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sldIdLst>
    <p:sldId id="261" r:id="rId5"/>
    <p:sldId id="259" r:id="rId6"/>
    <p:sldId id="433" r:id="rId7"/>
    <p:sldId id="434" r:id="rId8"/>
    <p:sldId id="435" r:id="rId9"/>
    <p:sldId id="436" r:id="rId10"/>
    <p:sldId id="437" r:id="rId11"/>
    <p:sldId id="438" r:id="rId12"/>
    <p:sldId id="336" r:id="rId13"/>
    <p:sldId id="491" r:id="rId14"/>
    <p:sldId id="264" r:id="rId15"/>
    <p:sldId id="342" r:id="rId16"/>
    <p:sldId id="429" r:id="rId17"/>
    <p:sldId id="296" r:id="rId18"/>
    <p:sldId id="488" r:id="rId19"/>
    <p:sldId id="526" r:id="rId20"/>
    <p:sldId id="299" r:id="rId21"/>
    <p:sldId id="440" r:id="rId22"/>
    <p:sldId id="489" r:id="rId23"/>
    <p:sldId id="305" r:id="rId24"/>
    <p:sldId id="431" r:id="rId25"/>
    <p:sldId id="304" r:id="rId26"/>
    <p:sldId id="308" r:id="rId27"/>
    <p:sldId id="310" r:id="rId28"/>
    <p:sldId id="312" r:id="rId29"/>
    <p:sldId id="441" r:id="rId30"/>
    <p:sldId id="314" r:id="rId31"/>
    <p:sldId id="442" r:id="rId32"/>
    <p:sldId id="492" r:id="rId33"/>
    <p:sldId id="432" r:id="rId34"/>
    <p:sldId id="430" r:id="rId35"/>
    <p:sldId id="317" r:id="rId36"/>
    <p:sldId id="493" r:id="rId37"/>
    <p:sldId id="319" r:id="rId38"/>
    <p:sldId id="320" r:id="rId39"/>
    <p:sldId id="467" r:id="rId40"/>
    <p:sldId id="468" r:id="rId41"/>
    <p:sldId id="322" r:id="rId42"/>
    <p:sldId id="449" r:id="rId43"/>
    <p:sldId id="326" r:id="rId44"/>
    <p:sldId id="327" r:id="rId45"/>
    <p:sldId id="496" r:id="rId46"/>
    <p:sldId id="497" r:id="rId47"/>
    <p:sldId id="344" r:id="rId48"/>
    <p:sldId id="393" r:id="rId49"/>
    <p:sldId id="515" r:id="rId50"/>
    <p:sldId id="470" r:id="rId51"/>
    <p:sldId id="471" r:id="rId52"/>
    <p:sldId id="472" r:id="rId53"/>
    <p:sldId id="473" r:id="rId54"/>
    <p:sldId id="474" r:id="rId55"/>
    <p:sldId id="475" r:id="rId56"/>
    <p:sldId id="476" r:id="rId57"/>
    <p:sldId id="528" r:id="rId58"/>
    <p:sldId id="477" r:id="rId59"/>
    <p:sldId id="478" r:id="rId60"/>
    <p:sldId id="479" r:id="rId61"/>
    <p:sldId id="480" r:id="rId62"/>
    <p:sldId id="481" r:id="rId63"/>
    <p:sldId id="520" r:id="rId64"/>
    <p:sldId id="482" r:id="rId65"/>
    <p:sldId id="483" r:id="rId66"/>
    <p:sldId id="484" r:id="rId67"/>
    <p:sldId id="485" r:id="rId68"/>
    <p:sldId id="487" r:id="rId69"/>
    <p:sldId id="450" r:id="rId70"/>
    <p:sldId id="332" r:id="rId71"/>
    <p:sldId id="347" r:id="rId72"/>
    <p:sldId id="348" r:id="rId73"/>
    <p:sldId id="494" r:id="rId74"/>
    <p:sldId id="387" r:id="rId75"/>
    <p:sldId id="495" r:id="rId76"/>
    <p:sldId id="385" r:id="rId77"/>
    <p:sldId id="388" r:id="rId78"/>
    <p:sldId id="519" r:id="rId79"/>
    <p:sldId id="453" r:id="rId80"/>
    <p:sldId id="375" r:id="rId81"/>
    <p:sldId id="379" r:id="rId82"/>
    <p:sldId id="382" r:id="rId83"/>
    <p:sldId id="380" r:id="rId84"/>
    <p:sldId id="384" r:id="rId85"/>
    <p:sldId id="399" r:id="rId86"/>
    <p:sldId id="490" r:id="rId87"/>
    <p:sldId id="466" r:id="rId88"/>
    <p:sldId id="516" r:id="rId89"/>
    <p:sldId id="498" r:id="rId90"/>
    <p:sldId id="499" r:id="rId91"/>
    <p:sldId id="500" r:id="rId92"/>
    <p:sldId id="501" r:id="rId93"/>
    <p:sldId id="502" r:id="rId94"/>
    <p:sldId id="503" r:id="rId95"/>
    <p:sldId id="504" r:id="rId96"/>
    <p:sldId id="506" r:id="rId97"/>
    <p:sldId id="505" r:id="rId98"/>
    <p:sldId id="507" r:id="rId99"/>
    <p:sldId id="508" r:id="rId100"/>
    <p:sldId id="509" r:id="rId101"/>
    <p:sldId id="510" r:id="rId102"/>
    <p:sldId id="511" r:id="rId103"/>
    <p:sldId id="512" r:id="rId104"/>
    <p:sldId id="513" r:id="rId105"/>
    <p:sldId id="518" r:id="rId106"/>
    <p:sldId id="354" r:id="rId107"/>
    <p:sldId id="402" r:id="rId108"/>
    <p:sldId id="403" r:id="rId109"/>
    <p:sldId id="404" r:id="rId110"/>
    <p:sldId id="522" r:id="rId111"/>
    <p:sldId id="405" r:id="rId112"/>
    <p:sldId id="406" r:id="rId113"/>
    <p:sldId id="407" r:id="rId114"/>
    <p:sldId id="408" r:id="rId115"/>
    <p:sldId id="363" r:id="rId116"/>
    <p:sldId id="365" r:id="rId117"/>
    <p:sldId id="401" r:id="rId118"/>
    <p:sldId id="377" r:id="rId119"/>
    <p:sldId id="527" r:id="rId120"/>
    <p:sldId id="370" r:id="rId121"/>
    <p:sldId id="372" r:id="rId1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002A"/>
    <a:srgbClr val="1E516E"/>
    <a:srgbClr val="AA9F96"/>
    <a:srgbClr val="857761"/>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45" autoAdjust="0"/>
    <p:restoredTop sz="94751"/>
  </p:normalViewPr>
  <p:slideViewPr>
    <p:cSldViewPr snapToGrid="0" snapToObjects="1">
      <p:cViewPr>
        <p:scale>
          <a:sx n="116" d="100"/>
          <a:sy n="116" d="100"/>
        </p:scale>
        <p:origin x="39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presProps" Target="pres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viewProps" Target="view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4F992-60D7-0943-981A-A78683D960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BAE76D55-40B1-0A46-9A3A-25BD8715D9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E075BBFC-496B-934B-985B-572EC3FFA314}"/>
              </a:ext>
            </a:extLst>
          </p:cNvPr>
          <p:cNvSpPr>
            <a:spLocks noGrp="1"/>
          </p:cNvSpPr>
          <p:nvPr>
            <p:ph type="dt" sz="half" idx="10"/>
          </p:nvPr>
        </p:nvSpPr>
        <p:spPr/>
        <p:txBody>
          <a:bodyPr/>
          <a:lstStyle/>
          <a:p>
            <a:fld id="{7A2DBF99-FEC6-E448-9B4C-71FA6EB37E1A}" type="datetimeFigureOut">
              <a:rPr lang="fr-FR" smtClean="0"/>
              <a:t>26/06/2024</a:t>
            </a:fld>
            <a:endParaRPr lang="fr-FR"/>
          </a:p>
        </p:txBody>
      </p:sp>
      <p:sp>
        <p:nvSpPr>
          <p:cNvPr id="5" name="Footer Placeholder 4">
            <a:extLst>
              <a:ext uri="{FF2B5EF4-FFF2-40B4-BE49-F238E27FC236}">
                <a16:creationId xmlns:a16="http://schemas.microsoft.com/office/drawing/2014/main" id="{894EB8E1-0BB3-E14A-AEEE-BF6C03AEBDAD}"/>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29BE934D-AA3C-6F48-94D5-0E986145B274}"/>
              </a:ext>
            </a:extLst>
          </p:cNvPr>
          <p:cNvSpPr>
            <a:spLocks noGrp="1"/>
          </p:cNvSpPr>
          <p:nvPr>
            <p:ph type="sldNum" sz="quarter" idx="12"/>
          </p:nvPr>
        </p:nvSpPr>
        <p:spPr/>
        <p:txBody>
          <a:bodyPr/>
          <a:lstStyle/>
          <a:p>
            <a:fld id="{5DB20064-3ABC-204C-9183-C5C3C4F1944C}" type="slidenum">
              <a:rPr lang="fr-FR" smtClean="0"/>
              <a:t>‹N°›</a:t>
            </a:fld>
            <a:endParaRPr lang="fr-FR"/>
          </a:p>
        </p:txBody>
      </p:sp>
    </p:spTree>
    <p:extLst>
      <p:ext uri="{BB962C8B-B14F-4D97-AF65-F5344CB8AC3E}">
        <p14:creationId xmlns:p14="http://schemas.microsoft.com/office/powerpoint/2010/main" val="2972537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7867F-BBB3-D640-801B-AFAEC02843C9}"/>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18F8895C-FCB4-894A-A5A9-736EE75563A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C089E092-1299-AB47-B01F-FCF02AD4C940}"/>
              </a:ext>
            </a:extLst>
          </p:cNvPr>
          <p:cNvSpPr>
            <a:spLocks noGrp="1"/>
          </p:cNvSpPr>
          <p:nvPr>
            <p:ph type="dt" sz="half" idx="10"/>
          </p:nvPr>
        </p:nvSpPr>
        <p:spPr/>
        <p:txBody>
          <a:bodyPr/>
          <a:lstStyle/>
          <a:p>
            <a:fld id="{7A2DBF99-FEC6-E448-9B4C-71FA6EB37E1A}" type="datetimeFigureOut">
              <a:rPr lang="fr-FR" smtClean="0"/>
              <a:t>26/06/2024</a:t>
            </a:fld>
            <a:endParaRPr lang="fr-FR"/>
          </a:p>
        </p:txBody>
      </p:sp>
      <p:sp>
        <p:nvSpPr>
          <p:cNvPr id="5" name="Footer Placeholder 4">
            <a:extLst>
              <a:ext uri="{FF2B5EF4-FFF2-40B4-BE49-F238E27FC236}">
                <a16:creationId xmlns:a16="http://schemas.microsoft.com/office/drawing/2014/main" id="{D60FD2ED-D922-E04F-8ABF-0F954A36B5ED}"/>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29310406-0DA9-9C4E-8F7E-EF4FDA34D0E3}"/>
              </a:ext>
            </a:extLst>
          </p:cNvPr>
          <p:cNvSpPr>
            <a:spLocks noGrp="1"/>
          </p:cNvSpPr>
          <p:nvPr>
            <p:ph type="sldNum" sz="quarter" idx="12"/>
          </p:nvPr>
        </p:nvSpPr>
        <p:spPr/>
        <p:txBody>
          <a:bodyPr/>
          <a:lstStyle/>
          <a:p>
            <a:fld id="{5DB20064-3ABC-204C-9183-C5C3C4F1944C}" type="slidenum">
              <a:rPr lang="fr-FR" smtClean="0"/>
              <a:t>‹N°›</a:t>
            </a:fld>
            <a:endParaRPr lang="fr-FR"/>
          </a:p>
        </p:txBody>
      </p:sp>
    </p:spTree>
    <p:extLst>
      <p:ext uri="{BB962C8B-B14F-4D97-AF65-F5344CB8AC3E}">
        <p14:creationId xmlns:p14="http://schemas.microsoft.com/office/powerpoint/2010/main" val="535919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A6900E-AD0E-5743-8FC1-7A6385A329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6009964F-278B-774E-B060-65E41695564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20ACB6D4-A15C-6042-A3F7-EFDB8CBDCF7A}"/>
              </a:ext>
            </a:extLst>
          </p:cNvPr>
          <p:cNvSpPr>
            <a:spLocks noGrp="1"/>
          </p:cNvSpPr>
          <p:nvPr>
            <p:ph type="dt" sz="half" idx="10"/>
          </p:nvPr>
        </p:nvSpPr>
        <p:spPr/>
        <p:txBody>
          <a:bodyPr/>
          <a:lstStyle/>
          <a:p>
            <a:fld id="{7A2DBF99-FEC6-E448-9B4C-71FA6EB37E1A}" type="datetimeFigureOut">
              <a:rPr lang="fr-FR" smtClean="0"/>
              <a:t>26/06/2024</a:t>
            </a:fld>
            <a:endParaRPr lang="fr-FR"/>
          </a:p>
        </p:txBody>
      </p:sp>
      <p:sp>
        <p:nvSpPr>
          <p:cNvPr id="5" name="Footer Placeholder 4">
            <a:extLst>
              <a:ext uri="{FF2B5EF4-FFF2-40B4-BE49-F238E27FC236}">
                <a16:creationId xmlns:a16="http://schemas.microsoft.com/office/drawing/2014/main" id="{29008592-8DCC-E44C-B4F8-30B0BEFCF53B}"/>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A3F56ABB-DD46-2A4E-94FC-6E19B42A7986}"/>
              </a:ext>
            </a:extLst>
          </p:cNvPr>
          <p:cNvSpPr>
            <a:spLocks noGrp="1"/>
          </p:cNvSpPr>
          <p:nvPr>
            <p:ph type="sldNum" sz="quarter" idx="12"/>
          </p:nvPr>
        </p:nvSpPr>
        <p:spPr/>
        <p:txBody>
          <a:bodyPr/>
          <a:lstStyle/>
          <a:p>
            <a:fld id="{5DB20064-3ABC-204C-9183-C5C3C4F1944C}" type="slidenum">
              <a:rPr lang="fr-FR" smtClean="0"/>
              <a:t>‹N°›</a:t>
            </a:fld>
            <a:endParaRPr lang="fr-FR"/>
          </a:p>
        </p:txBody>
      </p:sp>
    </p:spTree>
    <p:extLst>
      <p:ext uri="{BB962C8B-B14F-4D97-AF65-F5344CB8AC3E}">
        <p14:creationId xmlns:p14="http://schemas.microsoft.com/office/powerpoint/2010/main" val="3994448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8D236-431B-B14A-89CA-79996CCC97ED}"/>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854DFEDA-5830-3C40-BB1F-F13834B4C59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1140133B-F9E9-1041-B68A-CF62A8EC0A73}"/>
              </a:ext>
            </a:extLst>
          </p:cNvPr>
          <p:cNvSpPr>
            <a:spLocks noGrp="1"/>
          </p:cNvSpPr>
          <p:nvPr>
            <p:ph type="dt" sz="half" idx="10"/>
          </p:nvPr>
        </p:nvSpPr>
        <p:spPr/>
        <p:txBody>
          <a:bodyPr/>
          <a:lstStyle/>
          <a:p>
            <a:fld id="{7A2DBF99-FEC6-E448-9B4C-71FA6EB37E1A}" type="datetimeFigureOut">
              <a:rPr lang="fr-FR" smtClean="0"/>
              <a:t>26/06/2024</a:t>
            </a:fld>
            <a:endParaRPr lang="fr-FR"/>
          </a:p>
        </p:txBody>
      </p:sp>
      <p:sp>
        <p:nvSpPr>
          <p:cNvPr id="5" name="Footer Placeholder 4">
            <a:extLst>
              <a:ext uri="{FF2B5EF4-FFF2-40B4-BE49-F238E27FC236}">
                <a16:creationId xmlns:a16="http://schemas.microsoft.com/office/drawing/2014/main" id="{F81C9CB3-ED2F-A34C-A94E-17A21D4D7D91}"/>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A7FBB12-CEFD-1947-8C5A-BACE755DC964}"/>
              </a:ext>
            </a:extLst>
          </p:cNvPr>
          <p:cNvSpPr>
            <a:spLocks noGrp="1"/>
          </p:cNvSpPr>
          <p:nvPr>
            <p:ph type="sldNum" sz="quarter" idx="12"/>
          </p:nvPr>
        </p:nvSpPr>
        <p:spPr/>
        <p:txBody>
          <a:bodyPr/>
          <a:lstStyle/>
          <a:p>
            <a:fld id="{5DB20064-3ABC-204C-9183-C5C3C4F1944C}" type="slidenum">
              <a:rPr lang="fr-FR" smtClean="0"/>
              <a:t>‹N°›</a:t>
            </a:fld>
            <a:endParaRPr lang="fr-FR"/>
          </a:p>
        </p:txBody>
      </p:sp>
    </p:spTree>
    <p:extLst>
      <p:ext uri="{BB962C8B-B14F-4D97-AF65-F5344CB8AC3E}">
        <p14:creationId xmlns:p14="http://schemas.microsoft.com/office/powerpoint/2010/main" val="2956636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F6B28-8ED0-4D43-8674-EA5D2C10A8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F8D6715F-B755-B047-8E14-A7A37CCB4A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1B579A-69A3-1D4A-BECF-D9C04E2EF754}"/>
              </a:ext>
            </a:extLst>
          </p:cNvPr>
          <p:cNvSpPr>
            <a:spLocks noGrp="1"/>
          </p:cNvSpPr>
          <p:nvPr>
            <p:ph type="dt" sz="half" idx="10"/>
          </p:nvPr>
        </p:nvSpPr>
        <p:spPr/>
        <p:txBody>
          <a:bodyPr/>
          <a:lstStyle/>
          <a:p>
            <a:fld id="{7A2DBF99-FEC6-E448-9B4C-71FA6EB37E1A}" type="datetimeFigureOut">
              <a:rPr lang="fr-FR" smtClean="0"/>
              <a:t>26/06/2024</a:t>
            </a:fld>
            <a:endParaRPr lang="fr-FR"/>
          </a:p>
        </p:txBody>
      </p:sp>
      <p:sp>
        <p:nvSpPr>
          <p:cNvPr id="5" name="Footer Placeholder 4">
            <a:extLst>
              <a:ext uri="{FF2B5EF4-FFF2-40B4-BE49-F238E27FC236}">
                <a16:creationId xmlns:a16="http://schemas.microsoft.com/office/drawing/2014/main" id="{0771665E-969C-CD4F-87B6-0DE1017A1ACF}"/>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A965CCA5-8F1F-6F4B-AE81-CD3D710AFFF4}"/>
              </a:ext>
            </a:extLst>
          </p:cNvPr>
          <p:cNvSpPr>
            <a:spLocks noGrp="1"/>
          </p:cNvSpPr>
          <p:nvPr>
            <p:ph type="sldNum" sz="quarter" idx="12"/>
          </p:nvPr>
        </p:nvSpPr>
        <p:spPr/>
        <p:txBody>
          <a:bodyPr/>
          <a:lstStyle/>
          <a:p>
            <a:fld id="{5DB20064-3ABC-204C-9183-C5C3C4F1944C}" type="slidenum">
              <a:rPr lang="fr-FR" smtClean="0"/>
              <a:t>‹N°›</a:t>
            </a:fld>
            <a:endParaRPr lang="fr-FR"/>
          </a:p>
        </p:txBody>
      </p:sp>
    </p:spTree>
    <p:extLst>
      <p:ext uri="{BB962C8B-B14F-4D97-AF65-F5344CB8AC3E}">
        <p14:creationId xmlns:p14="http://schemas.microsoft.com/office/powerpoint/2010/main" val="3469018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67FC3-D621-A942-9263-70F9697AE76A}"/>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3BF1D5A3-15E0-5D4A-87B5-AFB5413EFEC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7D8B68B0-6AF2-094B-8809-122824420EE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849113CB-BA63-D94A-ABEA-E99CED51ACF9}"/>
              </a:ext>
            </a:extLst>
          </p:cNvPr>
          <p:cNvSpPr>
            <a:spLocks noGrp="1"/>
          </p:cNvSpPr>
          <p:nvPr>
            <p:ph type="dt" sz="half" idx="10"/>
          </p:nvPr>
        </p:nvSpPr>
        <p:spPr/>
        <p:txBody>
          <a:bodyPr/>
          <a:lstStyle/>
          <a:p>
            <a:fld id="{7A2DBF99-FEC6-E448-9B4C-71FA6EB37E1A}" type="datetimeFigureOut">
              <a:rPr lang="fr-FR" smtClean="0"/>
              <a:t>26/06/2024</a:t>
            </a:fld>
            <a:endParaRPr lang="fr-FR"/>
          </a:p>
        </p:txBody>
      </p:sp>
      <p:sp>
        <p:nvSpPr>
          <p:cNvPr id="6" name="Footer Placeholder 5">
            <a:extLst>
              <a:ext uri="{FF2B5EF4-FFF2-40B4-BE49-F238E27FC236}">
                <a16:creationId xmlns:a16="http://schemas.microsoft.com/office/drawing/2014/main" id="{C937D7F7-9725-7743-BC68-DF6D51FD350B}"/>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EC76E486-7C5D-0B4F-9C08-1C0B8F7BFD73}"/>
              </a:ext>
            </a:extLst>
          </p:cNvPr>
          <p:cNvSpPr>
            <a:spLocks noGrp="1"/>
          </p:cNvSpPr>
          <p:nvPr>
            <p:ph type="sldNum" sz="quarter" idx="12"/>
          </p:nvPr>
        </p:nvSpPr>
        <p:spPr/>
        <p:txBody>
          <a:bodyPr/>
          <a:lstStyle/>
          <a:p>
            <a:fld id="{5DB20064-3ABC-204C-9183-C5C3C4F1944C}" type="slidenum">
              <a:rPr lang="fr-FR" smtClean="0"/>
              <a:t>‹N°›</a:t>
            </a:fld>
            <a:endParaRPr lang="fr-FR"/>
          </a:p>
        </p:txBody>
      </p:sp>
    </p:spTree>
    <p:extLst>
      <p:ext uri="{BB962C8B-B14F-4D97-AF65-F5344CB8AC3E}">
        <p14:creationId xmlns:p14="http://schemas.microsoft.com/office/powerpoint/2010/main" val="3101430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03714-09D9-B84D-A42B-4598E707C0EE}"/>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DBE5A1A4-9C51-2A4A-A01C-B922C5385E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087A43F-583A-9643-A5E9-B1DE9F1A610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E634D369-28BE-7C45-BF1B-0955979BCD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BF925EB-469D-7648-84CE-099C8599FFB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F67D9E9B-699F-2F44-8B8D-7E83757F5FF2}"/>
              </a:ext>
            </a:extLst>
          </p:cNvPr>
          <p:cNvSpPr>
            <a:spLocks noGrp="1"/>
          </p:cNvSpPr>
          <p:nvPr>
            <p:ph type="dt" sz="half" idx="10"/>
          </p:nvPr>
        </p:nvSpPr>
        <p:spPr/>
        <p:txBody>
          <a:bodyPr/>
          <a:lstStyle/>
          <a:p>
            <a:fld id="{7A2DBF99-FEC6-E448-9B4C-71FA6EB37E1A}" type="datetimeFigureOut">
              <a:rPr lang="fr-FR" smtClean="0"/>
              <a:t>26/06/2024</a:t>
            </a:fld>
            <a:endParaRPr lang="fr-FR"/>
          </a:p>
        </p:txBody>
      </p:sp>
      <p:sp>
        <p:nvSpPr>
          <p:cNvPr id="8" name="Footer Placeholder 7">
            <a:extLst>
              <a:ext uri="{FF2B5EF4-FFF2-40B4-BE49-F238E27FC236}">
                <a16:creationId xmlns:a16="http://schemas.microsoft.com/office/drawing/2014/main" id="{5C9AD1E7-DF93-7C49-AEA5-7E00212D87E7}"/>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11198212-4ED6-8343-A412-8535044F9EB3}"/>
              </a:ext>
            </a:extLst>
          </p:cNvPr>
          <p:cNvSpPr>
            <a:spLocks noGrp="1"/>
          </p:cNvSpPr>
          <p:nvPr>
            <p:ph type="sldNum" sz="quarter" idx="12"/>
          </p:nvPr>
        </p:nvSpPr>
        <p:spPr/>
        <p:txBody>
          <a:bodyPr/>
          <a:lstStyle/>
          <a:p>
            <a:fld id="{5DB20064-3ABC-204C-9183-C5C3C4F1944C}" type="slidenum">
              <a:rPr lang="fr-FR" smtClean="0"/>
              <a:t>‹N°›</a:t>
            </a:fld>
            <a:endParaRPr lang="fr-FR"/>
          </a:p>
        </p:txBody>
      </p:sp>
    </p:spTree>
    <p:extLst>
      <p:ext uri="{BB962C8B-B14F-4D97-AF65-F5344CB8AC3E}">
        <p14:creationId xmlns:p14="http://schemas.microsoft.com/office/powerpoint/2010/main" val="2720176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D581B-8AEB-2F47-AE57-46A6E93883FA}"/>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213B0AB2-C37B-5746-B95F-DBA23E12453B}"/>
              </a:ext>
            </a:extLst>
          </p:cNvPr>
          <p:cNvSpPr>
            <a:spLocks noGrp="1"/>
          </p:cNvSpPr>
          <p:nvPr>
            <p:ph type="dt" sz="half" idx="10"/>
          </p:nvPr>
        </p:nvSpPr>
        <p:spPr/>
        <p:txBody>
          <a:bodyPr/>
          <a:lstStyle/>
          <a:p>
            <a:fld id="{7A2DBF99-FEC6-E448-9B4C-71FA6EB37E1A}" type="datetimeFigureOut">
              <a:rPr lang="fr-FR" smtClean="0"/>
              <a:t>26/06/2024</a:t>
            </a:fld>
            <a:endParaRPr lang="fr-FR"/>
          </a:p>
        </p:txBody>
      </p:sp>
      <p:sp>
        <p:nvSpPr>
          <p:cNvPr id="4" name="Footer Placeholder 3">
            <a:extLst>
              <a:ext uri="{FF2B5EF4-FFF2-40B4-BE49-F238E27FC236}">
                <a16:creationId xmlns:a16="http://schemas.microsoft.com/office/drawing/2014/main" id="{FA20699C-793F-C342-A467-1B4F45839214}"/>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183C6CE0-ACA2-4C44-B25D-4A15333B35C0}"/>
              </a:ext>
            </a:extLst>
          </p:cNvPr>
          <p:cNvSpPr>
            <a:spLocks noGrp="1"/>
          </p:cNvSpPr>
          <p:nvPr>
            <p:ph type="sldNum" sz="quarter" idx="12"/>
          </p:nvPr>
        </p:nvSpPr>
        <p:spPr/>
        <p:txBody>
          <a:bodyPr/>
          <a:lstStyle/>
          <a:p>
            <a:fld id="{5DB20064-3ABC-204C-9183-C5C3C4F1944C}" type="slidenum">
              <a:rPr lang="fr-FR" smtClean="0"/>
              <a:t>‹N°›</a:t>
            </a:fld>
            <a:endParaRPr lang="fr-FR"/>
          </a:p>
        </p:txBody>
      </p:sp>
    </p:spTree>
    <p:extLst>
      <p:ext uri="{BB962C8B-B14F-4D97-AF65-F5344CB8AC3E}">
        <p14:creationId xmlns:p14="http://schemas.microsoft.com/office/powerpoint/2010/main" val="2440538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FC0777-C50F-2D49-A345-A21563DD39B6}"/>
              </a:ext>
            </a:extLst>
          </p:cNvPr>
          <p:cNvSpPr>
            <a:spLocks noGrp="1"/>
          </p:cNvSpPr>
          <p:nvPr>
            <p:ph type="dt" sz="half" idx="10"/>
          </p:nvPr>
        </p:nvSpPr>
        <p:spPr/>
        <p:txBody>
          <a:bodyPr/>
          <a:lstStyle/>
          <a:p>
            <a:fld id="{7A2DBF99-FEC6-E448-9B4C-71FA6EB37E1A}" type="datetimeFigureOut">
              <a:rPr lang="fr-FR" smtClean="0"/>
              <a:t>26/06/2024</a:t>
            </a:fld>
            <a:endParaRPr lang="fr-FR"/>
          </a:p>
        </p:txBody>
      </p:sp>
      <p:sp>
        <p:nvSpPr>
          <p:cNvPr id="3" name="Footer Placeholder 2">
            <a:extLst>
              <a:ext uri="{FF2B5EF4-FFF2-40B4-BE49-F238E27FC236}">
                <a16:creationId xmlns:a16="http://schemas.microsoft.com/office/drawing/2014/main" id="{2F043043-EF23-DA47-9C5F-C1E04FA1D527}"/>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C14CB5FC-19C5-4E45-80DD-0E96723F420E}"/>
              </a:ext>
            </a:extLst>
          </p:cNvPr>
          <p:cNvSpPr>
            <a:spLocks noGrp="1"/>
          </p:cNvSpPr>
          <p:nvPr>
            <p:ph type="sldNum" sz="quarter" idx="12"/>
          </p:nvPr>
        </p:nvSpPr>
        <p:spPr/>
        <p:txBody>
          <a:bodyPr/>
          <a:lstStyle/>
          <a:p>
            <a:fld id="{5DB20064-3ABC-204C-9183-C5C3C4F1944C}" type="slidenum">
              <a:rPr lang="fr-FR" smtClean="0"/>
              <a:t>‹N°›</a:t>
            </a:fld>
            <a:endParaRPr lang="fr-FR"/>
          </a:p>
        </p:txBody>
      </p:sp>
    </p:spTree>
    <p:extLst>
      <p:ext uri="{BB962C8B-B14F-4D97-AF65-F5344CB8AC3E}">
        <p14:creationId xmlns:p14="http://schemas.microsoft.com/office/powerpoint/2010/main" val="2181127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E657B-0F8F-9E4C-A803-D4ADA1AD96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F9062F94-B840-3144-B5C5-4CB24A0DFF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36761015-FDA2-CD4E-9274-96CF11DCBC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E1A0E9F-2F98-EE40-896C-F670EFBD80F1}"/>
              </a:ext>
            </a:extLst>
          </p:cNvPr>
          <p:cNvSpPr>
            <a:spLocks noGrp="1"/>
          </p:cNvSpPr>
          <p:nvPr>
            <p:ph type="dt" sz="half" idx="10"/>
          </p:nvPr>
        </p:nvSpPr>
        <p:spPr/>
        <p:txBody>
          <a:bodyPr/>
          <a:lstStyle/>
          <a:p>
            <a:fld id="{7A2DBF99-FEC6-E448-9B4C-71FA6EB37E1A}" type="datetimeFigureOut">
              <a:rPr lang="fr-FR" smtClean="0"/>
              <a:t>26/06/2024</a:t>
            </a:fld>
            <a:endParaRPr lang="fr-FR"/>
          </a:p>
        </p:txBody>
      </p:sp>
      <p:sp>
        <p:nvSpPr>
          <p:cNvPr id="6" name="Footer Placeholder 5">
            <a:extLst>
              <a:ext uri="{FF2B5EF4-FFF2-40B4-BE49-F238E27FC236}">
                <a16:creationId xmlns:a16="http://schemas.microsoft.com/office/drawing/2014/main" id="{E3C958E7-FC58-E94D-B11E-10581A227E46}"/>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A5806F48-CBE2-734A-8A29-6DFAB2B4A08E}"/>
              </a:ext>
            </a:extLst>
          </p:cNvPr>
          <p:cNvSpPr>
            <a:spLocks noGrp="1"/>
          </p:cNvSpPr>
          <p:nvPr>
            <p:ph type="sldNum" sz="quarter" idx="12"/>
          </p:nvPr>
        </p:nvSpPr>
        <p:spPr/>
        <p:txBody>
          <a:bodyPr/>
          <a:lstStyle/>
          <a:p>
            <a:fld id="{5DB20064-3ABC-204C-9183-C5C3C4F1944C}" type="slidenum">
              <a:rPr lang="fr-FR" smtClean="0"/>
              <a:t>‹N°›</a:t>
            </a:fld>
            <a:endParaRPr lang="fr-FR"/>
          </a:p>
        </p:txBody>
      </p:sp>
    </p:spTree>
    <p:extLst>
      <p:ext uri="{BB962C8B-B14F-4D97-AF65-F5344CB8AC3E}">
        <p14:creationId xmlns:p14="http://schemas.microsoft.com/office/powerpoint/2010/main" val="437660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81B64-8D78-ED4A-993F-B65C3D5B9B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A87851E5-DE8A-E44F-B45D-5F9F26B188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503CCC4D-07EE-2244-9843-BE5B05BC11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0BBC66A-F16D-0140-B6FD-7BCDDBD2917D}"/>
              </a:ext>
            </a:extLst>
          </p:cNvPr>
          <p:cNvSpPr>
            <a:spLocks noGrp="1"/>
          </p:cNvSpPr>
          <p:nvPr>
            <p:ph type="dt" sz="half" idx="10"/>
          </p:nvPr>
        </p:nvSpPr>
        <p:spPr/>
        <p:txBody>
          <a:bodyPr/>
          <a:lstStyle/>
          <a:p>
            <a:fld id="{7A2DBF99-FEC6-E448-9B4C-71FA6EB37E1A}" type="datetimeFigureOut">
              <a:rPr lang="fr-FR" smtClean="0"/>
              <a:t>26/06/2024</a:t>
            </a:fld>
            <a:endParaRPr lang="fr-FR"/>
          </a:p>
        </p:txBody>
      </p:sp>
      <p:sp>
        <p:nvSpPr>
          <p:cNvPr id="6" name="Footer Placeholder 5">
            <a:extLst>
              <a:ext uri="{FF2B5EF4-FFF2-40B4-BE49-F238E27FC236}">
                <a16:creationId xmlns:a16="http://schemas.microsoft.com/office/drawing/2014/main" id="{1982D5C2-C694-BF47-AEC3-5B6A5BEADEE1}"/>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EB54C6E9-9443-2B49-A6EE-362879A27479}"/>
              </a:ext>
            </a:extLst>
          </p:cNvPr>
          <p:cNvSpPr>
            <a:spLocks noGrp="1"/>
          </p:cNvSpPr>
          <p:nvPr>
            <p:ph type="sldNum" sz="quarter" idx="12"/>
          </p:nvPr>
        </p:nvSpPr>
        <p:spPr/>
        <p:txBody>
          <a:bodyPr/>
          <a:lstStyle/>
          <a:p>
            <a:fld id="{5DB20064-3ABC-204C-9183-C5C3C4F1944C}" type="slidenum">
              <a:rPr lang="fr-FR" smtClean="0"/>
              <a:t>‹N°›</a:t>
            </a:fld>
            <a:endParaRPr lang="fr-FR"/>
          </a:p>
        </p:txBody>
      </p:sp>
    </p:spTree>
    <p:extLst>
      <p:ext uri="{BB962C8B-B14F-4D97-AF65-F5344CB8AC3E}">
        <p14:creationId xmlns:p14="http://schemas.microsoft.com/office/powerpoint/2010/main" val="3222619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B205E7-40F7-7C43-B365-9095AAED1B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81E5AE32-444E-5A47-BC3F-C419B576F6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B27FB856-1519-FC44-B36C-83CAB9AE20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2DBF99-FEC6-E448-9B4C-71FA6EB37E1A}" type="datetimeFigureOut">
              <a:rPr lang="fr-FR" smtClean="0"/>
              <a:t>26/06/2024</a:t>
            </a:fld>
            <a:endParaRPr lang="fr-FR"/>
          </a:p>
        </p:txBody>
      </p:sp>
      <p:sp>
        <p:nvSpPr>
          <p:cNvPr id="5" name="Footer Placeholder 4">
            <a:extLst>
              <a:ext uri="{FF2B5EF4-FFF2-40B4-BE49-F238E27FC236}">
                <a16:creationId xmlns:a16="http://schemas.microsoft.com/office/drawing/2014/main" id="{86645B59-7E00-014A-97CE-FF7824C1EE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117DEA26-D486-3342-9112-68EECD34C3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B20064-3ABC-204C-9183-C5C3C4F1944C}" type="slidenum">
              <a:rPr lang="fr-FR" smtClean="0"/>
              <a:t>‹N°›</a:t>
            </a:fld>
            <a:endParaRPr lang="fr-FR"/>
          </a:p>
        </p:txBody>
      </p:sp>
    </p:spTree>
    <p:extLst>
      <p:ext uri="{BB962C8B-B14F-4D97-AF65-F5344CB8AC3E}">
        <p14:creationId xmlns:p14="http://schemas.microsoft.com/office/powerpoint/2010/main" val="53938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arget="../media/image5.gif" Type="http://schemas.openxmlformats.org/officeDocument/2006/relationships/image"/><Relationship Id="rId2" Target="../media/image4.jpeg" Type="http://schemas.openxmlformats.org/officeDocument/2006/relationships/image"/><Relationship Id="rId1" Target="../slideLayouts/slideLayout1.xml" Type="http://schemas.openxmlformats.org/officeDocument/2006/relationships/slideLayout"/></Relationships>
</file>

<file path=ppt/slides/_rels/slide100.xml.rels><?xml version="1.0" encoding="UTF-8" standalone="yes"?>
<Relationships xmlns="http://schemas.openxmlformats.org/package/2006/relationships"><Relationship Id="rId2" Type="http://schemas.openxmlformats.org/officeDocument/2006/relationships/image" Target="../media/image153.jp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arget="../media/image7.png" Type="http://schemas.openxmlformats.org/officeDocument/2006/relationships/image"/><Relationship Id="rId2" Target="../media/image6.png" Type="http://schemas.openxmlformats.org/officeDocument/2006/relationships/image"/><Relationship Id="rId1" Target="../slideLayouts/slideLayout1.xml" Type="http://schemas.openxmlformats.org/officeDocument/2006/relationships/slideLayout"/><Relationship Id="rId5" Target="../media/image8.png" Type="http://schemas.openxmlformats.org/officeDocument/2006/relationships/image"/><Relationship Id="rId4" Target="../media/image8.png" Type="http://schemas.openxmlformats.org/officeDocument/2006/relationships/image"/></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s://www.cnrtl.fr/"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arget="../media/image156.png" Type="http://schemas.openxmlformats.org/officeDocument/2006/relationships/image"/><Relationship Id="rId7" Target="../media/image158.png" Type="http://schemas.openxmlformats.org/officeDocument/2006/relationships/image"/><Relationship Id="rId2" Target="../media/image156.png" Type="http://schemas.openxmlformats.org/officeDocument/2006/relationships/image"/><Relationship Id="rId1" Target="../slideLayouts/slideLayout1.xml" Type="http://schemas.openxmlformats.org/officeDocument/2006/relationships/slideLayout"/><Relationship Id="rId6" Target="../media/image158.png" Type="http://schemas.openxmlformats.org/officeDocument/2006/relationships/image"/><Relationship Id="rId5" Target="../media/image157.png" Type="http://schemas.openxmlformats.org/officeDocument/2006/relationships/image"/><Relationship Id="rId4" Target="../media/image157.png" Type="http://schemas.openxmlformats.org/officeDocument/2006/relationships/image"/></Relationships>
</file>

<file path=ppt/slides/_rels/slide116.xml.rels><?xml version="1.0" encoding="UTF-8" standalone="yes"?>
<Relationships xmlns="http://schemas.openxmlformats.org/package/2006/relationships"><Relationship Id="rId2" Type="http://schemas.openxmlformats.org/officeDocument/2006/relationships/image" Target="../media/image159.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web-com.cnam.fr/"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arget="../media/image9.png" Type="http://schemas.openxmlformats.org/officeDocument/2006/relationships/image"/><Relationship Id="rId2" Target="../media/image9.png" Type="http://schemas.openxmlformats.org/officeDocument/2006/relationships/image"/><Relationship Id="rId1" Target="../slideLayouts/slideLayout1.xml" Type="http://schemas.openxmlformats.org/officeDocument/2006/relationships/slideLayout"/></Relationships>
</file>

<file path=ppt/slides/_rels/slide13.xml.rels><?xml version="1.0" encoding="UTF-8" standalone="yes" ?><Relationships xmlns="http://schemas.openxmlformats.org/package/2006/relationships"><Relationship Id="rId3" Target="../media/image11.jpeg" Type="http://schemas.openxmlformats.org/officeDocument/2006/relationships/image"/><Relationship Id="rId2" Target="../media/image10.jpeg" Type="http://schemas.openxmlformats.org/officeDocument/2006/relationships/image"/><Relationship Id="rId1" Target="../slideLayouts/slideLayout1.xml" Type="http://schemas.openxmlformats.org/officeDocument/2006/relationships/slideLayout"/><Relationship Id="rId4" Target="../media/image12.png" Type="http://schemas.openxmlformats.org/officeDocument/2006/relationships/image"/></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arget="../media/image18.png" Type="http://schemas.openxmlformats.org/officeDocument/2006/relationships/image"/><Relationship Id="rId3" Target="../media/image15.png" Type="http://schemas.openxmlformats.org/officeDocument/2006/relationships/image"/><Relationship Id="rId7" Target="../media/image18.png" Type="http://schemas.openxmlformats.org/officeDocument/2006/relationships/image"/><Relationship Id="rId2" Target="../media/image14.png" Type="http://schemas.openxmlformats.org/officeDocument/2006/relationships/image"/><Relationship Id="rId1" Target="../slideLayouts/slideLayout1.xml" Type="http://schemas.openxmlformats.org/officeDocument/2006/relationships/slideLayout"/><Relationship Id="rId6" Target="../media/image17.png" Type="http://schemas.openxmlformats.org/officeDocument/2006/relationships/image"/><Relationship Id="rId5" Target="../media/image17.png" Type="http://schemas.openxmlformats.org/officeDocument/2006/relationships/image"/><Relationship Id="rId10" Target="../media/image19.png" Type="http://schemas.openxmlformats.org/officeDocument/2006/relationships/image"/><Relationship Id="rId4" Target="../media/image16.jpeg" Type="http://schemas.openxmlformats.org/officeDocument/2006/relationships/image"/><Relationship Id="rId9" Target="../media/image19.png" Type="http://schemas.openxmlformats.org/officeDocument/2006/relationships/image"/></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arget="../media/image18.png" Type="http://schemas.openxmlformats.org/officeDocument/2006/relationships/image"/><Relationship Id="rId3" Target="../media/image15.png" Type="http://schemas.openxmlformats.org/officeDocument/2006/relationships/image"/><Relationship Id="rId7" Target="../media/image18.png" Type="http://schemas.openxmlformats.org/officeDocument/2006/relationships/image"/><Relationship Id="rId2" Target="../media/image14.png" Type="http://schemas.openxmlformats.org/officeDocument/2006/relationships/image"/><Relationship Id="rId1" Target="../slideLayouts/slideLayout1.xml" Type="http://schemas.openxmlformats.org/officeDocument/2006/relationships/slideLayout"/><Relationship Id="rId6" Target="../media/image17.png" Type="http://schemas.openxmlformats.org/officeDocument/2006/relationships/image"/><Relationship Id="rId5" Target="../media/image17.png" Type="http://schemas.openxmlformats.org/officeDocument/2006/relationships/image"/><Relationship Id="rId10" Target="../media/image19.png" Type="http://schemas.openxmlformats.org/officeDocument/2006/relationships/image"/><Relationship Id="rId4" Target="../media/image16.jpeg" Type="http://schemas.openxmlformats.org/officeDocument/2006/relationships/image"/><Relationship Id="rId9" Target="../media/image19.png" Type="http://schemas.openxmlformats.org/officeDocument/2006/relationships/image"/></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arget="../media/image23.png" Type="http://schemas.openxmlformats.org/officeDocument/2006/relationships/image"/><Relationship Id="rId2" Target="../media/image23.png" Type="http://schemas.openxmlformats.org/officeDocument/2006/relationships/image"/><Relationship Id="rId1" Target="../slideLayouts/slideLayout1.xml" Type="http://schemas.openxmlformats.org/officeDocument/2006/relationships/slideLayout"/><Relationship Id="rId5" Target="../media/image25.png" Type="http://schemas.openxmlformats.org/officeDocument/2006/relationships/image"/><Relationship Id="rId4" Target="../media/image24.png" Type="http://schemas.openxmlformats.org/officeDocument/2006/relationships/image"/></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arget="../media/image30.png" Type="http://schemas.openxmlformats.org/officeDocument/2006/relationships/image"/><Relationship Id="rId2" Target="../media/image30.png" Type="http://schemas.openxmlformats.org/officeDocument/2006/relationships/image"/><Relationship Id="rId1" Target="../slideLayouts/slideLayout1.xml" Type="http://schemas.openxmlformats.org/officeDocument/2006/relationships/slideLayout"/><Relationship Id="rId4" Target="../media/image31.jpg" Type="http://schemas.openxmlformats.org/officeDocument/2006/relationships/image"/></Relationships>
</file>

<file path=ppt/slides/_rels/slide27.xml.rels><?xml version="1.0" encoding="UTF-8" standalone="yes" ?><Relationships xmlns="http://schemas.openxmlformats.org/package/2006/relationships"><Relationship Id="rId3" Target="../media/image33.png" Type="http://schemas.openxmlformats.org/officeDocument/2006/relationships/image"/><Relationship Id="rId2" Target="../media/image32.png" Type="http://schemas.openxmlformats.org/officeDocument/2006/relationships/image"/><Relationship Id="rId1" Target="../slideLayouts/slideLayout1.xml" Type="http://schemas.openxmlformats.org/officeDocument/2006/relationships/slideLayout"/><Relationship Id="rId5" Target="../media/image34.jpeg" Type="http://schemas.openxmlformats.org/officeDocument/2006/relationships/image"/><Relationship Id="rId4" Target="../media/image33.png" Type="http://schemas.openxmlformats.org/officeDocument/2006/relationships/image"/></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37.jpg"/></Relationships>
</file>

<file path=ppt/slides/_rels/slide29.xml.rels><?xml version="1.0" encoding="UTF-8" standalone="yes" ?><Relationships xmlns="http://schemas.openxmlformats.org/package/2006/relationships"><Relationship Id="rId3" Target="../media/image38.png" Type="http://schemas.openxmlformats.org/officeDocument/2006/relationships/image"/><Relationship Id="rId2" Target="../media/image38.png" Type="http://schemas.openxmlformats.org/officeDocument/2006/relationships/image"/><Relationship Id="rId1" Target="../slideLayouts/slideLayout1.xml" Type="http://schemas.openxmlformats.org/officeDocument/2006/relationships/slideLayout"/><Relationship Id="rId5" Target="../media/image39.png" Type="http://schemas.openxmlformats.org/officeDocument/2006/relationships/image"/><Relationship Id="rId4" Target="../media/image39.png" Type="http://schemas.openxmlformats.org/officeDocument/2006/relationships/image"/></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arget="../media/image18.png" Type="http://schemas.openxmlformats.org/officeDocument/2006/relationships/image"/><Relationship Id="rId3" Target="../media/image15.png" Type="http://schemas.openxmlformats.org/officeDocument/2006/relationships/image"/><Relationship Id="rId7" Target="../media/image18.png" Type="http://schemas.openxmlformats.org/officeDocument/2006/relationships/image"/><Relationship Id="rId2" Target="../media/image14.png" Type="http://schemas.openxmlformats.org/officeDocument/2006/relationships/image"/><Relationship Id="rId1" Target="../slideLayouts/slideLayout1.xml" Type="http://schemas.openxmlformats.org/officeDocument/2006/relationships/slideLayout"/><Relationship Id="rId6" Target="../media/image17.png" Type="http://schemas.openxmlformats.org/officeDocument/2006/relationships/image"/><Relationship Id="rId5" Target="../media/image17.png" Type="http://schemas.openxmlformats.org/officeDocument/2006/relationships/image"/><Relationship Id="rId10" Target="../media/image19.png" Type="http://schemas.openxmlformats.org/officeDocument/2006/relationships/image"/><Relationship Id="rId4" Target="../media/image16.jpeg" Type="http://schemas.openxmlformats.org/officeDocument/2006/relationships/image"/><Relationship Id="rId9" Target="../media/image19.png" Type="http://schemas.openxmlformats.org/officeDocument/2006/relationships/image"/></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5.xml.rels><?xml version="1.0" encoding="UTF-8" standalone="yes"?>
<Relationships xmlns="http://schemas.openxmlformats.org/package/2006/relationships"><Relationship Id="rId3" Type="http://schemas.openxmlformats.org/officeDocument/2006/relationships/hyperlink" Target="http://www.cnam-incubateur.fr/apercu-1114436.kjsp" TargetMode="External"/><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arget="../media/image56.png" Type="http://schemas.openxmlformats.org/officeDocument/2006/relationships/image"/><Relationship Id="rId3" Target="../media/image52.jpeg" Type="http://schemas.openxmlformats.org/officeDocument/2006/relationships/image"/><Relationship Id="rId7" Target="../media/image56.png" Type="http://schemas.openxmlformats.org/officeDocument/2006/relationships/image"/><Relationship Id="rId2" Target="../media/image51.jpeg" Type="http://schemas.openxmlformats.org/officeDocument/2006/relationships/image"/><Relationship Id="rId1" Target="../slideLayouts/slideLayout1.xml" Type="http://schemas.openxmlformats.org/officeDocument/2006/relationships/slideLayout"/><Relationship Id="rId6" Target="../media/image55.jpg" Type="http://schemas.openxmlformats.org/officeDocument/2006/relationships/image"/><Relationship Id="rId5" Target="../media/image54.jpeg" Type="http://schemas.openxmlformats.org/officeDocument/2006/relationships/image"/><Relationship Id="rId10" Target="../media/image57.png" Type="http://schemas.openxmlformats.org/officeDocument/2006/relationships/image"/><Relationship Id="rId4" Target="../media/image53.jpeg" Type="http://schemas.openxmlformats.org/officeDocument/2006/relationships/image"/><Relationship Id="rId9" Target="../media/image57.png" Type="http://schemas.openxmlformats.org/officeDocument/2006/relationships/image"/></Relationships>
</file>

<file path=ppt/slides/_rels/slide43.xml.rels><?xml version="1.0" encoding="UTF-8" standalone="yes" ?><Relationships xmlns="http://schemas.openxmlformats.org/package/2006/relationships"><Relationship Id="rId3" Target="../media/image58.png" Type="http://schemas.openxmlformats.org/officeDocument/2006/relationships/image"/><Relationship Id="rId7" Target="../media/image60.png" Type="http://schemas.openxmlformats.org/officeDocument/2006/relationships/image"/><Relationship Id="rId2" Target="../media/image58.png" Type="http://schemas.openxmlformats.org/officeDocument/2006/relationships/image"/><Relationship Id="rId1" Target="../slideLayouts/slideLayout1.xml" Type="http://schemas.openxmlformats.org/officeDocument/2006/relationships/slideLayout"/><Relationship Id="rId6" Target="../media/image60.png" Type="http://schemas.openxmlformats.org/officeDocument/2006/relationships/image"/><Relationship Id="rId5" Target="../media/image59.png" Type="http://schemas.openxmlformats.org/officeDocument/2006/relationships/image"/><Relationship Id="rId4" Target="../media/image59.png" Type="http://schemas.openxmlformats.org/officeDocument/2006/relationships/image"/></Relationships>
</file>

<file path=ppt/slides/_rels/slide44.xml.rels><?xml version="1.0" encoding="UTF-8" standalone="yes" ?><Relationships xmlns="http://schemas.openxmlformats.org/package/2006/relationships"><Relationship Id="rId3" Target="../media/image61.png" Type="http://schemas.openxmlformats.org/officeDocument/2006/relationships/image"/><Relationship Id="rId2" Target="../media/image61.png" Type="http://schemas.openxmlformats.org/officeDocument/2006/relationships/image"/><Relationship Id="rId1" Target="../slideLayouts/slideLayout1.xml" Type="http://schemas.openxmlformats.org/officeDocument/2006/relationships/slideLayout"/><Relationship Id="rId4" Target="../media/image62.jpg" Type="http://schemas.openxmlformats.org/officeDocument/2006/relationships/image"/></Relationships>
</file>

<file path=ppt/slides/_rels/slide45.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g"/><Relationship Id="rId1" Type="http://schemas.openxmlformats.org/officeDocument/2006/relationships/slideLayout" Target="../slideLayouts/slideLayout1.xml"/><Relationship Id="rId4" Type="http://schemas.openxmlformats.org/officeDocument/2006/relationships/image" Target="../media/image67.jpg"/></Relationships>
</file>

<file path=ppt/slides/_rels/slide4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71.jpg"/></Relationships>
</file>

<file path=ppt/slides/_rels/slide5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arget="../media/image76.jpg" Type="http://schemas.openxmlformats.org/officeDocument/2006/relationships/image"/><Relationship Id="rId2" Target="../media/image75.jpg" Type="http://schemas.openxmlformats.org/officeDocument/2006/relationships/image"/><Relationship Id="rId1" Target="../slideLayouts/slideLayout1.xml" Type="http://schemas.openxmlformats.org/officeDocument/2006/relationships/slideLayout"/><Relationship Id="rId5" Target="../media/image77.png" Type="http://schemas.openxmlformats.org/officeDocument/2006/relationships/image"/><Relationship Id="rId4" Target="../media/image77.png" Type="http://schemas.openxmlformats.org/officeDocument/2006/relationships/image"/></Relationships>
</file>

<file path=ppt/slides/_rels/slide58.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arget="../media/image79.png" Type="http://schemas.openxmlformats.org/officeDocument/2006/relationships/image"/><Relationship Id="rId2" Target="../media/image79.png" Type="http://schemas.openxmlformats.org/officeDocument/2006/relationships/image"/><Relationship Id="rId1" Target="../slideLayouts/slideLayout1.xml" Type="http://schemas.openxmlformats.org/officeDocument/2006/relationships/slideLayout"/><Relationship Id="rId4" Target="../media/image80.jpg" Type="http://schemas.openxmlformats.org/officeDocument/2006/relationships/image"/></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arget="../media/image84.jpeg" Type="http://schemas.openxmlformats.org/officeDocument/2006/relationships/image"/><Relationship Id="rId2" Target="../media/image83.png" Type="http://schemas.openxmlformats.org/officeDocument/2006/relationships/image"/><Relationship Id="rId1" Target="../slideLayouts/slideLayout1.xml" Type="http://schemas.openxmlformats.org/officeDocument/2006/relationships/slideLayout"/></Relationships>
</file>

<file path=ppt/slides/_rels/slide63.xml.rels><?xml version="1.0" encoding="UTF-8" standalone="yes" ?><Relationships xmlns="http://schemas.openxmlformats.org/package/2006/relationships"><Relationship Id="rId3" Target="../media/image86.jpeg" Type="http://schemas.openxmlformats.org/officeDocument/2006/relationships/image"/><Relationship Id="rId2" Target="../media/image85.png" Type="http://schemas.openxmlformats.org/officeDocument/2006/relationships/image"/><Relationship Id="rId1" Target="../slideLayouts/slideLayout1.xml" Type="http://schemas.openxmlformats.org/officeDocument/2006/relationships/slideLayout"/></Relationships>
</file>

<file path=ppt/slides/_rels/slide64.xml.rels><?xml version="1.0" encoding="UTF-8" standalone="yes" ?><Relationships xmlns="http://schemas.openxmlformats.org/package/2006/relationships"><Relationship Id="rId3" Target="../media/image86.jpeg" Type="http://schemas.openxmlformats.org/officeDocument/2006/relationships/image"/><Relationship Id="rId2" Target="../media/image87.png" Type="http://schemas.openxmlformats.org/officeDocument/2006/relationships/image"/><Relationship Id="rId1" Target="../slideLayouts/slideLayout1.xml" Type="http://schemas.openxmlformats.org/officeDocument/2006/relationships/slideLayout"/></Relationships>
</file>

<file path=ppt/slides/_rels/slide65.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arget="../media/image89.jpeg" Type="http://schemas.openxmlformats.org/officeDocument/2006/relationships/image"/><Relationship Id="rId2" Target="../media/image49.png" Type="http://schemas.openxmlformats.org/officeDocument/2006/relationships/image"/><Relationship Id="rId1" Target="../slideLayouts/slideLayout1.xml" Type="http://schemas.openxmlformats.org/officeDocument/2006/relationships/slideLayout"/><Relationship Id="rId5" Target="../media/image91.jpg" Type="http://schemas.openxmlformats.org/officeDocument/2006/relationships/image"/><Relationship Id="rId4" Target="../media/image90.png" Type="http://schemas.openxmlformats.org/officeDocument/2006/relationships/image"/></Relationships>
</file>

<file path=ppt/slides/_rels/slide68.xml.rels><?xml version="1.0" encoding="UTF-8" standalone="yes" ?><Relationships xmlns="http://schemas.openxmlformats.org/package/2006/relationships"><Relationship Id="rId3" Target="../media/image49.png" Type="http://schemas.openxmlformats.org/officeDocument/2006/relationships/image"/><Relationship Id="rId2" Target="../media/image92.jpeg" Type="http://schemas.openxmlformats.org/officeDocument/2006/relationships/image"/><Relationship Id="rId1" Target="../slideLayouts/slideLayout1.xml" Type="http://schemas.openxmlformats.org/officeDocument/2006/relationships/slideLayout"/><Relationship Id="rId5" Target="../media/image94.jpg" Type="http://schemas.openxmlformats.org/officeDocument/2006/relationships/image"/><Relationship Id="rId4" Target="../media/image93.jpg" Type="http://schemas.openxmlformats.org/officeDocument/2006/relationships/image"/></Relationships>
</file>

<file path=ppt/slides/_rels/slide69.xml.rels><?xml version="1.0" encoding="UTF-8" standalone="yes" ?><Relationships xmlns="http://schemas.openxmlformats.org/package/2006/relationships"><Relationship Id="rId3" Target="../media/image49.png" Type="http://schemas.openxmlformats.org/officeDocument/2006/relationships/image"/><Relationship Id="rId2" Target="../media/image92.jpeg" Type="http://schemas.openxmlformats.org/officeDocument/2006/relationships/image"/><Relationship Id="rId1" Target="../slideLayouts/slideLayout1.xml" Type="http://schemas.openxmlformats.org/officeDocument/2006/relationships/slideLayout"/><Relationship Id="rId5" Target="../media/image96.png" Type="http://schemas.openxmlformats.org/officeDocument/2006/relationships/image"/><Relationship Id="rId4" Target="../media/image95.jpg" Type="http://schemas.openxmlformats.org/officeDocument/2006/relationships/image"/></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arget="../media/image89.jpeg" Type="http://schemas.openxmlformats.org/officeDocument/2006/relationships/image"/><Relationship Id="rId2" Target="../media/image49.png" Type="http://schemas.openxmlformats.org/officeDocument/2006/relationships/image"/><Relationship Id="rId1" Target="../slideLayouts/slideLayout1.xml" Type="http://schemas.openxmlformats.org/officeDocument/2006/relationships/slideLayout"/><Relationship Id="rId5" Target="../media/image98.png" Type="http://schemas.openxmlformats.org/officeDocument/2006/relationships/image"/><Relationship Id="rId4" Target="../media/image97.jpeg" Type="http://schemas.openxmlformats.org/officeDocument/2006/relationships/image"/></Relationships>
</file>

<file path=ppt/slides/_rels/slide7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99.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100.jpg"/></Relationships>
</file>

<file path=ppt/slides/_rels/slide72.xml.rels><?xml version="1.0" encoding="UTF-8" standalone="yes" ?><Relationships xmlns="http://schemas.openxmlformats.org/package/2006/relationships"><Relationship Id="rId3" Target="../media/image49.png" Type="http://schemas.openxmlformats.org/officeDocument/2006/relationships/image"/><Relationship Id="rId2" Target="../media/image92.jpeg" Type="http://schemas.openxmlformats.org/officeDocument/2006/relationships/image"/><Relationship Id="rId1" Target="../slideLayouts/slideLayout1.xml" Type="http://schemas.openxmlformats.org/officeDocument/2006/relationships/slideLayout"/><Relationship Id="rId6" Target="../media/image104.jpg" Type="http://schemas.openxmlformats.org/officeDocument/2006/relationships/image"/><Relationship Id="rId5" Target="../media/image103.jpg" Type="http://schemas.openxmlformats.org/officeDocument/2006/relationships/image"/><Relationship Id="rId4" Target="../media/image102.jpg" Type="http://schemas.openxmlformats.org/officeDocument/2006/relationships/image"/></Relationships>
</file>

<file path=ppt/slides/_rels/slide7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99.jpg"/><Relationship Id="rId1" Type="http://schemas.openxmlformats.org/officeDocument/2006/relationships/slideLayout" Target="../slideLayouts/slideLayout1.xml"/><Relationship Id="rId4" Type="http://schemas.openxmlformats.org/officeDocument/2006/relationships/image" Target="../media/image105.png"/></Relationships>
</file>

<file path=ppt/slides/_rels/slide74.xml.rels><?xml version="1.0" encoding="UTF-8" standalone="yes" ?><Relationships xmlns="http://schemas.openxmlformats.org/package/2006/relationships"><Relationship Id="rId3" Target="../media/image49.png" Type="http://schemas.openxmlformats.org/officeDocument/2006/relationships/image"/><Relationship Id="rId2" Target="../media/image106.jpg" Type="http://schemas.openxmlformats.org/officeDocument/2006/relationships/image"/><Relationship Id="rId1" Target="../slideLayouts/slideLayout1.xml" Type="http://schemas.openxmlformats.org/officeDocument/2006/relationships/slideLayout"/><Relationship Id="rId6" Target="../media/image108.png" Type="http://schemas.openxmlformats.org/officeDocument/2006/relationships/image"/><Relationship Id="rId5" Target="../media/image108.png" Type="http://schemas.openxmlformats.org/officeDocument/2006/relationships/image"/><Relationship Id="rId4" Target="../media/image107.jpg" Type="http://schemas.openxmlformats.org/officeDocument/2006/relationships/image"/></Relationships>
</file>

<file path=ppt/slides/_rels/slide75.xml.rels><?xml version="1.0" encoding="UTF-8" standalone="yes" ?><Relationships xmlns="http://schemas.openxmlformats.org/package/2006/relationships"><Relationship Id="rId3" Target="../media/image109.png" Type="http://schemas.openxmlformats.org/officeDocument/2006/relationships/image"/><Relationship Id="rId2" Target="../media/image49.png" Type="http://schemas.openxmlformats.org/officeDocument/2006/relationships/image"/><Relationship Id="rId1" Target="../slideLayouts/slideLayout1.xml" Type="http://schemas.openxmlformats.org/officeDocument/2006/relationships/slideLayout"/><Relationship Id="rId5" Target="../media/image111.jpeg" Type="http://schemas.openxmlformats.org/officeDocument/2006/relationships/image"/><Relationship Id="rId4" Target="../media/image110.png" Type="http://schemas.openxmlformats.org/officeDocument/2006/relationships/image"/></Relationships>
</file>

<file path=ppt/slides/_rels/slide76.xml.rels><?xml version="1.0" encoding="UTF-8" standalone="yes" ?><Relationships xmlns="http://schemas.openxmlformats.org/package/2006/relationships"><Relationship Id="rId3" Target="../media/image112.png" Type="http://schemas.openxmlformats.org/officeDocument/2006/relationships/image"/><Relationship Id="rId2" Target="../media/image112.png" Type="http://schemas.openxmlformats.org/officeDocument/2006/relationships/image"/><Relationship Id="rId1" Target="../slideLayouts/slideLayout1.xml" Type="http://schemas.openxmlformats.org/officeDocument/2006/relationships/slideLayout"/></Relationships>
</file>

<file path=ppt/slides/_rels/slide77.xml.rels><?xml version="1.0" encoding="UTF-8" standalone="yes" ?><Relationships xmlns="http://schemas.openxmlformats.org/package/2006/relationships"><Relationship Id="rId2" Target="../media/image113.jpeg" Type="http://schemas.openxmlformats.org/officeDocument/2006/relationships/image"/><Relationship Id="rId1" Target="../slideLayouts/slideLayout1.xml" Type="http://schemas.openxmlformats.org/officeDocument/2006/relationships/slideLayout"/></Relationships>
</file>

<file path=ppt/slides/_rels/slide7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114.jpg"/><Relationship Id="rId1" Type="http://schemas.openxmlformats.org/officeDocument/2006/relationships/slideLayout" Target="../slideLayouts/slideLayout1.xml"/><Relationship Id="rId4" Type="http://schemas.openxmlformats.org/officeDocument/2006/relationships/image" Target="../media/image116.jpg"/></Relationships>
</file>

<file path=ppt/slides/_rels/slide79.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18.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arget="../media/image120.jpg" Type="http://schemas.openxmlformats.org/officeDocument/2006/relationships/image"/><Relationship Id="rId7" Target="../media/image123.png" Type="http://schemas.openxmlformats.org/officeDocument/2006/relationships/image"/><Relationship Id="rId2" Target="../media/image119.jpg" Type="http://schemas.openxmlformats.org/officeDocument/2006/relationships/image"/><Relationship Id="rId1" Target="../slideLayouts/slideLayout1.xml" Type="http://schemas.openxmlformats.org/officeDocument/2006/relationships/slideLayout"/><Relationship Id="rId6" Target="../media/image122.png" Type="http://schemas.openxmlformats.org/officeDocument/2006/relationships/image"/><Relationship Id="rId5" Target="../media/image122.png" Type="http://schemas.openxmlformats.org/officeDocument/2006/relationships/image"/><Relationship Id="rId4" Target="../media/image121.jpg" Type="http://schemas.openxmlformats.org/officeDocument/2006/relationships/image"/></Relationships>
</file>

<file path=ppt/slides/_rels/slide82.xml.rels><?xml version="1.0" encoding="UTF-8" standalone="yes" ?><Relationships xmlns="http://schemas.openxmlformats.org/package/2006/relationships"><Relationship Id="rId3" Target="../media/image125.png" Type="http://schemas.openxmlformats.org/officeDocument/2006/relationships/image"/><Relationship Id="rId2" Target="../media/image124.jpg" Type="http://schemas.openxmlformats.org/officeDocument/2006/relationships/image"/><Relationship Id="rId1" Target="../slideLayouts/slideLayout1.xml" Type="http://schemas.openxmlformats.org/officeDocument/2006/relationships/slideLayout"/><Relationship Id="rId6" Target="../media/image127.png" Type="http://schemas.openxmlformats.org/officeDocument/2006/relationships/image"/><Relationship Id="rId5" Target="../media/image126.jpg" Type="http://schemas.openxmlformats.org/officeDocument/2006/relationships/image"/><Relationship Id="rId4" Target="../media/image125.png" Type="http://schemas.openxmlformats.org/officeDocument/2006/relationships/image"/></Relationships>
</file>

<file path=ppt/slides/_rels/slide83.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8" Target="../media/image132.png" Type="http://schemas.openxmlformats.org/officeDocument/2006/relationships/image"/><Relationship Id="rId3" Target="../media/image129.png" Type="http://schemas.openxmlformats.org/officeDocument/2006/relationships/image"/><Relationship Id="rId7" Target="../media/image132.png" Type="http://schemas.openxmlformats.org/officeDocument/2006/relationships/image"/><Relationship Id="rId2" Target="../media/image129.png" Type="http://schemas.openxmlformats.org/officeDocument/2006/relationships/image"/><Relationship Id="rId1" Target="../slideLayouts/slideLayout1.xml" Type="http://schemas.openxmlformats.org/officeDocument/2006/relationships/slideLayout"/><Relationship Id="rId6" Target="../media/image131.png" Type="http://schemas.openxmlformats.org/officeDocument/2006/relationships/image"/><Relationship Id="rId5" Target="../media/image130.png" Type="http://schemas.openxmlformats.org/officeDocument/2006/relationships/image"/><Relationship Id="rId10" Target="../media/image133.png" Type="http://schemas.openxmlformats.org/officeDocument/2006/relationships/image"/><Relationship Id="rId4" Target="../media/image130.png" Type="http://schemas.openxmlformats.org/officeDocument/2006/relationships/image"/><Relationship Id="rId9" Target="../media/image133.png" Type="http://schemas.openxmlformats.org/officeDocument/2006/relationships/image"/></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arget="../media/image134.png" Type="http://schemas.openxmlformats.org/officeDocument/2006/relationships/image"/><Relationship Id="rId2" Target="../media/image134.png" Type="http://schemas.openxmlformats.org/officeDocument/2006/relationships/image"/><Relationship Id="rId1" Target="../slideLayouts/slideLayout1.xml" Type="http://schemas.openxmlformats.org/officeDocument/2006/relationships/slideLayout"/></Relationships>
</file>

<file path=ppt/slides/_rels/slide87.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arget="../media/image136.jpeg" Type="http://schemas.openxmlformats.org/officeDocument/2006/relationships/image"/><Relationship Id="rId2" Target="../media/image135.png" Type="http://schemas.openxmlformats.org/officeDocument/2006/relationships/image"/><Relationship Id="rId1" Target="../slideLayouts/slideLayout1.xml" Type="http://schemas.openxmlformats.org/officeDocument/2006/relationships/slideLayout"/></Relationships>
</file>

<file path=ppt/slides/_rels/slide9.xml.rels><?xml version="1.0" encoding="UTF-8" standalone="yes" ?><Relationships xmlns="http://schemas.openxmlformats.org/package/2006/relationships"><Relationship Id="rId2" Target="../media/image3.jpeg" Type="http://schemas.openxmlformats.org/officeDocument/2006/relationships/image"/><Relationship Id="rId1" Target="../slideLayouts/slideLayout2.xml" Type="http://schemas.openxmlformats.org/officeDocument/2006/relationships/slideLayout"/></Relationships>
</file>

<file path=ppt/slides/_rels/slide90.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5.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hyperlink" Target="http://test.cnam.fr/"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8" Type="http://schemas.openxmlformats.org/officeDocument/2006/relationships/image" Target="../media/image145.gif"/><Relationship Id="rId3" Type="http://schemas.openxmlformats.org/officeDocument/2006/relationships/image" Target="../media/image141.png"/><Relationship Id="rId7" Type="http://schemas.openxmlformats.org/officeDocument/2006/relationships/image" Target="../media/image144.gif"/><Relationship Id="rId2" Type="http://schemas.openxmlformats.org/officeDocument/2006/relationships/image" Target="../media/image140.pn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143.png"/><Relationship Id="rId4" Type="http://schemas.openxmlformats.org/officeDocument/2006/relationships/image" Target="../media/image142.png"/></Relationships>
</file>

<file path=ppt/slides/_rels/slide94.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arget="../media/image146.png" Type="http://schemas.openxmlformats.org/officeDocument/2006/relationships/image"/><Relationship Id="rId2" Target="../media/image146.png" Type="http://schemas.openxmlformats.org/officeDocument/2006/relationships/image"/><Relationship Id="rId1" Target="../slideLayouts/slideLayout1.xml" Type="http://schemas.openxmlformats.org/officeDocument/2006/relationships/slideLayout"/><Relationship Id="rId5" Target="../media/image147.png" Type="http://schemas.openxmlformats.org/officeDocument/2006/relationships/image"/><Relationship Id="rId4" Target="../media/image147.png" Type="http://schemas.openxmlformats.org/officeDocument/2006/relationships/image"/></Relationships>
</file>

<file path=ppt/slides/_rels/slide96.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149.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arget="../media/image150.png" Type="http://schemas.openxmlformats.org/officeDocument/2006/relationships/image"/><Relationship Id="rId2" Target="../media/image150.png" Type="http://schemas.openxmlformats.org/officeDocument/2006/relationships/image"/><Relationship Id="rId1" Target="../slideLayouts/slideLayout1.xml" Type="http://schemas.openxmlformats.org/officeDocument/2006/relationships/slideLayout"/><Relationship Id="rId4" Target="../media/image151.png" Type="http://schemas.openxmlformats.org/officeDocument/2006/relationships/image"/></Relationships>
</file>

<file path=ppt/slides/_rels/slide99.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1406F68-92F4-A54C-B27E-CC00E46E4E70}"/>
              </a:ext>
            </a:extLst>
          </p:cNvPr>
          <p:cNvGrpSpPr/>
          <p:nvPr/>
        </p:nvGrpSpPr>
        <p:grpSpPr>
          <a:xfrm>
            <a:off x="0" y="-11432"/>
            <a:ext cx="12192000" cy="6869432"/>
            <a:chOff x="0" y="-11432"/>
            <a:chExt cx="12192000" cy="6869432"/>
          </a:xfrm>
        </p:grpSpPr>
        <p:sp>
          <p:nvSpPr>
            <p:cNvPr id="3" name="Rectangle 2">
              <a:extLst>
                <a:ext uri="{FF2B5EF4-FFF2-40B4-BE49-F238E27FC236}">
                  <a16:creationId xmlns:a16="http://schemas.microsoft.com/office/drawing/2014/main" id="{39625B33-6B9D-094D-BE0E-46AEB5B405DE}"/>
                </a:ext>
              </a:extLst>
            </p:cNvPr>
            <p:cNvSpPr/>
            <p:nvPr/>
          </p:nvSpPr>
          <p:spPr>
            <a:xfrm>
              <a:off x="0" y="-11432"/>
              <a:ext cx="12192000" cy="6869432"/>
            </a:xfrm>
            <a:prstGeom prst="rect">
              <a:avLst/>
            </a:prstGeom>
            <a:solidFill>
              <a:srgbClr val="C1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2" name="Picture 11">
              <a:extLst>
                <a:ext uri="{FF2B5EF4-FFF2-40B4-BE49-F238E27FC236}">
                  <a16:creationId xmlns:a16="http://schemas.microsoft.com/office/drawing/2014/main" id="{3748A571-37E3-BA4D-9219-BE6829AE56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0175" y="2997200"/>
              <a:ext cx="4311650" cy="813519"/>
            </a:xfrm>
            <a:prstGeom prst="rect">
              <a:avLst/>
            </a:prstGeom>
          </p:spPr>
        </p:pic>
      </p:grpSp>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 JUIN  2024</a:t>
            </a:r>
          </a:p>
        </p:txBody>
      </p:sp>
    </p:spTree>
    <p:extLst>
      <p:ext uri="{BB962C8B-B14F-4D97-AF65-F5344CB8AC3E}">
        <p14:creationId xmlns:p14="http://schemas.microsoft.com/office/powerpoint/2010/main" val="3238565486"/>
      </p:ext>
    </p:extLst>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6" name="Round Single Corner Rectangle 23">
            <a:extLst>
              <a:ext uri="{FF2B5EF4-FFF2-40B4-BE49-F238E27FC236}">
                <a16:creationId xmlns:a16="http://schemas.microsoft.com/office/drawing/2014/main" id="{2BF9E61E-6891-E341-8AC1-D3AA428AAF6A}"/>
              </a:ext>
            </a:extLst>
          </p:cNvPr>
          <p:cNvSpPr/>
          <p:nvPr/>
        </p:nvSpPr>
        <p:spPr>
          <a:xfrm flipH="1">
            <a:off x="3844036" y="-11432"/>
            <a:ext cx="4445000" cy="1145751"/>
          </a:xfrm>
          <a:prstGeom prst="round1Rect">
            <a:avLst>
              <a:gd fmla="val 50000" name="adj"/>
            </a:avLst>
          </a:prstGeom>
          <a:solidFill>
            <a:srgbClr val="AA9F96"/>
          </a:solidFill>
          <a:ln>
            <a:noFill/>
          </a:ln>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nSpc>
                <a:spcPts val="1200"/>
              </a:lnSpc>
            </a:pPr>
            <a:r>
              <a:rPr dirty="0" lang="fr-FR">
                <a:latin charset="77" pitchFamily="2" typeface="Montserrat"/>
              </a:rPr>
              <a:t>-</a:t>
            </a:r>
          </a:p>
        </p:txBody>
      </p:sp>
      <p:pic>
        <p:nvPicPr>
          <p:cNvPr id="18" name="Picture 17">
            <a:extLst>
              <a:ext uri="{FF2B5EF4-FFF2-40B4-BE49-F238E27FC236}">
                <a16:creationId xmlns:a16="http://schemas.microsoft.com/office/drawing/2014/main" id="{20FF1A05-BF43-E843-AF4F-AF668904E282}"/>
              </a:ext>
            </a:extLst>
          </p:cNvPr>
          <p:cNvPicPr>
            <a:picLocks noChangeAspect="1"/>
          </p:cNvPicPr>
          <p:nvPr/>
        </p:nvPicPr>
        <p:blipFill rotWithShape="1">
          <a:blip r:embed="rId2">
            <a:extLst>
              <a:ext uri="{28A0092B-C50C-407E-A947-70E740481C1C}">
                <a14:useLocalDpi xmlns:a14="http://schemas.microsoft.com/office/drawing/2010/main" val="0"/>
              </a:ext>
            </a:extLst>
          </a:blip>
          <a:srcRect b="225" l="117" r="24" t="54"/>
          <a:stretch/>
        </p:blipFill>
        <p:spPr>
          <a:xfrm>
            <a:off x="754570" y="1398774"/>
            <a:ext cx="10001060" cy="4261304"/>
          </a:xfrm>
          <a:prstGeom prst="rect">
            <a:avLst/>
          </a:prstGeom>
        </p:spPr>
      </p:pic>
      <p:grpSp>
        <p:nvGrpSpPr>
          <p:cNvPr id="12" name="Group 11">
            <a:extLst>
              <a:ext uri="{FF2B5EF4-FFF2-40B4-BE49-F238E27FC236}">
                <a16:creationId xmlns:a16="http://schemas.microsoft.com/office/drawing/2014/main" id="{4E6073A2-1448-0C4E-A435-6F7485938E95}"/>
              </a:ext>
            </a:extLst>
          </p:cNvPr>
          <p:cNvGrpSpPr/>
          <p:nvPr/>
        </p:nvGrpSpPr>
        <p:grpSpPr>
          <a:xfrm>
            <a:off x="0" y="1"/>
            <a:ext cx="4572000" cy="1134318"/>
            <a:chOff x="0" y="1"/>
            <a:chExt cx="4572000" cy="1134318"/>
          </a:xfrm>
        </p:grpSpPr>
        <p:sp>
          <p:nvSpPr>
            <p:cNvPr id="13" name="Round Single Corner Rectangle 12">
              <a:extLst>
                <a:ext uri="{FF2B5EF4-FFF2-40B4-BE49-F238E27FC236}">
                  <a16:creationId xmlns:a16="http://schemas.microsoft.com/office/drawing/2014/main" id="{4C2CD6F7-B4A8-0F4C-A4A2-C90F6234B685}"/>
                </a:ext>
              </a:extLst>
            </p:cNvPr>
            <p:cNvSpPr/>
            <p:nvPr/>
          </p:nvSpPr>
          <p:spPr>
            <a:xfrm flipH="1">
              <a:off x="0" y="1"/>
              <a:ext cx="4572000" cy="1134318"/>
            </a:xfrm>
            <a:prstGeom prst="round1Rect">
              <a:avLst>
                <a:gd fmla="val 50000" name="adj"/>
              </a:avLst>
            </a:prstGeom>
            <a:solidFill>
              <a:srgbClr val="C1002A"/>
            </a:solidFill>
            <a:ln>
              <a:noFill/>
            </a:ln>
            <a:effectLst>
              <a:outerShdw algn="ctr" dir="16200000" dist="63500" rotWithShape="0">
                <a:srgbClr val="0D0D0D">
                  <a:alpha val="0"/>
                </a:srgbClr>
              </a:outerShdw>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gn="ctr">
                <a:lnSpc>
                  <a:spcPts val="1300"/>
                </a:lnSpc>
              </a:pPr>
              <a:endParaRPr b="1" dirty="0" lang="fr-FR">
                <a:latin charset="77" pitchFamily="2" typeface="Montserrat SemiBold"/>
              </a:endParaRPr>
            </a:p>
          </p:txBody>
        </p:sp>
        <p:sp>
          <p:nvSpPr>
            <p:cNvPr id="14" name="TextBox 13">
              <a:extLst>
                <a:ext uri="{FF2B5EF4-FFF2-40B4-BE49-F238E27FC236}">
                  <a16:creationId xmlns:a16="http://schemas.microsoft.com/office/drawing/2014/main" id="{81AB785E-CBDF-FC40-A9F0-E86025EE0344}"/>
                </a:ext>
              </a:extLst>
            </p:cNvPr>
            <p:cNvSpPr txBox="1"/>
            <p:nvPr/>
          </p:nvSpPr>
          <p:spPr>
            <a:xfrm>
              <a:off x="0" y="694812"/>
              <a:ext cx="4483100" cy="259045"/>
            </a:xfrm>
            <a:prstGeom prst="rect">
              <a:avLst/>
            </a:prstGeom>
            <a:noFill/>
            <a:ln>
              <a:noFill/>
            </a:ln>
          </p:spPr>
          <p:txBody>
            <a:bodyPr rtlCol="0" wrap="square">
              <a:spAutoFit/>
            </a:bodyPr>
            <a:lstStyle/>
            <a:p>
              <a:pPr>
                <a:lnSpc>
                  <a:spcPts val="1300"/>
                </a:lnSpc>
              </a:pPr>
              <a:r>
                <a:rPr b="1" dirty="0" lang="fr-FR">
                  <a:solidFill>
                    <a:schemeClr val="bg1"/>
                  </a:solidFill>
                  <a:latin charset="77" pitchFamily="2" typeface="Montserrat SemiBold"/>
                </a:rPr>
                <a:t> VOCABULAIRE ET ORGANISATIO</a:t>
              </a:r>
            </a:p>
          </p:txBody>
        </p:sp>
      </p:grpSp>
      <p:grpSp>
        <p:nvGrpSpPr>
          <p:cNvPr id="15" name="Group 14">
            <a:extLst>
              <a:ext uri="{FF2B5EF4-FFF2-40B4-BE49-F238E27FC236}">
                <a16:creationId xmlns:a16="http://schemas.microsoft.com/office/drawing/2014/main" id="{CB4735CF-0A3A-3548-8991-46C2CDC509C6}"/>
              </a:ext>
            </a:extLst>
          </p:cNvPr>
          <p:cNvGrpSpPr/>
          <p:nvPr/>
        </p:nvGrpSpPr>
        <p:grpSpPr>
          <a:xfrm>
            <a:off x="0" y="1"/>
            <a:ext cx="4142232" cy="1134318"/>
            <a:chOff x="0" y="1"/>
            <a:chExt cx="4142232" cy="1134318"/>
          </a:xfrm>
        </p:grpSpPr>
        <p:sp>
          <p:nvSpPr>
            <p:cNvPr id="7" name="Round Single Corner Rectangle 6">
              <a:extLst>
                <a:ext uri="{FF2B5EF4-FFF2-40B4-BE49-F238E27FC236}">
                  <a16:creationId xmlns:a16="http://schemas.microsoft.com/office/drawing/2014/main" id="{2482A2DE-F7CD-8446-8913-7D39966F55F1}"/>
                </a:ext>
              </a:extLst>
            </p:cNvPr>
            <p:cNvSpPr/>
            <p:nvPr/>
          </p:nvSpPr>
          <p:spPr>
            <a:xfrm flipH="1">
              <a:off x="0" y="1"/>
              <a:ext cx="4142232" cy="1134318"/>
            </a:xfrm>
            <a:prstGeom prst="round1Rect">
              <a:avLst>
                <a:gd fmla="val 50000" name="adj"/>
              </a:avLst>
            </a:prstGeom>
            <a:solidFill>
              <a:srgbClr val="C1002A"/>
            </a:solidFill>
            <a:ln>
              <a:noFill/>
            </a:ln>
            <a:effectLst>
              <a:outerShdw algn="ctr" dir="16200000" dist="63500" rotWithShape="0">
                <a:srgbClr val="0D0D0D">
                  <a:alpha val="0"/>
                </a:srgbClr>
              </a:outerShdw>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gn="ctr">
                <a:lnSpc>
                  <a:spcPts val="1300"/>
                </a:lnSpc>
              </a:pPr>
              <a:endParaRPr b="1" dirty="0" lang="fr-FR">
                <a:latin charset="77" pitchFamily="2" typeface="Montserrat SemiBold"/>
              </a:endParaRPr>
            </a:p>
          </p:txBody>
        </p:sp>
        <p:sp>
          <p:nvSpPr>
            <p:cNvPr id="10" name="TextBox 9">
              <a:extLst>
                <a:ext uri="{FF2B5EF4-FFF2-40B4-BE49-F238E27FC236}">
                  <a16:creationId xmlns:a16="http://schemas.microsoft.com/office/drawing/2014/main" id="{2F79B224-C71B-8D40-B28C-30748D78475C}"/>
                </a:ext>
              </a:extLst>
            </p:cNvPr>
            <p:cNvSpPr txBox="1"/>
            <p:nvPr/>
          </p:nvSpPr>
          <p:spPr>
            <a:xfrm>
              <a:off x="0" y="694812"/>
              <a:ext cx="3962400" cy="274434"/>
            </a:xfrm>
            <a:prstGeom prst="rect">
              <a:avLst/>
            </a:prstGeom>
            <a:noFill/>
            <a:ln>
              <a:noFill/>
            </a:ln>
          </p:spPr>
          <p:txBody>
            <a:bodyPr rtlCol="0" wrap="square">
              <a:spAutoFit/>
            </a:bodyPr>
            <a:lstStyle/>
            <a:p>
              <a:pPr>
                <a:lnSpc>
                  <a:spcPts val="1300"/>
                </a:lnSpc>
              </a:pPr>
              <a:r>
                <a:rPr b="1" dirty="0" lang="fr-FR">
                  <a:solidFill>
                    <a:schemeClr val="bg1"/>
                  </a:solidFill>
                  <a:latin charset="77" pitchFamily="2" typeface="Montserrat SemiBold"/>
                </a:rPr>
                <a:t> SE CONNECTER À L’INTERFACE</a:t>
              </a:r>
            </a:p>
          </p:txBody>
        </p:sp>
      </p:gr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dirty="0" lang="fr-FR">
                <a:latin charset="77" pitchFamily="2" typeface="Montserrat"/>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dirty="0" lang="fr-FR">
                <a:latin charset="77" pitchFamily="2" typeface="Montserrat"/>
              </a:rPr>
              <a:t> JUIN 2024</a:t>
            </a:r>
          </a:p>
        </p:txBody>
      </p:sp>
      <p:sp>
        <p:nvSpPr>
          <p:cNvPr id="3" name="ZoneTexte 2"/>
          <p:cNvSpPr txBox="1"/>
          <p:nvPr/>
        </p:nvSpPr>
        <p:spPr>
          <a:xfrm>
            <a:off x="4196953" y="5877891"/>
            <a:ext cx="3739165" cy="400110"/>
          </a:xfrm>
          <a:prstGeom prst="rect">
            <a:avLst/>
          </a:prstGeom>
          <a:noFill/>
        </p:spPr>
        <p:txBody>
          <a:bodyPr rtlCol="0" wrap="none">
            <a:spAutoFit/>
          </a:bodyPr>
          <a:lstStyle/>
          <a:p>
            <a:r>
              <a:rPr b="1" dirty="0" lang="fr-FR" sz="2000"/>
              <a:t>https://www.cnam.fr/adminsite/</a:t>
            </a:r>
          </a:p>
        </p:txBody>
      </p:sp>
      <p:pic>
        <p:nvPicPr>
          <p:cNvPr id="23" name="Imag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8286" y="5840540"/>
            <a:ext cx="571500" cy="476250"/>
          </a:xfrm>
          <a:prstGeom prst="rect">
            <a:avLst/>
          </a:prstGeom>
        </p:spPr>
      </p:pic>
    </p:spTree>
    <p:extLst>
      <p:ext uri="{BB962C8B-B14F-4D97-AF65-F5344CB8AC3E}">
        <p14:creationId xmlns:p14="http://schemas.microsoft.com/office/powerpoint/2010/main" val="428047829"/>
      </p:ext>
    </p:extLst>
  </p:cSld>
  <p:clrMapOvr>
    <a:masterClrMapping/>
  </p:clrMapOvr>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decel="50000" fill="hold" id="5" nodeType="withEffect" presetClass="exit" presetID="2" presetSubtype="1">
                                  <p:stCondLst>
                                    <p:cond delay="0"/>
                                  </p:stCondLst>
                                  <p:childTnLst>
                                    <p:anim calcmode="lin" valueType="num">
                                      <p:cBhvr additive="base">
                                        <p:cTn dur="200" id="6"/>
                                        <p:tgtEl>
                                          <p:spTgt spid="12"/>
                                        </p:tgtEl>
                                        <p:attrNameLst>
                                          <p:attrName>ppt_x</p:attrName>
                                        </p:attrNameLst>
                                      </p:cBhvr>
                                      <p:tavLst>
                                        <p:tav tm="0">
                                          <p:val>
                                            <p:strVal val="ppt_x"/>
                                          </p:val>
                                        </p:tav>
                                        <p:tav tm="100000">
                                          <p:val>
                                            <p:strVal val="ppt_x"/>
                                          </p:val>
                                        </p:tav>
                                      </p:tavLst>
                                    </p:anim>
                                    <p:anim calcmode="lin" valueType="num">
                                      <p:cBhvr additive="base">
                                        <p:cTn dur="200" id="7"/>
                                        <p:tgtEl>
                                          <p:spTgt spid="12"/>
                                        </p:tgtEl>
                                        <p:attrNameLst>
                                          <p:attrName>ppt_y</p:attrName>
                                        </p:attrNameLst>
                                      </p:cBhvr>
                                      <p:tavLst>
                                        <p:tav tm="0">
                                          <p:val>
                                            <p:strVal val="ppt_y"/>
                                          </p:val>
                                        </p:tav>
                                        <p:tav tm="100000">
                                          <p:val>
                                            <p:strVal val="0-ppt_h/2"/>
                                          </p:val>
                                        </p:tav>
                                      </p:tavLst>
                                    </p:anim>
                                    <p:set>
                                      <p:cBhvr>
                                        <p:cTn dur="1" fill="hold" id="8">
                                          <p:stCondLst>
                                            <p:cond delay="199"/>
                                          </p:stCondLst>
                                        </p:cTn>
                                        <p:tgtEl>
                                          <p:spTgt spid="12"/>
                                        </p:tgtEl>
                                        <p:attrNameLst>
                                          <p:attrName>style.visibility</p:attrName>
                                        </p:attrNameLst>
                                      </p:cBhvr>
                                      <p:to>
                                        <p:strVal val="hidden"/>
                                      </p:to>
                                    </p:set>
                                  </p:childTnLst>
                                </p:cTn>
                              </p:par>
                              <p:par>
                                <p:cTn decel="50000" fill="hold" id="9" nodeType="withEffect" presetClass="entr" presetID="2" presetSubtype="8">
                                  <p:stCondLst>
                                    <p:cond delay="0"/>
                                  </p:stCondLst>
                                  <p:childTnLst>
                                    <p:set>
                                      <p:cBhvr>
                                        <p:cTn dur="1" fill="hold" id="10">
                                          <p:stCondLst>
                                            <p:cond delay="0"/>
                                          </p:stCondLst>
                                        </p:cTn>
                                        <p:tgtEl>
                                          <p:spTgt spid="15"/>
                                        </p:tgtEl>
                                        <p:attrNameLst>
                                          <p:attrName>style.visibility</p:attrName>
                                        </p:attrNameLst>
                                      </p:cBhvr>
                                      <p:to>
                                        <p:strVal val="visible"/>
                                      </p:to>
                                    </p:set>
                                    <p:anim calcmode="lin" valueType="num">
                                      <p:cBhvr additive="base">
                                        <p:cTn dur="300" fill="hold" id="11"/>
                                        <p:tgtEl>
                                          <p:spTgt spid="15"/>
                                        </p:tgtEl>
                                        <p:attrNameLst>
                                          <p:attrName>ppt_x</p:attrName>
                                        </p:attrNameLst>
                                      </p:cBhvr>
                                      <p:tavLst>
                                        <p:tav tm="0">
                                          <p:val>
                                            <p:strVal val="0-#ppt_w/2"/>
                                          </p:val>
                                        </p:tav>
                                        <p:tav tm="100000">
                                          <p:val>
                                            <p:strVal val="#ppt_x"/>
                                          </p:val>
                                        </p:tav>
                                      </p:tavLst>
                                    </p:anim>
                                    <p:anim calcmode="lin" valueType="num">
                                      <p:cBhvr additive="base">
                                        <p:cTn dur="300" fill="hold" id="12"/>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15AA40E-F1DC-7545-9367-79A41D324BA8}"/>
              </a:ext>
            </a:extLst>
          </p:cNvPr>
          <p:cNvGrpSpPr/>
          <p:nvPr/>
        </p:nvGrpSpPr>
        <p:grpSpPr>
          <a:xfrm>
            <a:off x="3020497" y="-8579"/>
            <a:ext cx="6626878" cy="1145751"/>
            <a:chOff x="3818625" y="-30821"/>
            <a:chExt cx="6783426" cy="1145751"/>
          </a:xfrm>
        </p:grpSpPr>
        <p:sp>
          <p:nvSpPr>
            <p:cNvPr id="15" name="Round Single Corner Rectangle 14">
              <a:extLst>
                <a:ext uri="{FF2B5EF4-FFF2-40B4-BE49-F238E27FC236}">
                  <a16:creationId xmlns:a16="http://schemas.microsoft.com/office/drawing/2014/main" id="{B2E08F9F-94CA-9146-B9D6-B46D03E7BA5A}"/>
                </a:ext>
              </a:extLst>
            </p:cNvPr>
            <p:cNvSpPr/>
            <p:nvPr/>
          </p:nvSpPr>
          <p:spPr>
            <a:xfrm flipH="1">
              <a:off x="3818625" y="-30821"/>
              <a:ext cx="4225974" cy="1145751"/>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endParaRPr lang="fr-FR" dirty="0">
                <a:latin typeface="Montserrat" pitchFamily="2" charset="77"/>
              </a:endParaRPr>
            </a:p>
          </p:txBody>
        </p:sp>
        <p:sp>
          <p:nvSpPr>
            <p:cNvPr id="16" name="TextBox 15">
              <a:extLst>
                <a:ext uri="{FF2B5EF4-FFF2-40B4-BE49-F238E27FC236}">
                  <a16:creationId xmlns:a16="http://schemas.microsoft.com/office/drawing/2014/main" id="{16B75861-DDE4-C747-A41B-0BE235828607}"/>
                </a:ext>
              </a:extLst>
            </p:cNvPr>
            <p:cNvSpPr txBox="1"/>
            <p:nvPr/>
          </p:nvSpPr>
          <p:spPr>
            <a:xfrm>
              <a:off x="4504082" y="616871"/>
              <a:ext cx="6097969" cy="274434"/>
            </a:xfrm>
            <a:prstGeom prst="rect">
              <a:avLst/>
            </a:prstGeom>
            <a:noFill/>
            <a:ln>
              <a:noFill/>
            </a:ln>
          </p:spPr>
          <p:txBody>
            <a:bodyPr wrap="square" rtlCol="0">
              <a:spAutoFit/>
            </a:bodyPr>
            <a:lstStyle/>
            <a:p>
              <a:pPr>
                <a:lnSpc>
                  <a:spcPts val="1300"/>
                </a:lnSpc>
              </a:pPr>
              <a:r>
                <a:rPr lang="fr-FR" dirty="0">
                  <a:solidFill>
                    <a:schemeClr val="bg1"/>
                  </a:solidFill>
                  <a:latin typeface="Montserrat" pitchFamily="2" charset="77"/>
                </a:rPr>
                <a:t>LA MULTIPUBLICATION</a:t>
              </a:r>
            </a:p>
          </p:txBody>
        </p:sp>
      </p:grpSp>
      <p:grpSp>
        <p:nvGrpSpPr>
          <p:cNvPr id="31" name="Group 30">
            <a:extLst>
              <a:ext uri="{FF2B5EF4-FFF2-40B4-BE49-F238E27FC236}">
                <a16:creationId xmlns:a16="http://schemas.microsoft.com/office/drawing/2014/main" id="{0137A211-B7A7-0144-834D-F41DBFBBFE34}"/>
              </a:ext>
            </a:extLst>
          </p:cNvPr>
          <p:cNvGrpSpPr/>
          <p:nvPr/>
        </p:nvGrpSpPr>
        <p:grpSpPr>
          <a:xfrm>
            <a:off x="0" y="79798"/>
            <a:ext cx="3490883" cy="1050755"/>
            <a:chOff x="-3" y="1"/>
            <a:chExt cx="6851375" cy="1134318"/>
          </a:xfrm>
        </p:grpSpPr>
        <p:sp>
          <p:nvSpPr>
            <p:cNvPr id="32" name="Round Single Corner Rectangle 31">
              <a:extLst>
                <a:ext uri="{FF2B5EF4-FFF2-40B4-BE49-F238E27FC236}">
                  <a16:creationId xmlns:a16="http://schemas.microsoft.com/office/drawing/2014/main" id="{9ABAF962-210B-EE42-A066-90B337D7B823}"/>
                </a:ext>
              </a:extLst>
            </p:cNvPr>
            <p:cNvSpPr/>
            <p:nvPr/>
          </p:nvSpPr>
          <p:spPr>
            <a:xfrm flipH="1">
              <a:off x="-3" y="1"/>
              <a:ext cx="6851375"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33" name="TextBox 32">
              <a:extLst>
                <a:ext uri="{FF2B5EF4-FFF2-40B4-BE49-F238E27FC236}">
                  <a16:creationId xmlns:a16="http://schemas.microsoft.com/office/drawing/2014/main" id="{A765D6BF-792F-F045-8EA6-4F545DB7F6A1}"/>
                </a:ext>
              </a:extLst>
            </p:cNvPr>
            <p:cNvSpPr txBox="1"/>
            <p:nvPr/>
          </p:nvSpPr>
          <p:spPr>
            <a:xfrm>
              <a:off x="79444" y="679041"/>
              <a:ext cx="6533321" cy="271356"/>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LA GESTION EDITORIALE</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 JUIN 2024</a:t>
              </a:r>
            </a:p>
          </p:txBody>
        </p:sp>
      </p:grpSp>
      <p:sp>
        <p:nvSpPr>
          <p:cNvPr id="3" name="Rectangle 2"/>
          <p:cNvSpPr/>
          <p:nvPr/>
        </p:nvSpPr>
        <p:spPr>
          <a:xfrm>
            <a:off x="4655541" y="3299478"/>
            <a:ext cx="2880917" cy="259045"/>
          </a:xfrm>
          <a:prstGeom prst="rect">
            <a:avLst/>
          </a:prstGeom>
        </p:spPr>
        <p:txBody>
          <a:bodyPr wrap="none">
            <a:spAutoFit/>
          </a:bodyPr>
          <a:lstStyle/>
          <a:p>
            <a:pPr>
              <a:lnSpc>
                <a:spcPts val="1300"/>
              </a:lnSpc>
            </a:pPr>
            <a:r>
              <a:rPr lang="fr-FR" b="1" dirty="0">
                <a:solidFill>
                  <a:schemeClr val="bg1"/>
                </a:solidFill>
                <a:latin typeface="Montserrat SemiBold" pitchFamily="2" charset="77"/>
              </a:rPr>
              <a:t>LA GESTION EDITORIALE</a:t>
            </a:r>
          </a:p>
        </p:txBody>
      </p:sp>
      <p:sp>
        <p:nvSpPr>
          <p:cNvPr id="7" name="Rectangle 6"/>
          <p:cNvSpPr/>
          <p:nvPr/>
        </p:nvSpPr>
        <p:spPr>
          <a:xfrm>
            <a:off x="4655541" y="3299478"/>
            <a:ext cx="2880917" cy="259045"/>
          </a:xfrm>
          <a:prstGeom prst="rect">
            <a:avLst/>
          </a:prstGeom>
        </p:spPr>
        <p:txBody>
          <a:bodyPr wrap="none">
            <a:spAutoFit/>
          </a:bodyPr>
          <a:lstStyle/>
          <a:p>
            <a:pPr>
              <a:lnSpc>
                <a:spcPts val="1300"/>
              </a:lnSpc>
            </a:pPr>
            <a:r>
              <a:rPr lang="fr-FR" b="1" dirty="0">
                <a:solidFill>
                  <a:schemeClr val="bg1"/>
                </a:solidFill>
                <a:latin typeface="Montserrat SemiBold" pitchFamily="2" charset="77"/>
              </a:rPr>
              <a:t>LA GESTION EDITORIALE</a:t>
            </a: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1575" y="1543050"/>
            <a:ext cx="9848850" cy="3771900"/>
          </a:xfrm>
          <a:prstGeom prst="rect">
            <a:avLst/>
          </a:prstGeom>
        </p:spPr>
      </p:pic>
      <p:sp>
        <p:nvSpPr>
          <p:cNvPr id="17" name="Rectangle 16">
            <a:extLst>
              <a:ext uri="{FF2B5EF4-FFF2-40B4-BE49-F238E27FC236}">
                <a16:creationId xmlns:a16="http://schemas.microsoft.com/office/drawing/2014/main" id="{CF875863-DF2B-4241-B81C-6E3AA4EA27C2}"/>
              </a:ext>
            </a:extLst>
          </p:cNvPr>
          <p:cNvSpPr/>
          <p:nvPr/>
        </p:nvSpPr>
        <p:spPr>
          <a:xfrm>
            <a:off x="1379913" y="1549670"/>
            <a:ext cx="9518072" cy="1933364"/>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Tree>
    <p:extLst>
      <p:ext uri="{BB962C8B-B14F-4D97-AF65-F5344CB8AC3E}">
        <p14:creationId xmlns:p14="http://schemas.microsoft.com/office/powerpoint/2010/main" val="403306890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87878BA-9906-7D4D-B23A-6CFC33C4AF63}"/>
              </a:ext>
            </a:extLst>
          </p:cNvPr>
          <p:cNvGrpSpPr/>
          <p:nvPr/>
        </p:nvGrpSpPr>
        <p:grpSpPr>
          <a:xfrm>
            <a:off x="2795015" y="-11432"/>
            <a:ext cx="5193515" cy="1145751"/>
            <a:chOff x="3314699" y="-11432"/>
            <a:chExt cx="5316202" cy="1145751"/>
          </a:xfrm>
        </p:grpSpPr>
        <p:sp>
          <p:nvSpPr>
            <p:cNvPr id="15" name="Round Single Corner Rectangle 14">
              <a:extLst>
                <a:ext uri="{FF2B5EF4-FFF2-40B4-BE49-F238E27FC236}">
                  <a16:creationId xmlns:a16="http://schemas.microsoft.com/office/drawing/2014/main" id="{59EEB458-8DB1-9343-A9A0-52979BDE09D8}"/>
                </a:ext>
              </a:extLst>
            </p:cNvPr>
            <p:cNvSpPr/>
            <p:nvPr/>
          </p:nvSpPr>
          <p:spPr>
            <a:xfrm flipH="1">
              <a:off x="3314699" y="-11432"/>
              <a:ext cx="5316202" cy="1145751"/>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r>
                <a:rPr lang="fr-FR" dirty="0">
                  <a:latin typeface="Montserrat" pitchFamily="2" charset="77"/>
                </a:rPr>
                <a:t>-</a:t>
              </a:r>
            </a:p>
          </p:txBody>
        </p:sp>
        <p:sp>
          <p:nvSpPr>
            <p:cNvPr id="18" name="TextBox 17">
              <a:extLst>
                <a:ext uri="{FF2B5EF4-FFF2-40B4-BE49-F238E27FC236}">
                  <a16:creationId xmlns:a16="http://schemas.microsoft.com/office/drawing/2014/main" id="{06E549DA-D080-9C49-A1EA-EA966D1238E4}"/>
                </a:ext>
              </a:extLst>
            </p:cNvPr>
            <p:cNvSpPr txBox="1"/>
            <p:nvPr/>
          </p:nvSpPr>
          <p:spPr>
            <a:xfrm>
              <a:off x="4052791" y="694811"/>
              <a:ext cx="4578110" cy="259045"/>
            </a:xfrm>
            <a:prstGeom prst="rect">
              <a:avLst/>
            </a:prstGeom>
            <a:noFill/>
            <a:ln>
              <a:noFill/>
            </a:ln>
          </p:spPr>
          <p:txBody>
            <a:bodyPr wrap="square" rtlCol="0">
              <a:spAutoFit/>
            </a:bodyPr>
            <a:lstStyle/>
            <a:p>
              <a:pPr>
                <a:lnSpc>
                  <a:spcPts val="1300"/>
                </a:lnSpc>
              </a:pPr>
              <a:r>
                <a:rPr lang="fr-FR" dirty="0">
                  <a:solidFill>
                    <a:schemeClr val="bg1"/>
                  </a:solidFill>
                  <a:latin typeface="Montserrat" pitchFamily="2" charset="77"/>
                </a:rPr>
                <a:t>SUPPRIMER UNE (SOUS-)RUBRIQUE</a:t>
              </a:r>
            </a:p>
          </p:txBody>
        </p:sp>
      </p:grpSp>
      <p:grpSp>
        <p:nvGrpSpPr>
          <p:cNvPr id="21" name="Group 20">
            <a:extLst>
              <a:ext uri="{FF2B5EF4-FFF2-40B4-BE49-F238E27FC236}">
                <a16:creationId xmlns:a16="http://schemas.microsoft.com/office/drawing/2014/main" id="{FFC088F5-BE8B-134B-9E65-753F32ABFA6F}"/>
              </a:ext>
            </a:extLst>
          </p:cNvPr>
          <p:cNvGrpSpPr/>
          <p:nvPr/>
        </p:nvGrpSpPr>
        <p:grpSpPr>
          <a:xfrm>
            <a:off x="-1" y="1"/>
            <a:ext cx="3549326" cy="1134318"/>
            <a:chOff x="-1" y="1"/>
            <a:chExt cx="3549326" cy="1134318"/>
          </a:xfrm>
        </p:grpSpPr>
        <p:sp>
          <p:nvSpPr>
            <p:cNvPr id="22" name="Round Single Corner Rectangle 21">
              <a:extLst>
                <a:ext uri="{FF2B5EF4-FFF2-40B4-BE49-F238E27FC236}">
                  <a16:creationId xmlns:a16="http://schemas.microsoft.com/office/drawing/2014/main" id="{4BD17104-74E9-D24A-BAE8-C17ACF98CEF5}"/>
                </a:ext>
              </a:extLst>
            </p:cNvPr>
            <p:cNvSpPr/>
            <p:nvPr/>
          </p:nvSpPr>
          <p:spPr>
            <a:xfrm flipH="1">
              <a:off x="-1" y="1"/>
              <a:ext cx="3549326"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3" name="TextBox 22">
              <a:extLst>
                <a:ext uri="{FF2B5EF4-FFF2-40B4-BE49-F238E27FC236}">
                  <a16:creationId xmlns:a16="http://schemas.microsoft.com/office/drawing/2014/main" id="{38860596-8EE1-6B4C-92F4-92BBFBF5DAE4}"/>
                </a:ext>
              </a:extLst>
            </p:cNvPr>
            <p:cNvSpPr txBox="1"/>
            <p:nvPr/>
          </p:nvSpPr>
          <p:spPr>
            <a:xfrm>
              <a:off x="0" y="694812"/>
              <a:ext cx="3210318" cy="259045"/>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 LA GESTION ÉDITORIALE</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 JUIN 2024</a:t>
              </a:r>
            </a:p>
          </p:txBody>
        </p:sp>
      </p:grpSp>
      <p:pic>
        <p:nvPicPr>
          <p:cNvPr id="12" name="Picture 11">
            <a:extLst>
              <a:ext uri="{FF2B5EF4-FFF2-40B4-BE49-F238E27FC236}">
                <a16:creationId xmlns:a16="http://schemas.microsoft.com/office/drawing/2014/main" id="{BCA2BE9F-5BED-C54F-838A-D06234FC16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811" y="1979725"/>
            <a:ext cx="10036013" cy="3175841"/>
          </a:xfrm>
          <a:prstGeom prst="rect">
            <a:avLst/>
          </a:prstGeom>
        </p:spPr>
      </p:pic>
      <p:sp>
        <p:nvSpPr>
          <p:cNvPr id="24" name="Rectangle 23">
            <a:extLst>
              <a:ext uri="{FF2B5EF4-FFF2-40B4-BE49-F238E27FC236}">
                <a16:creationId xmlns:a16="http://schemas.microsoft.com/office/drawing/2014/main" id="{5CD78B74-77DE-1B43-A4F9-24318F155904}"/>
              </a:ext>
            </a:extLst>
          </p:cNvPr>
          <p:cNvSpPr/>
          <p:nvPr/>
        </p:nvSpPr>
        <p:spPr>
          <a:xfrm>
            <a:off x="8312195" y="2497542"/>
            <a:ext cx="1039091" cy="511436"/>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ZoneTexte 15"/>
          <p:cNvSpPr txBox="1"/>
          <p:nvPr/>
        </p:nvSpPr>
        <p:spPr>
          <a:xfrm>
            <a:off x="10192574" y="3491345"/>
            <a:ext cx="1912703" cy="2031325"/>
          </a:xfrm>
          <a:prstGeom prst="rect">
            <a:avLst/>
          </a:prstGeom>
          <a:noFill/>
        </p:spPr>
        <p:txBody>
          <a:bodyPr wrap="none" rtlCol="0">
            <a:spAutoFit/>
          </a:bodyPr>
          <a:lstStyle/>
          <a:p>
            <a:r>
              <a:rPr lang="fr-FR" dirty="0">
                <a:solidFill>
                  <a:srgbClr val="FF0000"/>
                </a:solidFill>
              </a:rPr>
              <a:t>Attention!</a:t>
            </a:r>
            <a:br>
              <a:rPr lang="fr-FR" dirty="0">
                <a:solidFill>
                  <a:srgbClr val="FF0000"/>
                </a:solidFill>
              </a:rPr>
            </a:br>
            <a:r>
              <a:rPr lang="fr-FR" dirty="0">
                <a:solidFill>
                  <a:srgbClr val="FF0000"/>
                </a:solidFill>
              </a:rPr>
              <a:t>Vous ne pouvez</a:t>
            </a:r>
            <a:br>
              <a:rPr lang="fr-FR" dirty="0">
                <a:solidFill>
                  <a:srgbClr val="FF0000"/>
                </a:solidFill>
              </a:rPr>
            </a:br>
            <a:r>
              <a:rPr lang="fr-FR" dirty="0">
                <a:solidFill>
                  <a:srgbClr val="FF0000"/>
                </a:solidFill>
              </a:rPr>
              <a:t>supprimer une </a:t>
            </a:r>
            <a:br>
              <a:rPr lang="fr-FR" dirty="0">
                <a:solidFill>
                  <a:srgbClr val="FF0000"/>
                </a:solidFill>
              </a:rPr>
            </a:br>
            <a:r>
              <a:rPr lang="fr-FR" dirty="0">
                <a:solidFill>
                  <a:srgbClr val="FF0000"/>
                </a:solidFill>
              </a:rPr>
              <a:t>rubrique que si</a:t>
            </a:r>
            <a:br>
              <a:rPr lang="fr-FR" dirty="0">
                <a:solidFill>
                  <a:srgbClr val="FF0000"/>
                </a:solidFill>
              </a:rPr>
            </a:br>
            <a:r>
              <a:rPr lang="fr-FR" dirty="0">
                <a:solidFill>
                  <a:srgbClr val="FF0000"/>
                </a:solidFill>
              </a:rPr>
              <a:t>elle est vide </a:t>
            </a:r>
            <a:br>
              <a:rPr lang="fr-FR" dirty="0">
                <a:solidFill>
                  <a:srgbClr val="FF0000"/>
                </a:solidFill>
              </a:rPr>
            </a:br>
            <a:r>
              <a:rPr lang="fr-FR" dirty="0">
                <a:solidFill>
                  <a:srgbClr val="FF0000"/>
                </a:solidFill>
              </a:rPr>
              <a:t>(de page et </a:t>
            </a:r>
            <a:br>
              <a:rPr lang="fr-FR" dirty="0">
                <a:solidFill>
                  <a:srgbClr val="FF0000"/>
                </a:solidFill>
              </a:rPr>
            </a:br>
            <a:r>
              <a:rPr lang="fr-FR" dirty="0">
                <a:solidFill>
                  <a:srgbClr val="FF0000"/>
                </a:solidFill>
              </a:rPr>
              <a:t>de sous-rubrique).</a:t>
            </a:r>
          </a:p>
        </p:txBody>
      </p:sp>
    </p:spTree>
    <p:extLst>
      <p:ext uri="{BB962C8B-B14F-4D97-AF65-F5344CB8AC3E}">
        <p14:creationId xmlns:p14="http://schemas.microsoft.com/office/powerpoint/2010/main" val="65845020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87878BA-9906-7D4D-B23A-6CFC33C4AF63}"/>
              </a:ext>
            </a:extLst>
          </p:cNvPr>
          <p:cNvGrpSpPr/>
          <p:nvPr/>
        </p:nvGrpSpPr>
        <p:grpSpPr>
          <a:xfrm>
            <a:off x="2795015" y="360319"/>
            <a:ext cx="6186669" cy="954735"/>
            <a:chOff x="3314699" y="-11432"/>
            <a:chExt cx="5316202" cy="1145751"/>
          </a:xfrm>
        </p:grpSpPr>
        <p:sp>
          <p:nvSpPr>
            <p:cNvPr id="15" name="Round Single Corner Rectangle 14">
              <a:extLst>
                <a:ext uri="{FF2B5EF4-FFF2-40B4-BE49-F238E27FC236}">
                  <a16:creationId xmlns:a16="http://schemas.microsoft.com/office/drawing/2014/main" id="{59EEB458-8DB1-9343-A9A0-52979BDE09D8}"/>
                </a:ext>
              </a:extLst>
            </p:cNvPr>
            <p:cNvSpPr/>
            <p:nvPr/>
          </p:nvSpPr>
          <p:spPr>
            <a:xfrm flipH="1">
              <a:off x="3314699" y="-11432"/>
              <a:ext cx="5316202" cy="1145751"/>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endParaRPr lang="fr-FR" dirty="0">
                <a:latin typeface="Montserrat" pitchFamily="2" charset="77"/>
              </a:endParaRPr>
            </a:p>
          </p:txBody>
        </p:sp>
        <p:sp>
          <p:nvSpPr>
            <p:cNvPr id="18" name="TextBox 17">
              <a:extLst>
                <a:ext uri="{FF2B5EF4-FFF2-40B4-BE49-F238E27FC236}">
                  <a16:creationId xmlns:a16="http://schemas.microsoft.com/office/drawing/2014/main" id="{06E549DA-D080-9C49-A1EA-EA966D1238E4}"/>
                </a:ext>
              </a:extLst>
            </p:cNvPr>
            <p:cNvSpPr txBox="1"/>
            <p:nvPr/>
          </p:nvSpPr>
          <p:spPr>
            <a:xfrm>
              <a:off x="4052791" y="260319"/>
              <a:ext cx="4578110" cy="628770"/>
            </a:xfrm>
            <a:prstGeom prst="rect">
              <a:avLst/>
            </a:prstGeom>
            <a:noFill/>
            <a:ln>
              <a:noFill/>
            </a:ln>
          </p:spPr>
          <p:txBody>
            <a:bodyPr wrap="square" rtlCol="0">
              <a:spAutoFit/>
            </a:bodyPr>
            <a:lstStyle/>
            <a:p>
              <a:pPr algn="ctr">
                <a:lnSpc>
                  <a:spcPts val="1300"/>
                </a:lnSpc>
              </a:pPr>
              <a:r>
                <a:rPr lang="fr-FR" dirty="0">
                  <a:solidFill>
                    <a:schemeClr val="bg1"/>
                  </a:solidFill>
                  <a:latin typeface="Montserrat" pitchFamily="2" charset="77"/>
                </a:rPr>
                <a:t>Mémo – les rubriques </a:t>
              </a:r>
            </a:p>
            <a:p>
              <a:pPr algn="ctr">
                <a:lnSpc>
                  <a:spcPts val="1300"/>
                </a:lnSpc>
              </a:pPr>
              <a:endParaRPr lang="fr-FR" dirty="0">
                <a:solidFill>
                  <a:schemeClr val="bg1"/>
                </a:solidFill>
                <a:latin typeface="Montserrat" pitchFamily="2" charset="77"/>
              </a:endParaRPr>
            </a:p>
            <a:p>
              <a:pPr algn="ctr">
                <a:lnSpc>
                  <a:spcPts val="1300"/>
                </a:lnSpc>
              </a:pPr>
              <a:r>
                <a:rPr lang="fr-FR" dirty="0">
                  <a:solidFill>
                    <a:schemeClr val="bg1"/>
                  </a:solidFill>
                  <a:latin typeface="Montserrat" pitchFamily="2" charset="77"/>
                </a:rPr>
                <a:t>et arborescences</a:t>
              </a:r>
            </a:p>
            <a:p>
              <a:pPr algn="ctr">
                <a:lnSpc>
                  <a:spcPts val="1300"/>
                </a:lnSpc>
              </a:pPr>
              <a:endParaRPr lang="fr-FR" dirty="0">
                <a:solidFill>
                  <a:schemeClr val="bg1"/>
                </a:solidFill>
                <a:latin typeface="Montserrat" pitchFamily="2" charset="77"/>
              </a:endParaRPr>
            </a:p>
          </p:txBody>
        </p:sp>
      </p:grpSp>
      <p:grpSp>
        <p:nvGrpSpPr>
          <p:cNvPr id="21" name="Group 20">
            <a:extLst>
              <a:ext uri="{FF2B5EF4-FFF2-40B4-BE49-F238E27FC236}">
                <a16:creationId xmlns:a16="http://schemas.microsoft.com/office/drawing/2014/main" id="{FFC088F5-BE8B-134B-9E65-753F32ABFA6F}"/>
              </a:ext>
            </a:extLst>
          </p:cNvPr>
          <p:cNvGrpSpPr/>
          <p:nvPr/>
        </p:nvGrpSpPr>
        <p:grpSpPr>
          <a:xfrm>
            <a:off x="-1" y="1"/>
            <a:ext cx="3549326" cy="1134318"/>
            <a:chOff x="-1" y="1"/>
            <a:chExt cx="3549326" cy="1134318"/>
          </a:xfrm>
        </p:grpSpPr>
        <p:sp>
          <p:nvSpPr>
            <p:cNvPr id="22" name="Round Single Corner Rectangle 21">
              <a:extLst>
                <a:ext uri="{FF2B5EF4-FFF2-40B4-BE49-F238E27FC236}">
                  <a16:creationId xmlns:a16="http://schemas.microsoft.com/office/drawing/2014/main" id="{4BD17104-74E9-D24A-BAE8-C17ACF98CEF5}"/>
                </a:ext>
              </a:extLst>
            </p:cNvPr>
            <p:cNvSpPr/>
            <p:nvPr/>
          </p:nvSpPr>
          <p:spPr>
            <a:xfrm flipH="1">
              <a:off x="-1" y="1"/>
              <a:ext cx="3549326"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3" name="TextBox 22">
              <a:extLst>
                <a:ext uri="{FF2B5EF4-FFF2-40B4-BE49-F238E27FC236}">
                  <a16:creationId xmlns:a16="http://schemas.microsoft.com/office/drawing/2014/main" id="{38860596-8EE1-6B4C-92F4-92BBFBF5DAE4}"/>
                </a:ext>
              </a:extLst>
            </p:cNvPr>
            <p:cNvSpPr txBox="1"/>
            <p:nvPr/>
          </p:nvSpPr>
          <p:spPr>
            <a:xfrm>
              <a:off x="0" y="694812"/>
              <a:ext cx="3210318" cy="259045"/>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 LA GESTION ÉDITORIALE</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 JUIN 2024</a:t>
              </a:r>
            </a:p>
          </p:txBody>
        </p:sp>
      </p:grpSp>
      <p:sp>
        <p:nvSpPr>
          <p:cNvPr id="10" name="ZoneTexte 9">
            <a:extLst>
              <a:ext uri="{FF2B5EF4-FFF2-40B4-BE49-F238E27FC236}">
                <a16:creationId xmlns:a16="http://schemas.microsoft.com/office/drawing/2014/main" id="{7674C04D-1FC9-F34F-8FFB-1D363A13F503}"/>
              </a:ext>
            </a:extLst>
          </p:cNvPr>
          <p:cNvSpPr txBox="1"/>
          <p:nvPr/>
        </p:nvSpPr>
        <p:spPr>
          <a:xfrm>
            <a:off x="986768" y="1457656"/>
            <a:ext cx="8466151" cy="6771084"/>
          </a:xfrm>
          <a:prstGeom prst="rect">
            <a:avLst/>
          </a:prstGeom>
          <a:noFill/>
        </p:spPr>
        <p:txBody>
          <a:bodyPr wrap="square" rtlCol="0">
            <a:spAutoFit/>
          </a:bodyPr>
          <a:lstStyle/>
          <a:p>
            <a:endParaRPr lang="fr-FR" sz="1200" b="1" dirty="0"/>
          </a:p>
          <a:p>
            <a:pPr marL="285750" indent="-285750">
              <a:buFont typeface="Arial" panose="020B0604020202020204" pitchFamily="34" charset="0"/>
              <a:buChar char="•"/>
            </a:pPr>
            <a:r>
              <a:rPr lang="fr-FR" sz="1300" b="1" dirty="0"/>
              <a:t>Les rubriques de 1</a:t>
            </a:r>
            <a:r>
              <a:rPr lang="fr-FR" sz="1300" b="1" baseline="30000" dirty="0"/>
              <a:t>er</a:t>
            </a:r>
            <a:r>
              <a:rPr lang="fr-FR" sz="1300" b="1" dirty="0"/>
              <a:t> niveau </a:t>
            </a:r>
            <a:r>
              <a:rPr lang="fr-FR" sz="1300" dirty="0"/>
              <a:t>apparaissent en pages d’accueil des sites du </a:t>
            </a:r>
            <a:r>
              <a:rPr lang="fr-FR" sz="1300" dirty="0" err="1"/>
              <a:t>Cnam</a:t>
            </a:r>
            <a:r>
              <a:rPr lang="fr-FR" sz="1300" dirty="0"/>
              <a:t> dans la partie rouge. Un site peut avoir jusqu’à 9 rubriques de 1</a:t>
            </a:r>
            <a:r>
              <a:rPr lang="fr-FR" sz="1300" baseline="30000" dirty="0"/>
              <a:t>er</a:t>
            </a:r>
            <a:r>
              <a:rPr lang="fr-FR" sz="1300" dirty="0"/>
              <a:t> niveau maximum (</a:t>
            </a:r>
            <a:r>
              <a:rPr lang="fr-FR" sz="1300" dirty="0" err="1"/>
              <a:t>cf</a:t>
            </a:r>
            <a:r>
              <a:rPr lang="fr-FR" sz="1300" dirty="0"/>
              <a:t> le portail du </a:t>
            </a:r>
            <a:r>
              <a:rPr lang="fr-FR" sz="1300" dirty="0" err="1"/>
              <a:t>Cnam</a:t>
            </a:r>
            <a:r>
              <a:rPr lang="fr-FR" sz="1300" dirty="0"/>
              <a:t>)</a:t>
            </a:r>
          </a:p>
          <a:p>
            <a:endParaRPr lang="fr-FR" sz="1300" dirty="0"/>
          </a:p>
          <a:p>
            <a:pPr marL="285750" indent="-285750">
              <a:buFont typeface="Arial" panose="020B0604020202020204" pitchFamily="34" charset="0"/>
              <a:buChar char="•"/>
            </a:pPr>
            <a:r>
              <a:rPr lang="fr-FR" sz="1300" b="1" dirty="0"/>
              <a:t>Les rubriques de 2</a:t>
            </a:r>
            <a:r>
              <a:rPr lang="fr-FR" sz="1300" b="1" baseline="30000" dirty="0"/>
              <a:t>e</a:t>
            </a:r>
            <a:r>
              <a:rPr lang="fr-FR" sz="1300" b="1" dirty="0"/>
              <a:t>, 3</a:t>
            </a:r>
            <a:r>
              <a:rPr lang="fr-FR" sz="1300" b="1" baseline="30000" dirty="0"/>
              <a:t>e</a:t>
            </a:r>
            <a:r>
              <a:rPr lang="fr-FR" sz="1300" b="1" dirty="0"/>
              <a:t> niveau (sous-rubriques) </a:t>
            </a:r>
            <a:r>
              <a:rPr lang="fr-FR" sz="1300" dirty="0"/>
              <a:t>apparaissent en-dessous de la partie rouge, et sur le côté gauche, en grisé</a:t>
            </a:r>
          </a:p>
          <a:p>
            <a:pPr marL="285750" indent="-285750">
              <a:buFont typeface="Arial" panose="020B0604020202020204" pitchFamily="34" charset="0"/>
              <a:buChar char="•"/>
            </a:pPr>
            <a:endParaRPr lang="fr-FR" sz="1300" dirty="0"/>
          </a:p>
          <a:p>
            <a:pPr marL="285750" indent="-285750">
              <a:buFont typeface="Arial" panose="020B0604020202020204" pitchFamily="34" charset="0"/>
              <a:buChar char="•"/>
            </a:pPr>
            <a:r>
              <a:rPr lang="fr-FR" sz="1300" b="1" dirty="0"/>
              <a:t>Une page de tête</a:t>
            </a:r>
            <a:r>
              <a:rPr lang="fr-FR" sz="1300" dirty="0"/>
              <a:t> est une page (page libre, actualité…) qui sert de page d’accueil d’une rubrique ou sous-rubrique. C’est elle qui rend possible le clic. Elle est obligatoire pour une rubrique de 2</a:t>
            </a:r>
            <a:r>
              <a:rPr lang="fr-FR" sz="1300" baseline="30000" dirty="0"/>
              <a:t>e</a:t>
            </a:r>
            <a:r>
              <a:rPr lang="fr-FR" sz="1300" dirty="0"/>
              <a:t> ou 3</a:t>
            </a:r>
            <a:r>
              <a:rPr lang="fr-FR" sz="1300" baseline="30000" dirty="0"/>
              <a:t>e</a:t>
            </a:r>
            <a:r>
              <a:rPr lang="fr-FR" sz="1300" dirty="0"/>
              <a:t> niveau, optionnelle pour une rubrique de 1</a:t>
            </a:r>
            <a:r>
              <a:rPr lang="fr-FR" sz="1300" baseline="30000" dirty="0"/>
              <a:t>er</a:t>
            </a:r>
            <a:r>
              <a:rPr lang="fr-FR" sz="1300" dirty="0"/>
              <a:t> niveau.</a:t>
            </a:r>
          </a:p>
          <a:p>
            <a:endParaRPr lang="fr-FR" sz="1300" b="1" dirty="0"/>
          </a:p>
          <a:p>
            <a:pPr marL="285750" indent="-285750">
              <a:buFont typeface="Arial" panose="020B0604020202020204" pitchFamily="34" charset="0"/>
              <a:buChar char="•"/>
            </a:pPr>
            <a:r>
              <a:rPr lang="fr-FR" sz="1300" dirty="0"/>
              <a:t> </a:t>
            </a:r>
            <a:r>
              <a:rPr lang="fr-FR" sz="1300" b="1" dirty="0"/>
              <a:t>2 manières de créer une page de tête </a:t>
            </a:r>
            <a:r>
              <a:rPr lang="fr-FR" sz="1300" dirty="0"/>
              <a:t>: soit utiliser une page existante (qui a déjà été créée depuis Contenus&gt;actualités, pages libres…) soit la créer depuis Gestion des sites&gt; Rubriques&gt; cliquer sur </a:t>
            </a:r>
            <a:r>
              <a:rPr lang="fr-FR" sz="1300" dirty="0" err="1"/>
              <a:t>crééer</a:t>
            </a:r>
            <a:r>
              <a:rPr lang="fr-FR" sz="1300" dirty="0"/>
              <a:t> une page de tête dans les informations générales de la rubrique choisie. La page est créée en brouillon. Il faut ensuite aller dans Contenus et la publier.</a:t>
            </a:r>
          </a:p>
          <a:p>
            <a:pPr marL="285750" indent="-285750">
              <a:buFont typeface="Arial" panose="020B0604020202020204" pitchFamily="34" charset="0"/>
              <a:buChar char="•"/>
            </a:pPr>
            <a:endParaRPr lang="fr-FR" sz="1300" dirty="0"/>
          </a:p>
          <a:p>
            <a:pPr marL="285750" indent="-285750">
              <a:buFont typeface="Arial" panose="020B0604020202020204" pitchFamily="34" charset="0"/>
              <a:buChar char="•"/>
            </a:pPr>
            <a:r>
              <a:rPr lang="fr-FR" sz="1300" dirty="0"/>
              <a:t>Une page de tête doit être créée puis </a:t>
            </a:r>
            <a:r>
              <a:rPr lang="fr-FR" sz="1300" b="1" dirty="0"/>
              <a:t>rattachée </a:t>
            </a:r>
            <a:r>
              <a:rPr lang="fr-FR" sz="1300" dirty="0"/>
              <a:t>à la rubrique concernée (type d’écran&gt; page de tête &gt; rechercher ou créer)</a:t>
            </a:r>
            <a:endParaRPr lang="fr-FR" sz="1300" b="1" dirty="0"/>
          </a:p>
          <a:p>
            <a:endParaRPr lang="fr-FR" sz="1300" dirty="0"/>
          </a:p>
          <a:p>
            <a:pPr marL="285750" indent="-285750">
              <a:buFont typeface="Arial" panose="020B0604020202020204" pitchFamily="34" charset="0"/>
              <a:buChar char="•"/>
            </a:pPr>
            <a:r>
              <a:rPr lang="fr-FR" sz="1300" b="1" dirty="0"/>
              <a:t>Une rubrique </a:t>
            </a:r>
            <a:r>
              <a:rPr lang="fr-FR" sz="1300" dirty="0"/>
              <a:t>est toujours rattachée à sa rubrique mère (celle qui est juste au-dessus dans l’arborescence)</a:t>
            </a:r>
          </a:p>
          <a:p>
            <a:endParaRPr lang="fr-FR" sz="1300" dirty="0"/>
          </a:p>
          <a:p>
            <a:pPr marL="285750" indent="-285750">
              <a:buFont typeface="Arial" panose="020B0604020202020204" pitchFamily="34" charset="0"/>
              <a:buChar char="•"/>
            </a:pPr>
            <a:r>
              <a:rPr lang="fr-FR" sz="1300" b="1" dirty="0"/>
              <a:t>La catégorie d’une rubrique </a:t>
            </a:r>
            <a:r>
              <a:rPr lang="fr-FR" sz="1300" dirty="0"/>
              <a:t>est soit en « masquée » (= non visible en ligne), soit en « indéfinie »(= en ligne)</a:t>
            </a:r>
          </a:p>
          <a:p>
            <a:pPr marL="285750" indent="-285750">
              <a:buFont typeface="Arial" panose="020B0604020202020204" pitchFamily="34" charset="0"/>
              <a:buChar char="•"/>
            </a:pPr>
            <a:endParaRPr lang="fr-FR" sz="1300" dirty="0"/>
          </a:p>
          <a:p>
            <a:pPr marL="285750" indent="-285750">
              <a:buFont typeface="Arial" panose="020B0604020202020204" pitchFamily="34" charset="0"/>
              <a:buChar char="•"/>
            </a:pPr>
            <a:r>
              <a:rPr lang="fr-FR" sz="1300" dirty="0"/>
              <a:t>Jusqu’à 15min : c’est le temps d’attente pour qu’une nouvelle rubrique soit visible en ligne</a:t>
            </a:r>
          </a:p>
          <a:p>
            <a:endParaRPr lang="fr-FR" sz="1300" dirty="0"/>
          </a:p>
          <a:p>
            <a:r>
              <a:rPr lang="fr-FR" sz="1300" b="1" dirty="0">
                <a:solidFill>
                  <a:srgbClr val="FF0000"/>
                </a:solidFill>
              </a:rPr>
              <a:t>Attention : il est préférable de travailler sur l’arborescence à un moment de faible fréquentation du site, soit en début ou en fin de journée </a:t>
            </a:r>
          </a:p>
          <a:p>
            <a:pPr marL="285750" indent="-285750">
              <a:buFont typeface="Arial" panose="020B0604020202020204" pitchFamily="34" charset="0"/>
              <a:buChar char="•"/>
            </a:pPr>
            <a:endParaRPr lang="fr-FR" sz="1400" dirty="0"/>
          </a:p>
          <a:p>
            <a:pPr marL="285750" indent="-285750">
              <a:buFont typeface="Arial" panose="020B0604020202020204" pitchFamily="34" charset="0"/>
              <a:buChar char="•"/>
            </a:pPr>
            <a:endParaRPr lang="fr-FR" sz="1400" dirty="0"/>
          </a:p>
          <a:p>
            <a:endParaRPr lang="fr-FR" sz="1400" dirty="0"/>
          </a:p>
          <a:p>
            <a:pPr marL="285750" indent="-285750">
              <a:buFont typeface="Arial" panose="020B0604020202020204" pitchFamily="34" charset="0"/>
              <a:buChar char="•"/>
            </a:pPr>
            <a:endParaRPr lang="fr-FR" sz="1400" dirty="0"/>
          </a:p>
          <a:p>
            <a:pPr marL="285750" indent="-285750">
              <a:buFont typeface="Arial" panose="020B0604020202020204" pitchFamily="34" charset="0"/>
              <a:buChar char="•"/>
            </a:pPr>
            <a:endParaRPr lang="fr-FR" sz="1400" dirty="0"/>
          </a:p>
          <a:p>
            <a:pPr marL="285750" indent="-285750">
              <a:buFont typeface="Arial" panose="020B0604020202020204" pitchFamily="34" charset="0"/>
              <a:buChar char="•"/>
            </a:pPr>
            <a:endParaRPr lang="fr-FR" sz="1400" dirty="0"/>
          </a:p>
        </p:txBody>
      </p:sp>
    </p:spTree>
    <p:extLst>
      <p:ext uri="{BB962C8B-B14F-4D97-AF65-F5344CB8AC3E}">
        <p14:creationId xmlns:p14="http://schemas.microsoft.com/office/powerpoint/2010/main" val="76531008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625B33-6B9D-094D-BE0E-46AEB5B405DE}"/>
              </a:ext>
            </a:extLst>
          </p:cNvPr>
          <p:cNvSpPr/>
          <p:nvPr/>
        </p:nvSpPr>
        <p:spPr>
          <a:xfrm>
            <a:off x="0" y="-11432"/>
            <a:ext cx="12192000" cy="6869432"/>
          </a:xfrm>
          <a:prstGeom prst="rect">
            <a:avLst/>
          </a:prstGeom>
          <a:solidFill>
            <a:srgbClr val="C1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 JUIN 2024</a:t>
            </a:r>
          </a:p>
        </p:txBody>
      </p:sp>
      <p:sp>
        <p:nvSpPr>
          <p:cNvPr id="2" name="ZoneTexte 1"/>
          <p:cNvSpPr txBox="1"/>
          <p:nvPr/>
        </p:nvSpPr>
        <p:spPr>
          <a:xfrm>
            <a:off x="2729552" y="2429301"/>
            <a:ext cx="5964072" cy="3416320"/>
          </a:xfrm>
          <a:prstGeom prst="rect">
            <a:avLst/>
          </a:prstGeom>
          <a:noFill/>
        </p:spPr>
        <p:txBody>
          <a:bodyPr wrap="square" rtlCol="0">
            <a:spAutoFit/>
          </a:bodyPr>
          <a:lstStyle/>
          <a:p>
            <a:pPr algn="ctr"/>
            <a:r>
              <a:rPr lang="fr-FR" sz="6000" b="1" baseline="30000" dirty="0"/>
              <a:t>3e</a:t>
            </a:r>
            <a:r>
              <a:rPr lang="fr-FR" sz="5400" b="1" dirty="0"/>
              <a:t> partie</a:t>
            </a:r>
          </a:p>
          <a:p>
            <a:pPr algn="ctr"/>
            <a:r>
              <a:rPr lang="fr-FR" sz="5400" b="1" dirty="0"/>
              <a:t>COMMENT AMELIORER SON REFERENCEMENT</a:t>
            </a:r>
          </a:p>
        </p:txBody>
      </p:sp>
    </p:spTree>
    <p:extLst>
      <p:ext uri="{BB962C8B-B14F-4D97-AF65-F5344CB8AC3E}">
        <p14:creationId xmlns:p14="http://schemas.microsoft.com/office/powerpoint/2010/main" val="46119901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539A0917-348E-B847-BCA9-490901D283C9}"/>
              </a:ext>
            </a:extLst>
          </p:cNvPr>
          <p:cNvSpPr txBox="1"/>
          <p:nvPr/>
        </p:nvSpPr>
        <p:spPr>
          <a:xfrm>
            <a:off x="481533" y="1458685"/>
            <a:ext cx="7118684" cy="5032147"/>
          </a:xfrm>
          <a:prstGeom prst="rect">
            <a:avLst/>
          </a:prstGeom>
          <a:noFill/>
        </p:spPr>
        <p:txBody>
          <a:bodyPr wrap="square" rtlCol="0">
            <a:spAutoFit/>
          </a:bodyPr>
          <a:lstStyle/>
          <a:p>
            <a:pPr>
              <a:spcAft>
                <a:spcPts val="1800"/>
              </a:spcAft>
            </a:pPr>
            <a:r>
              <a:rPr lang="fr-FR" sz="2400" b="1" dirty="0">
                <a:solidFill>
                  <a:srgbClr val="1E516E"/>
                </a:solidFill>
                <a:latin typeface="Calibri" panose="020F0502020204030204" pitchFamily="34" charset="0"/>
              </a:rPr>
              <a:t>•  LES FONDAMENTAUX:</a:t>
            </a:r>
          </a:p>
          <a:p>
            <a:pPr lvl="1">
              <a:spcAft>
                <a:spcPts val="1800"/>
              </a:spcAft>
            </a:pPr>
            <a:r>
              <a:rPr lang="fr-FR" sz="2400" b="1" dirty="0">
                <a:solidFill>
                  <a:srgbClr val="1E516E"/>
                </a:solidFill>
                <a:latin typeface="Calibri" panose="020F0502020204030204" pitchFamily="34" charset="0"/>
              </a:rPr>
              <a:t>•  LE CODE</a:t>
            </a:r>
          </a:p>
          <a:p>
            <a:pPr lvl="1">
              <a:spcAft>
                <a:spcPts val="1800"/>
              </a:spcAft>
            </a:pPr>
            <a:r>
              <a:rPr lang="fr-FR" sz="2400" b="1" dirty="0">
                <a:solidFill>
                  <a:srgbClr val="1E516E"/>
                </a:solidFill>
                <a:latin typeface="Calibri" panose="020F0502020204030204" pitchFamily="34" charset="0"/>
              </a:rPr>
              <a:t>•  LA CONCEPTION</a:t>
            </a:r>
          </a:p>
          <a:p>
            <a:pPr lvl="1">
              <a:spcAft>
                <a:spcPts val="1800"/>
              </a:spcAft>
            </a:pPr>
            <a:r>
              <a:rPr lang="fr-FR" sz="2400" b="1" dirty="0">
                <a:solidFill>
                  <a:srgbClr val="1E516E"/>
                </a:solidFill>
                <a:latin typeface="Calibri" panose="020F0502020204030204" pitchFamily="34" charset="0"/>
              </a:rPr>
              <a:t>•  LE CONTENU</a:t>
            </a:r>
          </a:p>
          <a:p>
            <a:pPr lvl="1">
              <a:spcAft>
                <a:spcPts val="1800"/>
              </a:spcAft>
            </a:pPr>
            <a:r>
              <a:rPr lang="fr-FR" sz="2400" b="1" dirty="0">
                <a:solidFill>
                  <a:srgbClr val="1E516E"/>
                </a:solidFill>
                <a:latin typeface="Calibri" panose="020F0502020204030204" pitchFamily="34" charset="0"/>
              </a:rPr>
              <a:t>•  LA CÉLÉBRITÉ</a:t>
            </a:r>
          </a:p>
          <a:p>
            <a:pPr>
              <a:spcAft>
                <a:spcPts val="1800"/>
              </a:spcAft>
            </a:pPr>
            <a:r>
              <a:rPr lang="fr-FR" sz="2400" b="1" dirty="0">
                <a:solidFill>
                  <a:srgbClr val="1E516E"/>
                </a:solidFill>
                <a:latin typeface="Calibri" panose="020F0502020204030204" pitchFamily="34" charset="0"/>
              </a:rPr>
              <a:t>•  LA NOTION DE </a:t>
            </a:r>
            <a:br>
              <a:rPr lang="fr-FR" sz="2400" b="1" dirty="0">
                <a:solidFill>
                  <a:srgbClr val="1E516E"/>
                </a:solidFill>
                <a:latin typeface="Calibri" panose="020F0502020204030204" pitchFamily="34" charset="0"/>
              </a:rPr>
            </a:br>
            <a:r>
              <a:rPr lang="fr-FR" sz="2400" b="1" dirty="0">
                <a:solidFill>
                  <a:srgbClr val="1E516E"/>
                </a:solidFill>
                <a:latin typeface="Calibri" panose="020F0502020204030204" pitchFamily="34" charset="0"/>
              </a:rPr>
              <a:t>    REQUÊTE PRINCIPALE</a:t>
            </a:r>
          </a:p>
          <a:p>
            <a:pPr>
              <a:spcAft>
                <a:spcPts val="1800"/>
              </a:spcAft>
            </a:pPr>
            <a:r>
              <a:rPr lang="fr-FR" sz="2400" b="1" dirty="0">
                <a:solidFill>
                  <a:srgbClr val="1E516E"/>
                </a:solidFill>
                <a:latin typeface="Calibri" panose="020F0502020204030204" pitchFamily="34" charset="0"/>
              </a:rPr>
              <a:t>•  LE CHAMP LEXICAL</a:t>
            </a:r>
          </a:p>
          <a:p>
            <a:pPr>
              <a:spcAft>
                <a:spcPts val="1800"/>
              </a:spcAft>
            </a:pPr>
            <a:r>
              <a:rPr lang="fr-FR" sz="2400" b="1" dirty="0">
                <a:solidFill>
                  <a:srgbClr val="1E516E"/>
                </a:solidFill>
                <a:latin typeface="Calibri" panose="020F0502020204030204" pitchFamily="34" charset="0"/>
              </a:rPr>
              <a:t>•  LA RÉDACTION OPTIMISÉE</a:t>
            </a:r>
          </a:p>
        </p:txBody>
      </p:sp>
      <p:grpSp>
        <p:nvGrpSpPr>
          <p:cNvPr id="18" name="Group 17">
            <a:extLst>
              <a:ext uri="{FF2B5EF4-FFF2-40B4-BE49-F238E27FC236}">
                <a16:creationId xmlns:a16="http://schemas.microsoft.com/office/drawing/2014/main" id="{9CBCDEBB-B02B-FD4B-902D-51095B54A2F3}"/>
              </a:ext>
            </a:extLst>
          </p:cNvPr>
          <p:cNvGrpSpPr/>
          <p:nvPr/>
        </p:nvGrpSpPr>
        <p:grpSpPr>
          <a:xfrm>
            <a:off x="-4" y="0"/>
            <a:ext cx="7315203" cy="1134318"/>
            <a:chOff x="-5" y="1"/>
            <a:chExt cx="7315203"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5" y="1"/>
              <a:ext cx="7315203"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7186862" cy="259045"/>
            </a:xfrm>
            <a:prstGeom prst="rect">
              <a:avLst/>
            </a:prstGeom>
            <a:noFill/>
            <a:ln>
              <a:noFill/>
            </a:ln>
          </p:spPr>
          <p:txBody>
            <a:bodyPr wrap="square" rtlCol="0">
              <a:spAutoFit/>
            </a:bodyPr>
            <a:lstStyle/>
            <a:p>
              <a:pPr>
                <a:lnSpc>
                  <a:spcPts val="1300"/>
                </a:lnSpc>
              </a:pPr>
              <a:r>
                <a:rPr lang="fr-FR" b="1">
                  <a:solidFill>
                    <a:schemeClr val="bg1"/>
                  </a:solidFill>
                  <a:latin typeface="Montserrat SemiBold" pitchFamily="2" charset="77"/>
                </a:rPr>
                <a:t>COMMENT AMÉLIORER LE RÉFÉRENCEMENT DE SON SITE</a:t>
              </a:r>
              <a:endParaRPr lang="fr-FR" b="1" dirty="0">
                <a:solidFill>
                  <a:schemeClr val="bg1"/>
                </a:solidFill>
                <a:latin typeface="Montserrat SemiBold" pitchFamily="2" charset="77"/>
              </a:endParaRP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JUIN 2024</a:t>
              </a:r>
            </a:p>
          </p:txBody>
        </p:sp>
      </p:grpSp>
      <p:sp>
        <p:nvSpPr>
          <p:cNvPr id="26" name="Rectangle 25">
            <a:extLst>
              <a:ext uri="{FF2B5EF4-FFF2-40B4-BE49-F238E27FC236}">
                <a16:creationId xmlns:a16="http://schemas.microsoft.com/office/drawing/2014/main" id="{EB84DD2B-D193-EB4A-9094-631EE66E952D}"/>
              </a:ext>
            </a:extLst>
          </p:cNvPr>
          <p:cNvSpPr/>
          <p:nvPr/>
        </p:nvSpPr>
        <p:spPr>
          <a:xfrm>
            <a:off x="481533" y="1458685"/>
            <a:ext cx="3962130" cy="439506"/>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15" name="TextBox 14">
            <a:extLst>
              <a:ext uri="{FF2B5EF4-FFF2-40B4-BE49-F238E27FC236}">
                <a16:creationId xmlns:a16="http://schemas.microsoft.com/office/drawing/2014/main" id="{D3A95E8F-E3E9-4E49-8B49-8A9D278A98A4}"/>
              </a:ext>
            </a:extLst>
          </p:cNvPr>
          <p:cNvSpPr txBox="1"/>
          <p:nvPr/>
        </p:nvSpPr>
        <p:spPr>
          <a:xfrm>
            <a:off x="6359703" y="1442643"/>
            <a:ext cx="3014351" cy="584775"/>
          </a:xfrm>
          <a:prstGeom prst="rect">
            <a:avLst/>
          </a:prstGeom>
          <a:noFill/>
        </p:spPr>
        <p:txBody>
          <a:bodyPr wrap="none" rtlCol="0">
            <a:spAutoFit/>
          </a:bodyPr>
          <a:lstStyle/>
          <a:p>
            <a:r>
              <a:rPr lang="fr-FR" sz="1600" dirty="0">
                <a:solidFill>
                  <a:srgbClr val="1E516E"/>
                </a:solidFill>
                <a:latin typeface="Calibri" panose="020F0502020204030204" pitchFamily="34" charset="0"/>
              </a:rPr>
              <a:t>Le référencement naturel se base </a:t>
            </a:r>
            <a:br>
              <a:rPr lang="fr-FR" sz="1600" dirty="0">
                <a:solidFill>
                  <a:srgbClr val="1E516E"/>
                </a:solidFill>
                <a:latin typeface="Calibri" panose="020F0502020204030204" pitchFamily="34" charset="0"/>
              </a:rPr>
            </a:br>
            <a:r>
              <a:rPr lang="fr-FR" sz="1600" dirty="0">
                <a:solidFill>
                  <a:srgbClr val="1E516E"/>
                </a:solidFill>
                <a:latin typeface="Calibri" panose="020F0502020204030204" pitchFamily="34" charset="0"/>
              </a:rPr>
              <a:t>sur la règles des « 4C »</a:t>
            </a:r>
          </a:p>
        </p:txBody>
      </p:sp>
      <p:cxnSp>
        <p:nvCxnSpPr>
          <p:cNvPr id="16" name="Straight Arrow Connector 15">
            <a:extLst>
              <a:ext uri="{FF2B5EF4-FFF2-40B4-BE49-F238E27FC236}">
                <a16:creationId xmlns:a16="http://schemas.microsoft.com/office/drawing/2014/main" id="{F4AA9A13-E8AC-4F4A-A669-51776AD9E7E3}"/>
              </a:ext>
            </a:extLst>
          </p:cNvPr>
          <p:cNvCxnSpPr>
            <a:cxnSpLocks/>
          </p:cNvCxnSpPr>
          <p:nvPr/>
        </p:nvCxnSpPr>
        <p:spPr>
          <a:xfrm>
            <a:off x="4572000" y="1684421"/>
            <a:ext cx="1636295" cy="0"/>
          </a:xfrm>
          <a:prstGeom prst="straightConnector1">
            <a:avLst/>
          </a:prstGeom>
          <a:ln w="47625">
            <a:solidFill>
              <a:srgbClr val="AA9F9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020871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539A0917-348E-B847-BCA9-490901D283C9}"/>
              </a:ext>
            </a:extLst>
          </p:cNvPr>
          <p:cNvSpPr txBox="1"/>
          <p:nvPr/>
        </p:nvSpPr>
        <p:spPr>
          <a:xfrm>
            <a:off x="501315" y="1442643"/>
            <a:ext cx="7118684" cy="5032147"/>
          </a:xfrm>
          <a:prstGeom prst="rect">
            <a:avLst/>
          </a:prstGeom>
          <a:noFill/>
        </p:spPr>
        <p:txBody>
          <a:bodyPr wrap="square" rtlCol="0">
            <a:spAutoFit/>
          </a:bodyPr>
          <a:lstStyle/>
          <a:p>
            <a:pPr>
              <a:spcAft>
                <a:spcPts val="1800"/>
              </a:spcAft>
            </a:pPr>
            <a:r>
              <a:rPr lang="fr-FR" sz="2400" b="1" dirty="0">
                <a:solidFill>
                  <a:srgbClr val="1E516E"/>
                </a:solidFill>
                <a:latin typeface="Calibri" panose="020F0502020204030204" pitchFamily="34" charset="0"/>
              </a:rPr>
              <a:t>•  LES FONDAMENTAUX:</a:t>
            </a:r>
          </a:p>
          <a:p>
            <a:pPr lvl="1">
              <a:spcAft>
                <a:spcPts val="1800"/>
              </a:spcAft>
            </a:pPr>
            <a:r>
              <a:rPr lang="fr-FR" sz="2400" b="1" dirty="0">
                <a:solidFill>
                  <a:srgbClr val="1E516E"/>
                </a:solidFill>
                <a:latin typeface="Calibri" panose="020F0502020204030204" pitchFamily="34" charset="0"/>
              </a:rPr>
              <a:t>•  LE CODE</a:t>
            </a:r>
          </a:p>
          <a:p>
            <a:pPr lvl="1">
              <a:spcAft>
                <a:spcPts val="1800"/>
              </a:spcAft>
            </a:pPr>
            <a:r>
              <a:rPr lang="fr-FR" sz="2400" b="1" dirty="0">
                <a:solidFill>
                  <a:srgbClr val="1E516E"/>
                </a:solidFill>
                <a:latin typeface="Calibri" panose="020F0502020204030204" pitchFamily="34" charset="0"/>
              </a:rPr>
              <a:t>•  LA CONCEPTION</a:t>
            </a:r>
          </a:p>
          <a:p>
            <a:pPr lvl="1">
              <a:spcAft>
                <a:spcPts val="1800"/>
              </a:spcAft>
            </a:pPr>
            <a:r>
              <a:rPr lang="fr-FR" sz="2400" b="1" dirty="0">
                <a:solidFill>
                  <a:srgbClr val="1E516E"/>
                </a:solidFill>
                <a:latin typeface="Calibri" panose="020F0502020204030204" pitchFamily="34" charset="0"/>
              </a:rPr>
              <a:t>•  LE CONTENU</a:t>
            </a:r>
          </a:p>
          <a:p>
            <a:pPr lvl="1">
              <a:spcAft>
                <a:spcPts val="1800"/>
              </a:spcAft>
            </a:pPr>
            <a:r>
              <a:rPr lang="fr-FR" sz="2400" b="1" dirty="0">
                <a:solidFill>
                  <a:srgbClr val="1E516E"/>
                </a:solidFill>
                <a:latin typeface="Calibri" panose="020F0502020204030204" pitchFamily="34" charset="0"/>
              </a:rPr>
              <a:t>•  LA CÉLÉBRITÉ</a:t>
            </a:r>
          </a:p>
          <a:p>
            <a:pPr>
              <a:spcAft>
                <a:spcPts val="1800"/>
              </a:spcAft>
            </a:pPr>
            <a:r>
              <a:rPr lang="fr-FR" sz="2400" b="1" dirty="0">
                <a:solidFill>
                  <a:srgbClr val="1E516E"/>
                </a:solidFill>
                <a:latin typeface="Calibri" panose="020F0502020204030204" pitchFamily="34" charset="0"/>
              </a:rPr>
              <a:t>•  LA NOTION DE </a:t>
            </a:r>
            <a:br>
              <a:rPr lang="fr-FR" sz="2400" b="1" dirty="0">
                <a:solidFill>
                  <a:srgbClr val="1E516E"/>
                </a:solidFill>
                <a:latin typeface="Calibri" panose="020F0502020204030204" pitchFamily="34" charset="0"/>
              </a:rPr>
            </a:br>
            <a:r>
              <a:rPr lang="fr-FR" sz="2400" b="1" dirty="0">
                <a:solidFill>
                  <a:srgbClr val="1E516E"/>
                </a:solidFill>
                <a:latin typeface="Calibri" panose="020F0502020204030204" pitchFamily="34" charset="0"/>
              </a:rPr>
              <a:t>    REQUÊTE PRINCIPALE</a:t>
            </a:r>
          </a:p>
          <a:p>
            <a:pPr>
              <a:spcAft>
                <a:spcPts val="1800"/>
              </a:spcAft>
            </a:pPr>
            <a:r>
              <a:rPr lang="fr-FR" sz="2400" b="1" dirty="0">
                <a:solidFill>
                  <a:srgbClr val="1E516E"/>
                </a:solidFill>
                <a:latin typeface="Calibri" panose="020F0502020204030204" pitchFamily="34" charset="0"/>
              </a:rPr>
              <a:t>•  LE CHAMP LEXICAL</a:t>
            </a:r>
          </a:p>
          <a:p>
            <a:pPr>
              <a:spcAft>
                <a:spcPts val="1800"/>
              </a:spcAft>
            </a:pPr>
            <a:r>
              <a:rPr lang="fr-FR" sz="2400" b="1" dirty="0">
                <a:solidFill>
                  <a:srgbClr val="1E516E"/>
                </a:solidFill>
                <a:latin typeface="Calibri" panose="020F0502020204030204" pitchFamily="34" charset="0"/>
              </a:rPr>
              <a:t>•  LA RÉDACTION OPTIMISÉE</a:t>
            </a:r>
          </a:p>
        </p:txBody>
      </p:sp>
      <p:grpSp>
        <p:nvGrpSpPr>
          <p:cNvPr id="18" name="Group 17">
            <a:extLst>
              <a:ext uri="{FF2B5EF4-FFF2-40B4-BE49-F238E27FC236}">
                <a16:creationId xmlns:a16="http://schemas.microsoft.com/office/drawing/2014/main" id="{9CBCDEBB-B02B-FD4B-902D-51095B54A2F3}"/>
              </a:ext>
            </a:extLst>
          </p:cNvPr>
          <p:cNvGrpSpPr/>
          <p:nvPr/>
        </p:nvGrpSpPr>
        <p:grpSpPr>
          <a:xfrm>
            <a:off x="-4" y="0"/>
            <a:ext cx="7315203" cy="1134318"/>
            <a:chOff x="-5" y="1"/>
            <a:chExt cx="7315203"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5" y="1"/>
              <a:ext cx="7315203"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7186862" cy="259045"/>
            </a:xfrm>
            <a:prstGeom prst="rect">
              <a:avLst/>
            </a:prstGeom>
            <a:noFill/>
            <a:ln>
              <a:noFill/>
            </a:ln>
          </p:spPr>
          <p:txBody>
            <a:bodyPr wrap="square" rtlCol="0">
              <a:spAutoFit/>
            </a:bodyPr>
            <a:lstStyle/>
            <a:p>
              <a:pPr>
                <a:lnSpc>
                  <a:spcPts val="1300"/>
                </a:lnSpc>
              </a:pPr>
              <a:r>
                <a:rPr lang="fr-FR" b="1">
                  <a:solidFill>
                    <a:schemeClr val="bg1"/>
                  </a:solidFill>
                  <a:latin typeface="Montserrat SemiBold" pitchFamily="2" charset="77"/>
                </a:rPr>
                <a:t>COMMENT AMÉLIORER LE RÉFÉRENCEMENT DE SON SITE</a:t>
              </a:r>
              <a:endParaRPr lang="fr-FR" b="1" dirty="0">
                <a:solidFill>
                  <a:schemeClr val="bg1"/>
                </a:solidFill>
                <a:latin typeface="Montserrat SemiBold" pitchFamily="2" charset="77"/>
              </a:endParaRP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JUIN 2024</a:t>
              </a:r>
            </a:p>
          </p:txBody>
        </p:sp>
      </p:grpSp>
      <p:sp>
        <p:nvSpPr>
          <p:cNvPr id="26" name="Rectangle 25">
            <a:extLst>
              <a:ext uri="{FF2B5EF4-FFF2-40B4-BE49-F238E27FC236}">
                <a16:creationId xmlns:a16="http://schemas.microsoft.com/office/drawing/2014/main" id="{EB84DD2B-D193-EB4A-9094-631EE66E952D}"/>
              </a:ext>
            </a:extLst>
          </p:cNvPr>
          <p:cNvSpPr/>
          <p:nvPr/>
        </p:nvSpPr>
        <p:spPr>
          <a:xfrm>
            <a:off x="986500" y="2052239"/>
            <a:ext cx="1988951" cy="439506"/>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15" name="TextBox 14">
            <a:extLst>
              <a:ext uri="{FF2B5EF4-FFF2-40B4-BE49-F238E27FC236}">
                <a16:creationId xmlns:a16="http://schemas.microsoft.com/office/drawing/2014/main" id="{D3A95E8F-E3E9-4E49-8B49-8A9D278A98A4}"/>
              </a:ext>
            </a:extLst>
          </p:cNvPr>
          <p:cNvSpPr txBox="1"/>
          <p:nvPr/>
        </p:nvSpPr>
        <p:spPr>
          <a:xfrm>
            <a:off x="6359703" y="2027730"/>
            <a:ext cx="4891660" cy="1631216"/>
          </a:xfrm>
          <a:prstGeom prst="rect">
            <a:avLst/>
          </a:prstGeom>
          <a:noFill/>
        </p:spPr>
        <p:txBody>
          <a:bodyPr wrap="none" rtlCol="0">
            <a:spAutoFit/>
          </a:bodyPr>
          <a:lstStyle/>
          <a:p>
            <a:pPr marL="285750" indent="-285750">
              <a:buFont typeface="Arial" panose="020B0604020202020204" pitchFamily="34" charset="0"/>
              <a:buChar char="•"/>
            </a:pPr>
            <a:r>
              <a:rPr lang="fr-FR" sz="2000" dirty="0">
                <a:solidFill>
                  <a:srgbClr val="1E516E"/>
                </a:solidFill>
                <a:latin typeface="Calibri" panose="020F0502020204030204" pitchFamily="34" charset="0"/>
              </a:rPr>
              <a:t>Une balise TITLE bien structurée</a:t>
            </a:r>
          </a:p>
          <a:p>
            <a:pPr marL="285750" lvl="0" indent="-285750">
              <a:buFont typeface="Arial" panose="020B0604020202020204" pitchFamily="34" charset="0"/>
              <a:buChar char="•"/>
            </a:pPr>
            <a:r>
              <a:rPr lang="fr-FR" sz="2000" dirty="0">
                <a:solidFill>
                  <a:srgbClr val="1E516E"/>
                </a:solidFill>
                <a:latin typeface="Calibri" panose="020F0502020204030204" pitchFamily="34" charset="0"/>
              </a:rPr>
              <a:t>Des balises H2-H6 pour structurer </a:t>
            </a:r>
            <a:br>
              <a:rPr lang="fr-FR" sz="2000" dirty="0">
                <a:solidFill>
                  <a:srgbClr val="1E516E"/>
                </a:solidFill>
                <a:latin typeface="Calibri" panose="020F0502020204030204" pitchFamily="34" charset="0"/>
              </a:rPr>
            </a:br>
            <a:r>
              <a:rPr lang="fr-FR" sz="2000" dirty="0">
                <a:solidFill>
                  <a:srgbClr val="1E516E"/>
                </a:solidFill>
                <a:latin typeface="Calibri" panose="020F0502020204030204" pitchFamily="34" charset="0"/>
              </a:rPr>
              <a:t>le contenu éditorial (titres 1 à 5)</a:t>
            </a:r>
          </a:p>
          <a:p>
            <a:pPr marL="285750" lvl="0" indent="-285750">
              <a:buFont typeface="Arial" panose="020B0604020202020204" pitchFamily="34" charset="0"/>
              <a:buChar char="•"/>
            </a:pPr>
            <a:r>
              <a:rPr lang="fr-FR" sz="2000" dirty="0">
                <a:solidFill>
                  <a:srgbClr val="1E516E"/>
                </a:solidFill>
                <a:latin typeface="Calibri" panose="020F0502020204030204" pitchFamily="34" charset="0"/>
              </a:rPr>
              <a:t>Des mots en gras (balise STRONG)</a:t>
            </a:r>
          </a:p>
          <a:p>
            <a:pPr marL="285750" lvl="0" indent="-285750">
              <a:buFont typeface="Arial" panose="020B0604020202020204" pitchFamily="34" charset="0"/>
              <a:buChar char="•"/>
            </a:pPr>
            <a:r>
              <a:rPr lang="fr-FR" sz="2000" dirty="0">
                <a:solidFill>
                  <a:srgbClr val="1E516E"/>
                </a:solidFill>
                <a:latin typeface="Calibri" panose="020F0502020204030204" pitchFamily="34" charset="0"/>
              </a:rPr>
              <a:t>Des attributs ALT descriptifs sur les images</a:t>
            </a:r>
          </a:p>
        </p:txBody>
      </p:sp>
      <p:cxnSp>
        <p:nvCxnSpPr>
          <p:cNvPr id="16" name="Straight Arrow Connector 15">
            <a:extLst>
              <a:ext uri="{FF2B5EF4-FFF2-40B4-BE49-F238E27FC236}">
                <a16:creationId xmlns:a16="http://schemas.microsoft.com/office/drawing/2014/main" id="{F4AA9A13-E8AC-4F4A-A669-51776AD9E7E3}"/>
              </a:ext>
            </a:extLst>
          </p:cNvPr>
          <p:cNvCxnSpPr>
            <a:cxnSpLocks/>
          </p:cNvCxnSpPr>
          <p:nvPr/>
        </p:nvCxnSpPr>
        <p:spPr>
          <a:xfrm>
            <a:off x="3040260" y="2270791"/>
            <a:ext cx="3169471" cy="0"/>
          </a:xfrm>
          <a:prstGeom prst="straightConnector1">
            <a:avLst/>
          </a:prstGeom>
          <a:ln w="47625">
            <a:solidFill>
              <a:srgbClr val="AA9F9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978915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539A0917-348E-B847-BCA9-490901D283C9}"/>
              </a:ext>
            </a:extLst>
          </p:cNvPr>
          <p:cNvSpPr txBox="1"/>
          <p:nvPr/>
        </p:nvSpPr>
        <p:spPr>
          <a:xfrm>
            <a:off x="501315" y="1452691"/>
            <a:ext cx="7118684" cy="5032147"/>
          </a:xfrm>
          <a:prstGeom prst="rect">
            <a:avLst/>
          </a:prstGeom>
          <a:noFill/>
        </p:spPr>
        <p:txBody>
          <a:bodyPr wrap="square" rtlCol="0">
            <a:spAutoFit/>
          </a:bodyPr>
          <a:lstStyle/>
          <a:p>
            <a:pPr>
              <a:spcAft>
                <a:spcPts val="1800"/>
              </a:spcAft>
            </a:pPr>
            <a:r>
              <a:rPr lang="fr-FR" sz="2400" b="1" dirty="0">
                <a:solidFill>
                  <a:srgbClr val="1E516E"/>
                </a:solidFill>
                <a:latin typeface="Calibri" panose="020F0502020204030204" pitchFamily="34" charset="0"/>
              </a:rPr>
              <a:t>•  LES FONDAMENTAUX:</a:t>
            </a:r>
          </a:p>
          <a:p>
            <a:pPr lvl="1">
              <a:spcAft>
                <a:spcPts val="1800"/>
              </a:spcAft>
            </a:pPr>
            <a:r>
              <a:rPr lang="fr-FR" sz="2400" b="1" dirty="0">
                <a:solidFill>
                  <a:srgbClr val="1E516E"/>
                </a:solidFill>
                <a:latin typeface="Calibri" panose="020F0502020204030204" pitchFamily="34" charset="0"/>
              </a:rPr>
              <a:t>•  LE CODE</a:t>
            </a:r>
          </a:p>
          <a:p>
            <a:pPr lvl="1">
              <a:spcAft>
                <a:spcPts val="1800"/>
              </a:spcAft>
            </a:pPr>
            <a:r>
              <a:rPr lang="fr-FR" sz="2400" b="1" dirty="0">
                <a:solidFill>
                  <a:srgbClr val="1E516E"/>
                </a:solidFill>
                <a:latin typeface="Calibri" panose="020F0502020204030204" pitchFamily="34" charset="0"/>
              </a:rPr>
              <a:t>•  LA CONCEPTION</a:t>
            </a:r>
          </a:p>
          <a:p>
            <a:pPr lvl="1">
              <a:spcAft>
                <a:spcPts val="1800"/>
              </a:spcAft>
            </a:pPr>
            <a:r>
              <a:rPr lang="fr-FR" sz="2400" b="1" dirty="0">
                <a:solidFill>
                  <a:srgbClr val="1E516E"/>
                </a:solidFill>
                <a:latin typeface="Calibri" panose="020F0502020204030204" pitchFamily="34" charset="0"/>
              </a:rPr>
              <a:t>•  LE CONTENU</a:t>
            </a:r>
          </a:p>
          <a:p>
            <a:pPr lvl="1">
              <a:spcAft>
                <a:spcPts val="1800"/>
              </a:spcAft>
            </a:pPr>
            <a:r>
              <a:rPr lang="fr-FR" sz="2400" b="1" dirty="0">
                <a:solidFill>
                  <a:srgbClr val="1E516E"/>
                </a:solidFill>
                <a:latin typeface="Calibri" panose="020F0502020204030204" pitchFamily="34" charset="0"/>
              </a:rPr>
              <a:t>•  LA CÉLÉBRITÉ</a:t>
            </a:r>
          </a:p>
          <a:p>
            <a:pPr>
              <a:spcAft>
                <a:spcPts val="1800"/>
              </a:spcAft>
            </a:pPr>
            <a:r>
              <a:rPr lang="fr-FR" sz="2400" b="1" dirty="0">
                <a:solidFill>
                  <a:srgbClr val="1E516E"/>
                </a:solidFill>
                <a:latin typeface="Calibri" panose="020F0502020204030204" pitchFamily="34" charset="0"/>
              </a:rPr>
              <a:t>•  LA NOTION DE </a:t>
            </a:r>
            <a:br>
              <a:rPr lang="fr-FR" sz="2400" b="1" dirty="0">
                <a:solidFill>
                  <a:srgbClr val="1E516E"/>
                </a:solidFill>
                <a:latin typeface="Calibri" panose="020F0502020204030204" pitchFamily="34" charset="0"/>
              </a:rPr>
            </a:br>
            <a:r>
              <a:rPr lang="fr-FR" sz="2400" b="1" dirty="0">
                <a:solidFill>
                  <a:srgbClr val="1E516E"/>
                </a:solidFill>
                <a:latin typeface="Calibri" panose="020F0502020204030204" pitchFamily="34" charset="0"/>
              </a:rPr>
              <a:t>    REQUÊTE PRINCIPALE</a:t>
            </a:r>
          </a:p>
          <a:p>
            <a:pPr>
              <a:spcAft>
                <a:spcPts val="1800"/>
              </a:spcAft>
            </a:pPr>
            <a:r>
              <a:rPr lang="fr-FR" sz="2400" b="1" dirty="0">
                <a:solidFill>
                  <a:srgbClr val="1E516E"/>
                </a:solidFill>
                <a:latin typeface="Calibri" panose="020F0502020204030204" pitchFamily="34" charset="0"/>
              </a:rPr>
              <a:t>•  LE CHAMP LEXICAL</a:t>
            </a:r>
          </a:p>
          <a:p>
            <a:pPr>
              <a:spcAft>
                <a:spcPts val="1800"/>
              </a:spcAft>
            </a:pPr>
            <a:r>
              <a:rPr lang="fr-FR" sz="2400" b="1" dirty="0">
                <a:solidFill>
                  <a:srgbClr val="1E516E"/>
                </a:solidFill>
                <a:latin typeface="Calibri" panose="020F0502020204030204" pitchFamily="34" charset="0"/>
              </a:rPr>
              <a:t>•  LA RÉDACTION OPTIMISÉE</a:t>
            </a:r>
          </a:p>
        </p:txBody>
      </p:sp>
      <p:grpSp>
        <p:nvGrpSpPr>
          <p:cNvPr id="18" name="Group 17">
            <a:extLst>
              <a:ext uri="{FF2B5EF4-FFF2-40B4-BE49-F238E27FC236}">
                <a16:creationId xmlns:a16="http://schemas.microsoft.com/office/drawing/2014/main" id="{9CBCDEBB-B02B-FD4B-902D-51095B54A2F3}"/>
              </a:ext>
            </a:extLst>
          </p:cNvPr>
          <p:cNvGrpSpPr/>
          <p:nvPr/>
        </p:nvGrpSpPr>
        <p:grpSpPr>
          <a:xfrm>
            <a:off x="-4" y="0"/>
            <a:ext cx="7315203" cy="1134318"/>
            <a:chOff x="-5" y="1"/>
            <a:chExt cx="7315203"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5" y="1"/>
              <a:ext cx="7315203"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7186862" cy="259045"/>
            </a:xfrm>
            <a:prstGeom prst="rect">
              <a:avLst/>
            </a:prstGeom>
            <a:noFill/>
            <a:ln>
              <a:noFill/>
            </a:ln>
          </p:spPr>
          <p:txBody>
            <a:bodyPr wrap="square" rtlCol="0">
              <a:spAutoFit/>
            </a:bodyPr>
            <a:lstStyle/>
            <a:p>
              <a:pPr>
                <a:lnSpc>
                  <a:spcPts val="1300"/>
                </a:lnSpc>
              </a:pPr>
              <a:r>
                <a:rPr lang="fr-FR" b="1">
                  <a:solidFill>
                    <a:schemeClr val="bg1"/>
                  </a:solidFill>
                  <a:latin typeface="Montserrat SemiBold" pitchFamily="2" charset="77"/>
                </a:rPr>
                <a:t>COMMENT AMÉLIORER LE RÉFÉRENCEMENT DE SON SITE</a:t>
              </a:r>
              <a:endParaRPr lang="fr-FR" b="1" dirty="0">
                <a:solidFill>
                  <a:schemeClr val="bg1"/>
                </a:solidFill>
                <a:latin typeface="Montserrat SemiBold" pitchFamily="2" charset="77"/>
              </a:endParaRP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 JUIN 2024</a:t>
              </a:r>
            </a:p>
          </p:txBody>
        </p:sp>
      </p:grpSp>
      <p:sp>
        <p:nvSpPr>
          <p:cNvPr id="26" name="Rectangle 25">
            <a:extLst>
              <a:ext uri="{FF2B5EF4-FFF2-40B4-BE49-F238E27FC236}">
                <a16:creationId xmlns:a16="http://schemas.microsoft.com/office/drawing/2014/main" id="{EB84DD2B-D193-EB4A-9094-631EE66E952D}"/>
              </a:ext>
            </a:extLst>
          </p:cNvPr>
          <p:cNvSpPr/>
          <p:nvPr/>
        </p:nvSpPr>
        <p:spPr>
          <a:xfrm>
            <a:off x="481533" y="2655841"/>
            <a:ext cx="3571852" cy="439506"/>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15" name="TextBox 14">
            <a:extLst>
              <a:ext uri="{FF2B5EF4-FFF2-40B4-BE49-F238E27FC236}">
                <a16:creationId xmlns:a16="http://schemas.microsoft.com/office/drawing/2014/main" id="{D3A95E8F-E3E9-4E49-8B49-8A9D278A98A4}"/>
              </a:ext>
            </a:extLst>
          </p:cNvPr>
          <p:cNvSpPr txBox="1"/>
          <p:nvPr/>
        </p:nvSpPr>
        <p:spPr>
          <a:xfrm>
            <a:off x="6359703" y="2621284"/>
            <a:ext cx="5955348" cy="1877437"/>
          </a:xfrm>
          <a:prstGeom prst="rect">
            <a:avLst/>
          </a:prstGeom>
          <a:noFill/>
        </p:spPr>
        <p:txBody>
          <a:bodyPr wrap="none" rtlCol="0">
            <a:spAutoFit/>
          </a:bodyPr>
          <a:lstStyle/>
          <a:p>
            <a:pPr marL="285750" indent="-285750">
              <a:buFont typeface="Arial" panose="020B0604020202020204" pitchFamily="34" charset="0"/>
              <a:buChar char="•"/>
            </a:pPr>
            <a:r>
              <a:rPr lang="fr-FR" sz="2000" dirty="0">
                <a:solidFill>
                  <a:srgbClr val="1E516E"/>
                </a:solidFill>
                <a:latin typeface="Calibri" panose="020F0502020204030204" pitchFamily="34" charset="0"/>
              </a:rPr>
              <a:t>Des URL et des liens significatifs</a:t>
            </a:r>
          </a:p>
          <a:p>
            <a:pPr marL="285750" indent="-285750">
              <a:buFont typeface="Arial" panose="020B0604020202020204" pitchFamily="34" charset="0"/>
              <a:buChar char="•"/>
            </a:pPr>
            <a:r>
              <a:rPr lang="fr-FR" sz="2000" dirty="0">
                <a:solidFill>
                  <a:srgbClr val="1E516E"/>
                </a:solidFill>
                <a:latin typeface="Calibri" panose="020F0502020204030204" pitchFamily="34" charset="0"/>
              </a:rPr>
              <a:t>Un plan du site pour les internautes</a:t>
            </a:r>
          </a:p>
          <a:p>
            <a:pPr marL="285750" indent="-285750">
              <a:buFont typeface="Arial" panose="020B0604020202020204" pitchFamily="34" charset="0"/>
              <a:buChar char="•"/>
            </a:pPr>
            <a:r>
              <a:rPr lang="fr-FR" sz="2000" dirty="0">
                <a:solidFill>
                  <a:srgbClr val="1E516E"/>
                </a:solidFill>
                <a:latin typeface="Calibri" panose="020F0502020204030204" pitchFamily="34" charset="0"/>
              </a:rPr>
              <a:t>Le moins de « duplicate content » possible</a:t>
            </a:r>
          </a:p>
          <a:p>
            <a:r>
              <a:rPr lang="fr-FR" sz="2000" dirty="0">
                <a:solidFill>
                  <a:srgbClr val="1E516E"/>
                </a:solidFill>
                <a:latin typeface="Calibri" panose="020F0502020204030204" pitchFamily="34" charset="0"/>
              </a:rPr>
              <a:t>(N.B : la </a:t>
            </a:r>
            <a:r>
              <a:rPr lang="fr-FR" sz="2000" dirty="0" err="1">
                <a:solidFill>
                  <a:srgbClr val="1E516E"/>
                </a:solidFill>
                <a:latin typeface="Calibri" panose="020F0502020204030204" pitchFamily="34" charset="0"/>
              </a:rPr>
              <a:t>multipublication</a:t>
            </a:r>
            <a:r>
              <a:rPr lang="fr-FR" sz="2000" dirty="0">
                <a:solidFill>
                  <a:srgbClr val="1E516E"/>
                </a:solidFill>
                <a:latin typeface="Calibri" panose="020F0502020204030204" pitchFamily="34" charset="0"/>
              </a:rPr>
              <a:t> n’est pas un élément qui </a:t>
            </a:r>
          </a:p>
          <a:p>
            <a:r>
              <a:rPr lang="fr-FR" sz="2000" dirty="0">
                <a:solidFill>
                  <a:srgbClr val="1E516E"/>
                </a:solidFill>
                <a:latin typeface="Calibri" panose="020F0502020204030204" pitchFamily="34" charset="0"/>
              </a:rPr>
              <a:t> est considéré par Google comme du duplicate content)</a:t>
            </a:r>
          </a:p>
          <a:p>
            <a:pPr lvl="0"/>
            <a:endParaRPr lang="fr-FR" sz="1600" dirty="0">
              <a:solidFill>
                <a:srgbClr val="1E516E"/>
              </a:solidFill>
              <a:latin typeface="Montserrat" panose="02000505000000020004" pitchFamily="2" charset="77"/>
            </a:endParaRPr>
          </a:p>
        </p:txBody>
      </p:sp>
      <p:cxnSp>
        <p:nvCxnSpPr>
          <p:cNvPr id="16" name="Straight Arrow Connector 15">
            <a:extLst>
              <a:ext uri="{FF2B5EF4-FFF2-40B4-BE49-F238E27FC236}">
                <a16:creationId xmlns:a16="http://schemas.microsoft.com/office/drawing/2014/main" id="{F4AA9A13-E8AC-4F4A-A669-51776AD9E7E3}"/>
              </a:ext>
            </a:extLst>
          </p:cNvPr>
          <p:cNvCxnSpPr>
            <a:cxnSpLocks/>
          </p:cNvCxnSpPr>
          <p:nvPr/>
        </p:nvCxnSpPr>
        <p:spPr>
          <a:xfrm>
            <a:off x="3834063" y="2871529"/>
            <a:ext cx="2374232" cy="0"/>
          </a:xfrm>
          <a:prstGeom prst="straightConnector1">
            <a:avLst/>
          </a:prstGeom>
          <a:ln w="47625">
            <a:solidFill>
              <a:srgbClr val="AA9F9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920221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9CBCDEBB-B02B-FD4B-902D-51095B54A2F3}"/>
              </a:ext>
            </a:extLst>
          </p:cNvPr>
          <p:cNvGrpSpPr/>
          <p:nvPr/>
        </p:nvGrpSpPr>
        <p:grpSpPr>
          <a:xfrm>
            <a:off x="-4" y="0"/>
            <a:ext cx="7315203" cy="1134318"/>
            <a:chOff x="-5" y="1"/>
            <a:chExt cx="7315203"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5" y="1"/>
              <a:ext cx="7315203"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7186862" cy="259045"/>
            </a:xfrm>
            <a:prstGeom prst="rect">
              <a:avLst/>
            </a:prstGeom>
            <a:noFill/>
            <a:ln>
              <a:noFill/>
            </a:ln>
          </p:spPr>
          <p:txBody>
            <a:bodyPr wrap="square" rtlCol="0">
              <a:spAutoFit/>
            </a:bodyPr>
            <a:lstStyle/>
            <a:p>
              <a:pPr>
                <a:lnSpc>
                  <a:spcPts val="1300"/>
                </a:lnSpc>
              </a:pPr>
              <a:r>
                <a:rPr lang="fr-FR" b="1">
                  <a:solidFill>
                    <a:schemeClr val="bg1"/>
                  </a:solidFill>
                  <a:latin typeface="Montserrat SemiBold" pitchFamily="2" charset="77"/>
                </a:rPr>
                <a:t>COMMENT AMÉLIORER LE RÉFÉRENCEMENT DE SON SITE</a:t>
              </a:r>
              <a:endParaRPr lang="fr-FR" b="1" dirty="0">
                <a:solidFill>
                  <a:schemeClr val="bg1"/>
                </a:solidFill>
                <a:latin typeface="Montserrat SemiBold" pitchFamily="2" charset="77"/>
              </a:endParaRP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 JUIN 2024</a:t>
              </a:r>
            </a:p>
          </p:txBody>
        </p:sp>
      </p:grpSp>
      <p:sp>
        <p:nvSpPr>
          <p:cNvPr id="9" name="ZoneTexte 8">
            <a:extLst>
              <a:ext uri="{FF2B5EF4-FFF2-40B4-BE49-F238E27FC236}">
                <a16:creationId xmlns:a16="http://schemas.microsoft.com/office/drawing/2014/main" id="{59EFA19C-5B05-1774-7030-03DE15A3837B}"/>
              </a:ext>
            </a:extLst>
          </p:cNvPr>
          <p:cNvSpPr txBox="1"/>
          <p:nvPr/>
        </p:nvSpPr>
        <p:spPr>
          <a:xfrm>
            <a:off x="8056088" y="2847413"/>
            <a:ext cx="2977979" cy="369332"/>
          </a:xfrm>
          <a:prstGeom prst="rect">
            <a:avLst/>
          </a:prstGeom>
          <a:noFill/>
        </p:spPr>
        <p:txBody>
          <a:bodyPr wrap="square" rtlCol="0">
            <a:spAutoFit/>
          </a:bodyPr>
          <a:lstStyle/>
          <a:p>
            <a:r>
              <a:rPr lang="fr-FR" dirty="0"/>
              <a:t>Rubrique de 1</a:t>
            </a:r>
            <a:r>
              <a:rPr lang="fr-FR" baseline="30000" dirty="0"/>
              <a:t>er</a:t>
            </a:r>
            <a:r>
              <a:rPr lang="fr-FR" dirty="0"/>
              <a:t> niveau </a:t>
            </a:r>
          </a:p>
        </p:txBody>
      </p:sp>
      <p:sp>
        <p:nvSpPr>
          <p:cNvPr id="25" name="ZoneTexte 24">
            <a:extLst>
              <a:ext uri="{FF2B5EF4-FFF2-40B4-BE49-F238E27FC236}">
                <a16:creationId xmlns:a16="http://schemas.microsoft.com/office/drawing/2014/main" id="{AEF005E3-EA61-F5AB-932D-5DBE6EC5E7F3}"/>
              </a:ext>
            </a:extLst>
          </p:cNvPr>
          <p:cNvSpPr txBox="1"/>
          <p:nvPr/>
        </p:nvSpPr>
        <p:spPr>
          <a:xfrm>
            <a:off x="8144224" y="3767425"/>
            <a:ext cx="2977979" cy="369332"/>
          </a:xfrm>
          <a:prstGeom prst="rect">
            <a:avLst/>
          </a:prstGeom>
          <a:noFill/>
        </p:spPr>
        <p:txBody>
          <a:bodyPr wrap="square" rtlCol="0">
            <a:spAutoFit/>
          </a:bodyPr>
          <a:lstStyle/>
          <a:p>
            <a:r>
              <a:rPr lang="fr-FR" dirty="0"/>
              <a:t>Rubrique de 2e niveau </a:t>
            </a:r>
          </a:p>
        </p:txBody>
      </p:sp>
      <p:pic>
        <p:nvPicPr>
          <p:cNvPr id="7" name="Image 6">
            <a:extLst>
              <a:ext uri="{FF2B5EF4-FFF2-40B4-BE49-F238E27FC236}">
                <a16:creationId xmlns:a16="http://schemas.microsoft.com/office/drawing/2014/main" id="{135F7C3E-3353-A978-E3A8-A80B0771BF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4" y="1145749"/>
            <a:ext cx="6091796" cy="7045287"/>
          </a:xfrm>
          <a:prstGeom prst="rect">
            <a:avLst/>
          </a:prstGeom>
        </p:spPr>
      </p:pic>
      <p:cxnSp>
        <p:nvCxnSpPr>
          <p:cNvPr id="21" name="Straight Arrow Connector 15">
            <a:extLst>
              <a:ext uri="{FF2B5EF4-FFF2-40B4-BE49-F238E27FC236}">
                <a16:creationId xmlns:a16="http://schemas.microsoft.com/office/drawing/2014/main" id="{97656D57-8F9C-569B-5BCC-2635D92D0123}"/>
              </a:ext>
            </a:extLst>
          </p:cNvPr>
          <p:cNvCxnSpPr>
            <a:cxnSpLocks/>
          </p:cNvCxnSpPr>
          <p:nvPr/>
        </p:nvCxnSpPr>
        <p:spPr>
          <a:xfrm>
            <a:off x="2008696" y="3032079"/>
            <a:ext cx="5771344" cy="0"/>
          </a:xfrm>
          <a:prstGeom prst="straightConnector1">
            <a:avLst/>
          </a:prstGeom>
          <a:ln w="47625">
            <a:solidFill>
              <a:srgbClr val="AA9F96"/>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15">
            <a:extLst>
              <a:ext uri="{FF2B5EF4-FFF2-40B4-BE49-F238E27FC236}">
                <a16:creationId xmlns:a16="http://schemas.microsoft.com/office/drawing/2014/main" id="{96957336-DFC0-BD79-2846-F6282ABE89DD}"/>
              </a:ext>
            </a:extLst>
          </p:cNvPr>
          <p:cNvCxnSpPr>
            <a:cxnSpLocks/>
          </p:cNvCxnSpPr>
          <p:nvPr/>
        </p:nvCxnSpPr>
        <p:spPr>
          <a:xfrm>
            <a:off x="2465472" y="3952091"/>
            <a:ext cx="5470936" cy="0"/>
          </a:xfrm>
          <a:prstGeom prst="straightConnector1">
            <a:avLst/>
          </a:prstGeom>
          <a:ln w="47625">
            <a:solidFill>
              <a:srgbClr val="AA9F9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36099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539A0917-348E-B847-BCA9-490901D283C9}"/>
              </a:ext>
            </a:extLst>
          </p:cNvPr>
          <p:cNvSpPr txBox="1"/>
          <p:nvPr/>
        </p:nvSpPr>
        <p:spPr>
          <a:xfrm>
            <a:off x="501315" y="1442643"/>
            <a:ext cx="7118684" cy="5032147"/>
          </a:xfrm>
          <a:prstGeom prst="rect">
            <a:avLst/>
          </a:prstGeom>
          <a:noFill/>
        </p:spPr>
        <p:txBody>
          <a:bodyPr wrap="square" rtlCol="0">
            <a:spAutoFit/>
          </a:bodyPr>
          <a:lstStyle/>
          <a:p>
            <a:pPr>
              <a:spcAft>
                <a:spcPts val="1800"/>
              </a:spcAft>
            </a:pPr>
            <a:r>
              <a:rPr lang="fr-FR" sz="2400" b="1" dirty="0">
                <a:solidFill>
                  <a:srgbClr val="1E516E"/>
                </a:solidFill>
                <a:latin typeface="Montserrat" pitchFamily="2" charset="77"/>
              </a:rPr>
              <a:t>•  </a:t>
            </a:r>
            <a:r>
              <a:rPr lang="fr-FR" sz="2400" b="1" dirty="0">
                <a:solidFill>
                  <a:srgbClr val="1E516E"/>
                </a:solidFill>
                <a:latin typeface="Calibri" panose="020F0502020204030204" pitchFamily="34" charset="0"/>
              </a:rPr>
              <a:t>LES FONDAMENTAUX:</a:t>
            </a:r>
          </a:p>
          <a:p>
            <a:pPr lvl="1">
              <a:spcAft>
                <a:spcPts val="1800"/>
              </a:spcAft>
            </a:pPr>
            <a:r>
              <a:rPr lang="fr-FR" sz="2400" b="1" dirty="0">
                <a:solidFill>
                  <a:srgbClr val="1E516E"/>
                </a:solidFill>
                <a:latin typeface="Calibri" panose="020F0502020204030204" pitchFamily="34" charset="0"/>
              </a:rPr>
              <a:t>•  LE CODE</a:t>
            </a:r>
          </a:p>
          <a:p>
            <a:pPr lvl="1">
              <a:spcAft>
                <a:spcPts val="1800"/>
              </a:spcAft>
            </a:pPr>
            <a:r>
              <a:rPr lang="fr-FR" sz="2400" b="1" dirty="0">
                <a:solidFill>
                  <a:srgbClr val="1E516E"/>
                </a:solidFill>
                <a:latin typeface="Calibri" panose="020F0502020204030204" pitchFamily="34" charset="0"/>
              </a:rPr>
              <a:t>•  LA CONCEPTION</a:t>
            </a:r>
          </a:p>
          <a:p>
            <a:pPr lvl="1">
              <a:spcAft>
                <a:spcPts val="1800"/>
              </a:spcAft>
            </a:pPr>
            <a:r>
              <a:rPr lang="fr-FR" sz="2400" b="1" dirty="0">
                <a:solidFill>
                  <a:srgbClr val="1E516E"/>
                </a:solidFill>
                <a:latin typeface="Calibri" panose="020F0502020204030204" pitchFamily="34" charset="0"/>
              </a:rPr>
              <a:t>•  LE CONTENU</a:t>
            </a:r>
          </a:p>
          <a:p>
            <a:pPr lvl="1">
              <a:spcAft>
                <a:spcPts val="1800"/>
              </a:spcAft>
            </a:pPr>
            <a:r>
              <a:rPr lang="fr-FR" sz="2400" b="1" dirty="0">
                <a:solidFill>
                  <a:srgbClr val="1E516E"/>
                </a:solidFill>
                <a:latin typeface="Calibri" panose="020F0502020204030204" pitchFamily="34" charset="0"/>
              </a:rPr>
              <a:t>•  LA CÉLÉBRITÉ</a:t>
            </a:r>
          </a:p>
          <a:p>
            <a:pPr>
              <a:spcAft>
                <a:spcPts val="1800"/>
              </a:spcAft>
            </a:pPr>
            <a:r>
              <a:rPr lang="fr-FR" sz="2400" b="1" dirty="0">
                <a:solidFill>
                  <a:srgbClr val="1E516E"/>
                </a:solidFill>
                <a:latin typeface="Calibri" panose="020F0502020204030204" pitchFamily="34" charset="0"/>
              </a:rPr>
              <a:t>•  LA NOTION DE </a:t>
            </a:r>
            <a:br>
              <a:rPr lang="fr-FR" sz="2400" b="1" dirty="0">
                <a:solidFill>
                  <a:srgbClr val="1E516E"/>
                </a:solidFill>
                <a:latin typeface="Calibri" panose="020F0502020204030204" pitchFamily="34" charset="0"/>
              </a:rPr>
            </a:br>
            <a:r>
              <a:rPr lang="fr-FR" sz="2400" b="1" dirty="0">
                <a:solidFill>
                  <a:srgbClr val="1E516E"/>
                </a:solidFill>
                <a:latin typeface="Calibri" panose="020F0502020204030204" pitchFamily="34" charset="0"/>
              </a:rPr>
              <a:t>    REQUÊTE PRINCIPALE</a:t>
            </a:r>
          </a:p>
          <a:p>
            <a:pPr>
              <a:spcAft>
                <a:spcPts val="1800"/>
              </a:spcAft>
            </a:pPr>
            <a:r>
              <a:rPr lang="fr-FR" sz="2400" b="1" dirty="0">
                <a:solidFill>
                  <a:srgbClr val="1E516E"/>
                </a:solidFill>
                <a:latin typeface="Calibri" panose="020F0502020204030204" pitchFamily="34" charset="0"/>
              </a:rPr>
              <a:t>•  LE CHAMP LEXICAL</a:t>
            </a:r>
          </a:p>
          <a:p>
            <a:pPr>
              <a:spcAft>
                <a:spcPts val="1800"/>
              </a:spcAft>
            </a:pPr>
            <a:r>
              <a:rPr lang="fr-FR" sz="2400" b="1" dirty="0">
                <a:solidFill>
                  <a:srgbClr val="1E516E"/>
                </a:solidFill>
                <a:latin typeface="Calibri" panose="020F0502020204030204" pitchFamily="34" charset="0"/>
              </a:rPr>
              <a:t>•  LA RÉDACTION OPTIMISÉE</a:t>
            </a:r>
          </a:p>
        </p:txBody>
      </p:sp>
      <p:grpSp>
        <p:nvGrpSpPr>
          <p:cNvPr id="18" name="Group 17">
            <a:extLst>
              <a:ext uri="{FF2B5EF4-FFF2-40B4-BE49-F238E27FC236}">
                <a16:creationId xmlns:a16="http://schemas.microsoft.com/office/drawing/2014/main" id="{9CBCDEBB-B02B-FD4B-902D-51095B54A2F3}"/>
              </a:ext>
            </a:extLst>
          </p:cNvPr>
          <p:cNvGrpSpPr/>
          <p:nvPr/>
        </p:nvGrpSpPr>
        <p:grpSpPr>
          <a:xfrm>
            <a:off x="-4" y="0"/>
            <a:ext cx="7315203" cy="1134318"/>
            <a:chOff x="-5" y="1"/>
            <a:chExt cx="7315203"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5" y="1"/>
              <a:ext cx="7315203"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7186862" cy="259045"/>
            </a:xfrm>
            <a:prstGeom prst="rect">
              <a:avLst/>
            </a:prstGeom>
            <a:noFill/>
            <a:ln>
              <a:noFill/>
            </a:ln>
          </p:spPr>
          <p:txBody>
            <a:bodyPr wrap="square" rtlCol="0">
              <a:spAutoFit/>
            </a:bodyPr>
            <a:lstStyle/>
            <a:p>
              <a:pPr>
                <a:lnSpc>
                  <a:spcPts val="1300"/>
                </a:lnSpc>
              </a:pPr>
              <a:r>
                <a:rPr lang="fr-FR" b="1">
                  <a:solidFill>
                    <a:schemeClr val="bg1"/>
                  </a:solidFill>
                  <a:latin typeface="Montserrat SemiBold" pitchFamily="2" charset="77"/>
                </a:rPr>
                <a:t>COMMENT AMÉLIORER LE RÉFÉRENCEMENT DE SON SITE</a:t>
              </a:r>
              <a:endParaRPr lang="fr-FR" b="1" dirty="0">
                <a:solidFill>
                  <a:schemeClr val="bg1"/>
                </a:solidFill>
                <a:latin typeface="Montserrat SemiBold" pitchFamily="2" charset="77"/>
              </a:endParaRP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 JUIN 2024</a:t>
              </a:r>
            </a:p>
          </p:txBody>
        </p:sp>
      </p:grpSp>
      <p:sp>
        <p:nvSpPr>
          <p:cNvPr id="26" name="Rectangle 25">
            <a:extLst>
              <a:ext uri="{FF2B5EF4-FFF2-40B4-BE49-F238E27FC236}">
                <a16:creationId xmlns:a16="http://schemas.microsoft.com/office/drawing/2014/main" id="{EB84DD2B-D193-EB4A-9094-631EE66E952D}"/>
              </a:ext>
            </a:extLst>
          </p:cNvPr>
          <p:cNvSpPr/>
          <p:nvPr/>
        </p:nvSpPr>
        <p:spPr>
          <a:xfrm>
            <a:off x="910702" y="3230179"/>
            <a:ext cx="2651411" cy="439506"/>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15" name="TextBox 14">
            <a:extLst>
              <a:ext uri="{FF2B5EF4-FFF2-40B4-BE49-F238E27FC236}">
                <a16:creationId xmlns:a16="http://schemas.microsoft.com/office/drawing/2014/main" id="{D3A95E8F-E3E9-4E49-8B49-8A9D278A98A4}"/>
              </a:ext>
            </a:extLst>
          </p:cNvPr>
          <p:cNvSpPr txBox="1"/>
          <p:nvPr/>
        </p:nvSpPr>
        <p:spPr>
          <a:xfrm>
            <a:off x="6359703" y="3190904"/>
            <a:ext cx="4882940" cy="1508105"/>
          </a:xfrm>
          <a:prstGeom prst="rect">
            <a:avLst/>
          </a:prstGeom>
          <a:noFill/>
        </p:spPr>
        <p:txBody>
          <a:bodyPr wrap="none" rtlCol="0">
            <a:spAutoFit/>
          </a:bodyPr>
          <a:lstStyle/>
          <a:p>
            <a:pPr marL="285750" lvl="0" indent="-285750">
              <a:buFont typeface="Arial" panose="020B0604020202020204" pitchFamily="34" charset="0"/>
              <a:buChar char="•"/>
            </a:pPr>
            <a:r>
              <a:rPr lang="fr-FR" sz="2000" dirty="0">
                <a:solidFill>
                  <a:srgbClr val="1E516E"/>
                </a:solidFill>
                <a:latin typeface="Calibri" panose="020F0502020204030204" pitchFamily="34" charset="0"/>
              </a:rPr>
              <a:t>Au moins 200 mots dans la zone éditoriale</a:t>
            </a:r>
          </a:p>
          <a:p>
            <a:pPr marL="285750" lvl="0" indent="-285750">
              <a:buFont typeface="Arial" panose="020B0604020202020204" pitchFamily="34" charset="0"/>
              <a:buChar char="•"/>
            </a:pPr>
            <a:r>
              <a:rPr lang="fr-FR" sz="2000" dirty="0">
                <a:solidFill>
                  <a:srgbClr val="1E516E"/>
                </a:solidFill>
                <a:latin typeface="Calibri" panose="020F0502020204030204" pitchFamily="34" charset="0"/>
              </a:rPr>
              <a:t>Une fréquence de mise à jour importante </a:t>
            </a:r>
            <a:br>
              <a:rPr lang="fr-FR" sz="2000" dirty="0">
                <a:solidFill>
                  <a:srgbClr val="1E516E"/>
                </a:solidFill>
                <a:latin typeface="Calibri" panose="020F0502020204030204" pitchFamily="34" charset="0"/>
              </a:rPr>
            </a:br>
            <a:r>
              <a:rPr lang="fr-FR" sz="2000" dirty="0">
                <a:solidFill>
                  <a:srgbClr val="1E516E"/>
                </a:solidFill>
                <a:latin typeface="Calibri" panose="020F0502020204030204" pitchFamily="34" charset="0"/>
              </a:rPr>
              <a:t>si requêtes chaudes</a:t>
            </a:r>
          </a:p>
          <a:p>
            <a:pPr marL="285750" indent="-285750">
              <a:buFont typeface="Arial" panose="020B0604020202020204" pitchFamily="34" charset="0"/>
              <a:buChar char="•"/>
            </a:pPr>
            <a:endParaRPr lang="fr-FR" sz="1600" dirty="0">
              <a:solidFill>
                <a:srgbClr val="1E516E"/>
              </a:solidFill>
              <a:latin typeface="Montserrat" panose="02000505000000020004" pitchFamily="2" charset="77"/>
            </a:endParaRPr>
          </a:p>
          <a:p>
            <a:pPr lvl="0"/>
            <a:endParaRPr lang="fr-FR" sz="1600" dirty="0">
              <a:solidFill>
                <a:srgbClr val="1E516E"/>
              </a:solidFill>
              <a:latin typeface="Montserrat" panose="02000505000000020004" pitchFamily="2" charset="77"/>
            </a:endParaRPr>
          </a:p>
        </p:txBody>
      </p:sp>
      <p:cxnSp>
        <p:nvCxnSpPr>
          <p:cNvPr id="16" name="Straight Arrow Connector 15">
            <a:extLst>
              <a:ext uri="{FF2B5EF4-FFF2-40B4-BE49-F238E27FC236}">
                <a16:creationId xmlns:a16="http://schemas.microsoft.com/office/drawing/2014/main" id="{F4AA9A13-E8AC-4F4A-A669-51776AD9E7E3}"/>
              </a:ext>
            </a:extLst>
          </p:cNvPr>
          <p:cNvCxnSpPr>
            <a:cxnSpLocks/>
          </p:cNvCxnSpPr>
          <p:nvPr/>
        </p:nvCxnSpPr>
        <p:spPr>
          <a:xfrm>
            <a:off x="3971499" y="3441149"/>
            <a:ext cx="2236796" cy="0"/>
          </a:xfrm>
          <a:prstGeom prst="straightConnector1">
            <a:avLst/>
          </a:prstGeom>
          <a:ln w="47625">
            <a:solidFill>
              <a:srgbClr val="AA9F9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665879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539A0917-348E-B847-BCA9-490901D283C9}"/>
              </a:ext>
            </a:extLst>
          </p:cNvPr>
          <p:cNvSpPr txBox="1"/>
          <p:nvPr/>
        </p:nvSpPr>
        <p:spPr>
          <a:xfrm>
            <a:off x="501315" y="1442643"/>
            <a:ext cx="7118684" cy="5032147"/>
          </a:xfrm>
          <a:prstGeom prst="rect">
            <a:avLst/>
          </a:prstGeom>
          <a:noFill/>
        </p:spPr>
        <p:txBody>
          <a:bodyPr wrap="square" rtlCol="0">
            <a:spAutoFit/>
          </a:bodyPr>
          <a:lstStyle/>
          <a:p>
            <a:pPr>
              <a:spcAft>
                <a:spcPts val="1800"/>
              </a:spcAft>
            </a:pPr>
            <a:r>
              <a:rPr lang="fr-FR" sz="2400" b="1" dirty="0">
                <a:solidFill>
                  <a:srgbClr val="1E516E"/>
                </a:solidFill>
                <a:latin typeface="Calibri" panose="020F0502020204030204" pitchFamily="34" charset="0"/>
              </a:rPr>
              <a:t>•  LES FONDAMENTAUX</a:t>
            </a:r>
          </a:p>
          <a:p>
            <a:pPr lvl="1">
              <a:spcAft>
                <a:spcPts val="1800"/>
              </a:spcAft>
            </a:pPr>
            <a:r>
              <a:rPr lang="fr-FR" sz="2400" b="1" dirty="0">
                <a:solidFill>
                  <a:srgbClr val="1E516E"/>
                </a:solidFill>
                <a:latin typeface="Calibri" panose="020F0502020204030204" pitchFamily="34" charset="0"/>
              </a:rPr>
              <a:t>•  LE CODE</a:t>
            </a:r>
          </a:p>
          <a:p>
            <a:pPr lvl="1">
              <a:spcAft>
                <a:spcPts val="1800"/>
              </a:spcAft>
            </a:pPr>
            <a:r>
              <a:rPr lang="fr-FR" sz="2400" b="1" dirty="0">
                <a:solidFill>
                  <a:srgbClr val="1E516E"/>
                </a:solidFill>
                <a:latin typeface="Calibri" panose="020F0502020204030204" pitchFamily="34" charset="0"/>
              </a:rPr>
              <a:t>•  LA CONCEPTION</a:t>
            </a:r>
          </a:p>
          <a:p>
            <a:pPr lvl="1">
              <a:spcAft>
                <a:spcPts val="1800"/>
              </a:spcAft>
            </a:pPr>
            <a:r>
              <a:rPr lang="fr-FR" sz="2400" b="1" dirty="0">
                <a:solidFill>
                  <a:srgbClr val="1E516E"/>
                </a:solidFill>
                <a:latin typeface="Calibri" panose="020F0502020204030204" pitchFamily="34" charset="0"/>
              </a:rPr>
              <a:t>•  LE CONTENU</a:t>
            </a:r>
          </a:p>
          <a:p>
            <a:pPr lvl="1">
              <a:spcAft>
                <a:spcPts val="1800"/>
              </a:spcAft>
            </a:pPr>
            <a:r>
              <a:rPr lang="fr-FR" sz="2400" b="1" dirty="0">
                <a:solidFill>
                  <a:srgbClr val="1E516E"/>
                </a:solidFill>
                <a:latin typeface="Calibri" panose="020F0502020204030204" pitchFamily="34" charset="0"/>
              </a:rPr>
              <a:t>•  LA CÉLÉBRITÉ</a:t>
            </a:r>
          </a:p>
          <a:p>
            <a:pPr>
              <a:spcAft>
                <a:spcPts val="1800"/>
              </a:spcAft>
            </a:pPr>
            <a:r>
              <a:rPr lang="fr-FR" sz="2400" b="1" dirty="0">
                <a:solidFill>
                  <a:srgbClr val="1E516E"/>
                </a:solidFill>
                <a:latin typeface="Calibri" panose="020F0502020204030204" pitchFamily="34" charset="0"/>
              </a:rPr>
              <a:t>•  LA NOTION DE </a:t>
            </a:r>
            <a:br>
              <a:rPr lang="fr-FR" sz="2400" b="1" dirty="0">
                <a:solidFill>
                  <a:srgbClr val="1E516E"/>
                </a:solidFill>
                <a:latin typeface="Calibri" panose="020F0502020204030204" pitchFamily="34" charset="0"/>
              </a:rPr>
            </a:br>
            <a:r>
              <a:rPr lang="fr-FR" sz="2400" b="1" dirty="0">
                <a:solidFill>
                  <a:srgbClr val="1E516E"/>
                </a:solidFill>
                <a:latin typeface="Calibri" panose="020F0502020204030204" pitchFamily="34" charset="0"/>
              </a:rPr>
              <a:t>    REQUÊTE PRINCIPALE</a:t>
            </a:r>
          </a:p>
          <a:p>
            <a:pPr>
              <a:spcAft>
                <a:spcPts val="1800"/>
              </a:spcAft>
            </a:pPr>
            <a:r>
              <a:rPr lang="fr-FR" sz="2400" b="1" dirty="0">
                <a:solidFill>
                  <a:srgbClr val="1E516E"/>
                </a:solidFill>
                <a:latin typeface="Calibri" panose="020F0502020204030204" pitchFamily="34" charset="0"/>
              </a:rPr>
              <a:t>•  LE CHAMP LEXICAL</a:t>
            </a:r>
          </a:p>
          <a:p>
            <a:pPr>
              <a:spcAft>
                <a:spcPts val="1800"/>
              </a:spcAft>
            </a:pPr>
            <a:r>
              <a:rPr lang="fr-FR" sz="2400" b="1" dirty="0">
                <a:solidFill>
                  <a:srgbClr val="1E516E"/>
                </a:solidFill>
                <a:latin typeface="Calibri" panose="020F0502020204030204" pitchFamily="34" charset="0"/>
              </a:rPr>
              <a:t>•  LA RÉDACTION OPTIMISÉE</a:t>
            </a:r>
          </a:p>
        </p:txBody>
      </p:sp>
      <p:grpSp>
        <p:nvGrpSpPr>
          <p:cNvPr id="18" name="Group 17">
            <a:extLst>
              <a:ext uri="{FF2B5EF4-FFF2-40B4-BE49-F238E27FC236}">
                <a16:creationId xmlns:a16="http://schemas.microsoft.com/office/drawing/2014/main" id="{9CBCDEBB-B02B-FD4B-902D-51095B54A2F3}"/>
              </a:ext>
            </a:extLst>
          </p:cNvPr>
          <p:cNvGrpSpPr/>
          <p:nvPr/>
        </p:nvGrpSpPr>
        <p:grpSpPr>
          <a:xfrm>
            <a:off x="-4" y="0"/>
            <a:ext cx="7315203" cy="1134318"/>
            <a:chOff x="-5" y="1"/>
            <a:chExt cx="7315203"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5" y="1"/>
              <a:ext cx="7315203"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7186862" cy="259045"/>
            </a:xfrm>
            <a:prstGeom prst="rect">
              <a:avLst/>
            </a:prstGeom>
            <a:noFill/>
            <a:ln>
              <a:noFill/>
            </a:ln>
          </p:spPr>
          <p:txBody>
            <a:bodyPr wrap="square" rtlCol="0">
              <a:spAutoFit/>
            </a:bodyPr>
            <a:lstStyle/>
            <a:p>
              <a:pPr>
                <a:lnSpc>
                  <a:spcPts val="1300"/>
                </a:lnSpc>
              </a:pPr>
              <a:r>
                <a:rPr lang="fr-FR" b="1">
                  <a:solidFill>
                    <a:schemeClr val="bg1"/>
                  </a:solidFill>
                  <a:latin typeface="Montserrat SemiBold" pitchFamily="2" charset="77"/>
                </a:rPr>
                <a:t>COMMENT AMÉLIORER LE RÉFÉRENCEMENT DE SON SITE</a:t>
              </a:r>
              <a:endParaRPr lang="fr-FR" b="1" dirty="0">
                <a:solidFill>
                  <a:schemeClr val="bg1"/>
                </a:solidFill>
                <a:latin typeface="Montserrat SemiBold" pitchFamily="2" charset="77"/>
              </a:endParaRP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JUIN 2024</a:t>
              </a:r>
            </a:p>
          </p:txBody>
        </p:sp>
      </p:grpSp>
      <p:sp>
        <p:nvSpPr>
          <p:cNvPr id="26" name="Rectangle 25">
            <a:extLst>
              <a:ext uri="{FF2B5EF4-FFF2-40B4-BE49-F238E27FC236}">
                <a16:creationId xmlns:a16="http://schemas.microsoft.com/office/drawing/2014/main" id="{EB84DD2B-D193-EB4A-9094-631EE66E952D}"/>
              </a:ext>
            </a:extLst>
          </p:cNvPr>
          <p:cNvSpPr/>
          <p:nvPr/>
        </p:nvSpPr>
        <p:spPr>
          <a:xfrm>
            <a:off x="986501" y="3820996"/>
            <a:ext cx="2801313" cy="439506"/>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15" name="TextBox 14">
            <a:extLst>
              <a:ext uri="{FF2B5EF4-FFF2-40B4-BE49-F238E27FC236}">
                <a16:creationId xmlns:a16="http://schemas.microsoft.com/office/drawing/2014/main" id="{D3A95E8F-E3E9-4E49-8B49-8A9D278A98A4}"/>
              </a:ext>
            </a:extLst>
          </p:cNvPr>
          <p:cNvSpPr txBox="1"/>
          <p:nvPr/>
        </p:nvSpPr>
        <p:spPr>
          <a:xfrm>
            <a:off x="7859842" y="3255919"/>
            <a:ext cx="3724674" cy="1938992"/>
          </a:xfrm>
          <a:prstGeom prst="rect">
            <a:avLst/>
          </a:prstGeom>
          <a:noFill/>
        </p:spPr>
        <p:txBody>
          <a:bodyPr wrap="none" rtlCol="0">
            <a:spAutoFit/>
          </a:bodyPr>
          <a:lstStyle/>
          <a:p>
            <a:r>
              <a:rPr lang="fr-FR" sz="2000" dirty="0">
                <a:solidFill>
                  <a:srgbClr val="1E516E"/>
                </a:solidFill>
                <a:latin typeface="Calibri" panose="020F0502020204030204" pitchFamily="34" charset="0"/>
              </a:rPr>
              <a:t>Un bon lien vient d’un site :</a:t>
            </a:r>
          </a:p>
          <a:p>
            <a:pPr marL="285750" lvl="0" indent="-285750">
              <a:buFont typeface="Arial" panose="020B0604020202020204" pitchFamily="34" charset="0"/>
              <a:buChar char="•"/>
            </a:pPr>
            <a:r>
              <a:rPr lang="fr-FR" sz="2000" dirty="0">
                <a:solidFill>
                  <a:srgbClr val="1E516E"/>
                </a:solidFill>
                <a:latin typeface="Calibri" panose="020F0502020204030204" pitchFamily="34" charset="0"/>
              </a:rPr>
              <a:t>Dans la même thématique</a:t>
            </a:r>
          </a:p>
          <a:p>
            <a:pPr marL="285750" lvl="0" indent="-285750">
              <a:buFont typeface="Arial" panose="020B0604020202020204" pitchFamily="34" charset="0"/>
              <a:buChar char="•"/>
            </a:pPr>
            <a:r>
              <a:rPr lang="fr-FR" sz="2000" dirty="0">
                <a:solidFill>
                  <a:srgbClr val="1E516E"/>
                </a:solidFill>
                <a:latin typeface="Calibri" panose="020F0502020204030204" pitchFamily="34" charset="0"/>
              </a:rPr>
              <a:t>Dans la même langue</a:t>
            </a:r>
          </a:p>
          <a:p>
            <a:pPr marL="285750" lvl="0" indent="-285750">
              <a:buFont typeface="Arial" panose="020B0604020202020204" pitchFamily="34" charset="0"/>
              <a:buChar char="•"/>
            </a:pPr>
            <a:r>
              <a:rPr lang="fr-FR" sz="2000" dirty="0">
                <a:solidFill>
                  <a:srgbClr val="1E516E"/>
                </a:solidFill>
                <a:latin typeface="Calibri" panose="020F0502020204030204" pitchFamily="34" charset="0"/>
              </a:rPr>
              <a:t>Populaire</a:t>
            </a:r>
          </a:p>
          <a:p>
            <a:r>
              <a:rPr lang="fr-FR" sz="2000" dirty="0">
                <a:solidFill>
                  <a:srgbClr val="1E516E"/>
                </a:solidFill>
                <a:latin typeface="Calibri" panose="020F0502020204030204" pitchFamily="34" charset="0"/>
              </a:rPr>
              <a:t>Et </a:t>
            </a:r>
            <a:r>
              <a:rPr lang="fr-FR" sz="2000" b="1" dirty="0">
                <a:solidFill>
                  <a:srgbClr val="1E516E"/>
                </a:solidFill>
                <a:latin typeface="Calibri" panose="020F0502020204030204" pitchFamily="34" charset="0"/>
              </a:rPr>
              <a:t>comporte un ou des mots-clés.</a:t>
            </a:r>
          </a:p>
          <a:p>
            <a:pPr lvl="0"/>
            <a:endParaRPr lang="fr-FR" sz="2000" dirty="0">
              <a:solidFill>
                <a:srgbClr val="1E516E"/>
              </a:solidFill>
              <a:latin typeface="Calibri" panose="020F0502020204030204" pitchFamily="34" charset="0"/>
            </a:endParaRPr>
          </a:p>
        </p:txBody>
      </p:sp>
      <p:cxnSp>
        <p:nvCxnSpPr>
          <p:cNvPr id="16" name="Straight Arrow Connector 15">
            <a:extLst>
              <a:ext uri="{FF2B5EF4-FFF2-40B4-BE49-F238E27FC236}">
                <a16:creationId xmlns:a16="http://schemas.microsoft.com/office/drawing/2014/main" id="{F4AA9A13-E8AC-4F4A-A669-51776AD9E7E3}"/>
              </a:ext>
            </a:extLst>
          </p:cNvPr>
          <p:cNvCxnSpPr>
            <a:cxnSpLocks/>
          </p:cNvCxnSpPr>
          <p:nvPr/>
        </p:nvCxnSpPr>
        <p:spPr>
          <a:xfrm>
            <a:off x="3971499" y="4000525"/>
            <a:ext cx="3579599" cy="0"/>
          </a:xfrm>
          <a:prstGeom prst="straightConnector1">
            <a:avLst/>
          </a:prstGeom>
          <a:ln w="47625">
            <a:solidFill>
              <a:srgbClr val="AA9F9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9357288"/>
      </p:ext>
    </p:extLst>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4" name="Round Single Corner Rectangle 23">
            <a:extLst>
              <a:ext uri="{FF2B5EF4-FFF2-40B4-BE49-F238E27FC236}">
                <a16:creationId xmlns:a16="http://schemas.microsoft.com/office/drawing/2014/main" id="{2BF9E61E-6891-E341-8AC1-D3AA428AAF6A}"/>
              </a:ext>
            </a:extLst>
          </p:cNvPr>
          <p:cNvSpPr/>
          <p:nvPr/>
        </p:nvSpPr>
        <p:spPr>
          <a:xfrm flipH="1">
            <a:off x="3314700" y="-11432"/>
            <a:ext cx="4445000" cy="1145751"/>
          </a:xfrm>
          <a:prstGeom prst="round1Rect">
            <a:avLst>
              <a:gd fmla="val 50000" name="adj"/>
            </a:avLst>
          </a:prstGeom>
          <a:solidFill>
            <a:srgbClr val="AA9F96"/>
          </a:solidFill>
          <a:ln>
            <a:noFill/>
          </a:ln>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nSpc>
                <a:spcPts val="1200"/>
              </a:lnSpc>
            </a:pPr>
            <a:r>
              <a:rPr dirty="0" lang="fr-FR">
                <a:latin charset="77" pitchFamily="2" typeface="Montserrat"/>
              </a:rPr>
              <a:t>-</a:t>
            </a:r>
          </a:p>
        </p:txBody>
      </p:sp>
      <p:grpSp>
        <p:nvGrpSpPr>
          <p:cNvPr id="16" name="Group 15">
            <a:extLst>
              <a:ext uri="{FF2B5EF4-FFF2-40B4-BE49-F238E27FC236}">
                <a16:creationId xmlns:a16="http://schemas.microsoft.com/office/drawing/2014/main" id="{C123EF22-82B8-1D49-86D8-0F18D90AFCC5}"/>
              </a:ext>
            </a:extLst>
          </p:cNvPr>
          <p:cNvGrpSpPr/>
          <p:nvPr/>
        </p:nvGrpSpPr>
        <p:grpSpPr>
          <a:xfrm>
            <a:off x="3633216" y="-11432"/>
            <a:ext cx="3944534" cy="1145751"/>
            <a:chOff x="3314700" y="-11432"/>
            <a:chExt cx="5374615" cy="1145751"/>
          </a:xfrm>
        </p:grpSpPr>
        <p:sp>
          <p:nvSpPr>
            <p:cNvPr id="8" name="Round Single Corner Rectangle 7">
              <a:extLst>
                <a:ext uri="{FF2B5EF4-FFF2-40B4-BE49-F238E27FC236}">
                  <a16:creationId xmlns:a16="http://schemas.microsoft.com/office/drawing/2014/main" id="{23AE3B82-A6D9-C846-8D9F-CBFB31AF0296}"/>
                </a:ext>
              </a:extLst>
            </p:cNvPr>
            <p:cNvSpPr/>
            <p:nvPr/>
          </p:nvSpPr>
          <p:spPr>
            <a:xfrm flipH="1">
              <a:off x="3314700" y="-11432"/>
              <a:ext cx="4256532" cy="1145751"/>
            </a:xfrm>
            <a:prstGeom prst="round1Rect">
              <a:avLst>
                <a:gd fmla="val 50000" name="adj"/>
              </a:avLst>
            </a:prstGeom>
            <a:solidFill>
              <a:srgbClr val="AA9F96"/>
            </a:solidFill>
            <a:ln>
              <a:noFill/>
            </a:ln>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nSpc>
                  <a:spcPts val="1200"/>
                </a:lnSpc>
              </a:pPr>
              <a:r>
                <a:rPr dirty="0" lang="fr-FR">
                  <a:latin charset="77" pitchFamily="2" typeface="Montserrat"/>
                </a:rPr>
                <a:t>-</a:t>
              </a:r>
            </a:p>
          </p:txBody>
        </p:sp>
        <p:sp>
          <p:nvSpPr>
            <p:cNvPr id="11" name="TextBox 10">
              <a:extLst>
                <a:ext uri="{FF2B5EF4-FFF2-40B4-BE49-F238E27FC236}">
                  <a16:creationId xmlns:a16="http://schemas.microsoft.com/office/drawing/2014/main" id="{1B3DC0AB-D0BD-4342-9C2D-B55BC32D91D9}"/>
                </a:ext>
              </a:extLst>
            </p:cNvPr>
            <p:cNvSpPr txBox="1"/>
            <p:nvPr/>
          </p:nvSpPr>
          <p:spPr>
            <a:xfrm>
              <a:off x="4305299" y="694812"/>
              <a:ext cx="4384016" cy="271356"/>
            </a:xfrm>
            <a:prstGeom prst="rect">
              <a:avLst/>
            </a:prstGeom>
            <a:noFill/>
            <a:ln>
              <a:noFill/>
            </a:ln>
          </p:spPr>
          <p:txBody>
            <a:bodyPr rtlCol="0" wrap="square">
              <a:spAutoFit/>
            </a:bodyPr>
            <a:lstStyle/>
            <a:p>
              <a:pPr>
                <a:lnSpc>
                  <a:spcPts val="1300"/>
                </a:lnSpc>
              </a:pPr>
              <a:r>
                <a:rPr b="1" dirty="0" lang="fr-FR">
                  <a:solidFill>
                    <a:schemeClr val="bg1"/>
                  </a:solidFill>
                  <a:latin charset="77" pitchFamily="2" typeface="Montserrat"/>
                </a:rPr>
                <a:t>PAGE D’ACCUEIL DU B.O.</a:t>
              </a:r>
            </a:p>
          </p:txBody>
        </p:sp>
      </p:grpSp>
      <p:grpSp>
        <p:nvGrpSpPr>
          <p:cNvPr id="15" name="Group 14">
            <a:extLst>
              <a:ext uri="{FF2B5EF4-FFF2-40B4-BE49-F238E27FC236}">
                <a16:creationId xmlns:a16="http://schemas.microsoft.com/office/drawing/2014/main" id="{CB4735CF-0A3A-3548-8991-46C2CDC509C6}"/>
              </a:ext>
            </a:extLst>
          </p:cNvPr>
          <p:cNvGrpSpPr/>
          <p:nvPr/>
        </p:nvGrpSpPr>
        <p:grpSpPr>
          <a:xfrm>
            <a:off x="0" y="1"/>
            <a:ext cx="4142232" cy="1134318"/>
            <a:chOff x="0" y="1"/>
            <a:chExt cx="4142232" cy="1134318"/>
          </a:xfrm>
        </p:grpSpPr>
        <p:sp>
          <p:nvSpPr>
            <p:cNvPr id="7" name="Round Single Corner Rectangle 6">
              <a:extLst>
                <a:ext uri="{FF2B5EF4-FFF2-40B4-BE49-F238E27FC236}">
                  <a16:creationId xmlns:a16="http://schemas.microsoft.com/office/drawing/2014/main" id="{2482A2DE-F7CD-8446-8913-7D39966F55F1}"/>
                </a:ext>
              </a:extLst>
            </p:cNvPr>
            <p:cNvSpPr/>
            <p:nvPr/>
          </p:nvSpPr>
          <p:spPr>
            <a:xfrm flipH="1">
              <a:off x="0" y="1"/>
              <a:ext cx="4142232" cy="1134318"/>
            </a:xfrm>
            <a:prstGeom prst="round1Rect">
              <a:avLst>
                <a:gd fmla="val 50000" name="adj"/>
              </a:avLst>
            </a:prstGeom>
            <a:solidFill>
              <a:srgbClr val="C1002A"/>
            </a:solidFill>
            <a:ln>
              <a:noFill/>
            </a:ln>
            <a:effectLst>
              <a:outerShdw algn="ctr" dir="16200000" dist="63500" rotWithShape="0">
                <a:srgbClr val="0D0D0D">
                  <a:alpha val="0"/>
                </a:srgbClr>
              </a:outerShdw>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gn="ctr">
                <a:lnSpc>
                  <a:spcPts val="1300"/>
                </a:lnSpc>
              </a:pPr>
              <a:endParaRPr b="1" dirty="0" lang="fr-FR">
                <a:latin charset="77" pitchFamily="2" typeface="Montserrat SemiBold"/>
              </a:endParaRPr>
            </a:p>
          </p:txBody>
        </p:sp>
        <p:sp>
          <p:nvSpPr>
            <p:cNvPr id="10" name="TextBox 9">
              <a:extLst>
                <a:ext uri="{FF2B5EF4-FFF2-40B4-BE49-F238E27FC236}">
                  <a16:creationId xmlns:a16="http://schemas.microsoft.com/office/drawing/2014/main" id="{2F79B224-C71B-8D40-B28C-30748D78475C}"/>
                </a:ext>
              </a:extLst>
            </p:cNvPr>
            <p:cNvSpPr txBox="1"/>
            <p:nvPr/>
          </p:nvSpPr>
          <p:spPr>
            <a:xfrm>
              <a:off x="0" y="694812"/>
              <a:ext cx="3962400" cy="274434"/>
            </a:xfrm>
            <a:prstGeom prst="rect">
              <a:avLst/>
            </a:prstGeom>
            <a:noFill/>
            <a:ln>
              <a:noFill/>
            </a:ln>
          </p:spPr>
          <p:txBody>
            <a:bodyPr rtlCol="0" wrap="square">
              <a:spAutoFit/>
            </a:bodyPr>
            <a:lstStyle/>
            <a:p>
              <a:pPr>
                <a:lnSpc>
                  <a:spcPts val="1300"/>
                </a:lnSpc>
              </a:pPr>
              <a:r>
                <a:rPr b="1" dirty="0" lang="fr-FR">
                  <a:solidFill>
                    <a:schemeClr val="bg1"/>
                  </a:solidFill>
                  <a:latin charset="77" pitchFamily="2" typeface="Montserrat SemiBold"/>
                </a:rPr>
                <a:t> SE CONNECTER À L’INTERFACE</a:t>
              </a:r>
            </a:p>
          </p:txBody>
        </p:sp>
      </p:grpSp>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dirty="0" lang="fr-FR">
                <a:latin charset="77" pitchFamily="2" typeface="Montserrat"/>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dirty="0" lang="fr-FR">
                <a:latin charset="77" pitchFamily="2" typeface="Montserrat"/>
              </a:rPr>
              <a:t> JUIN 2024</a:t>
            </a:r>
          </a:p>
        </p:txBody>
      </p:sp>
      <p:pic>
        <p:nvPicPr>
          <p:cNvPr id="12" name="Picture 11">
            <a:extLst>
              <a:ext uri="{FF2B5EF4-FFF2-40B4-BE49-F238E27FC236}">
                <a16:creationId xmlns:a16="http://schemas.microsoft.com/office/drawing/2014/main" id="{3CE573A1-3E85-2F41-990A-8858FD08CB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1000" y="1353209"/>
            <a:ext cx="7581900" cy="5415643"/>
          </a:xfrm>
          <a:prstGeom prst="rect">
            <a:avLst/>
          </a:prstGeom>
        </p:spPr>
      </p:pic>
      <p:sp>
        <p:nvSpPr>
          <p:cNvPr id="14" name="Rectangle 13">
            <a:extLst>
              <a:ext uri="{FF2B5EF4-FFF2-40B4-BE49-F238E27FC236}">
                <a16:creationId xmlns:a16="http://schemas.microsoft.com/office/drawing/2014/main" id="{FFB0364A-966D-4547-B7AB-9FCC022EBB19}"/>
              </a:ext>
            </a:extLst>
          </p:cNvPr>
          <p:cNvSpPr/>
          <p:nvPr/>
        </p:nvSpPr>
        <p:spPr>
          <a:xfrm>
            <a:off x="2165094" y="1307693"/>
            <a:ext cx="4880747" cy="478577"/>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fr-FR"/>
          </a:p>
        </p:txBody>
      </p:sp>
      <p:sp>
        <p:nvSpPr>
          <p:cNvPr id="17" name="TextBox 16">
            <a:extLst>
              <a:ext uri="{FF2B5EF4-FFF2-40B4-BE49-F238E27FC236}">
                <a16:creationId xmlns:a16="http://schemas.microsoft.com/office/drawing/2014/main" id="{17A673CC-5B78-834E-BCE9-FFC61A619313}"/>
              </a:ext>
            </a:extLst>
          </p:cNvPr>
          <p:cNvSpPr txBox="1"/>
          <p:nvPr/>
        </p:nvSpPr>
        <p:spPr>
          <a:xfrm>
            <a:off x="1234027" y="1377704"/>
            <a:ext cx="837089" cy="338554"/>
          </a:xfrm>
          <a:prstGeom prst="rect">
            <a:avLst/>
          </a:prstGeom>
          <a:noFill/>
        </p:spPr>
        <p:txBody>
          <a:bodyPr rtlCol="0" wrap="none">
            <a:spAutoFit/>
          </a:bodyPr>
          <a:lstStyle/>
          <a:p>
            <a:r>
              <a:rPr dirty="0" lang="fr-FR" sz="1600">
                <a:solidFill>
                  <a:srgbClr val="1E516E"/>
                </a:solidFill>
                <a:latin charset="77" pitchFamily="2" typeface="Montserrat"/>
              </a:rPr>
              <a:t>Zone 1</a:t>
            </a:r>
          </a:p>
        </p:txBody>
      </p:sp>
      <p:sp>
        <p:nvSpPr>
          <p:cNvPr id="18" name="Rectangle 17">
            <a:extLst>
              <a:ext uri="{FF2B5EF4-FFF2-40B4-BE49-F238E27FC236}">
                <a16:creationId xmlns:a16="http://schemas.microsoft.com/office/drawing/2014/main" id="{FFB0364A-966D-4547-B7AB-9FCC022EBB19}"/>
              </a:ext>
            </a:extLst>
          </p:cNvPr>
          <p:cNvSpPr/>
          <p:nvPr/>
        </p:nvSpPr>
        <p:spPr>
          <a:xfrm flipH="1">
            <a:off x="7004691" y="1268233"/>
            <a:ext cx="2708243" cy="700011"/>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fr-FR"/>
          </a:p>
        </p:txBody>
      </p:sp>
      <p:sp>
        <p:nvSpPr>
          <p:cNvPr id="2" name="Rectangle 1"/>
          <p:cNvSpPr/>
          <p:nvPr/>
        </p:nvSpPr>
        <p:spPr>
          <a:xfrm>
            <a:off x="9995207" y="859746"/>
            <a:ext cx="888385" cy="369332"/>
          </a:xfrm>
          <a:prstGeom prst="rect">
            <a:avLst/>
          </a:prstGeom>
        </p:spPr>
        <p:txBody>
          <a:bodyPr wrap="none">
            <a:spAutoFit/>
          </a:bodyPr>
          <a:lstStyle/>
          <a:p>
            <a:r>
              <a:rPr dirty="0" lang="fr-FR">
                <a:solidFill>
                  <a:srgbClr val="1E516E"/>
                </a:solidFill>
                <a:latin charset="77" pitchFamily="2" typeface="Montserrat"/>
              </a:rPr>
              <a:t>Zone 2</a:t>
            </a:r>
          </a:p>
        </p:txBody>
      </p:sp>
      <p:sp>
        <p:nvSpPr>
          <p:cNvPr id="19" name="Rectangle 18">
            <a:extLst>
              <a:ext uri="{FF2B5EF4-FFF2-40B4-BE49-F238E27FC236}">
                <a16:creationId xmlns:a16="http://schemas.microsoft.com/office/drawing/2014/main" id="{FFB0364A-966D-4547-B7AB-9FCC022EBB19}"/>
              </a:ext>
            </a:extLst>
          </p:cNvPr>
          <p:cNvSpPr/>
          <p:nvPr/>
        </p:nvSpPr>
        <p:spPr>
          <a:xfrm>
            <a:off x="2942473" y="2102158"/>
            <a:ext cx="6073509" cy="2461972"/>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fr-FR"/>
          </a:p>
        </p:txBody>
      </p:sp>
      <p:sp>
        <p:nvSpPr>
          <p:cNvPr id="20" name="Rectangle 19">
            <a:extLst>
              <a:ext uri="{FF2B5EF4-FFF2-40B4-BE49-F238E27FC236}">
                <a16:creationId xmlns:a16="http://schemas.microsoft.com/office/drawing/2014/main" id="{FFB0364A-966D-4547-B7AB-9FCC022EBB19}"/>
              </a:ext>
            </a:extLst>
          </p:cNvPr>
          <p:cNvSpPr/>
          <p:nvPr/>
        </p:nvSpPr>
        <p:spPr>
          <a:xfrm>
            <a:off x="2942474" y="4744107"/>
            <a:ext cx="6073509" cy="2113893"/>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fr-FR"/>
          </a:p>
        </p:txBody>
      </p:sp>
      <p:sp>
        <p:nvSpPr>
          <p:cNvPr id="3" name="Rectangle 2"/>
          <p:cNvSpPr/>
          <p:nvPr/>
        </p:nvSpPr>
        <p:spPr>
          <a:xfrm>
            <a:off x="1162868" y="3429000"/>
            <a:ext cx="888385" cy="369332"/>
          </a:xfrm>
          <a:prstGeom prst="rect">
            <a:avLst/>
          </a:prstGeom>
        </p:spPr>
        <p:txBody>
          <a:bodyPr wrap="none">
            <a:spAutoFit/>
          </a:bodyPr>
          <a:lstStyle/>
          <a:p>
            <a:r>
              <a:rPr dirty="0" lang="fr-FR">
                <a:solidFill>
                  <a:srgbClr val="1E516E"/>
                </a:solidFill>
                <a:latin charset="77" pitchFamily="2" typeface="Montserrat"/>
              </a:rPr>
              <a:t>Zone 3</a:t>
            </a:r>
          </a:p>
        </p:txBody>
      </p:sp>
      <p:sp>
        <p:nvSpPr>
          <p:cNvPr id="9" name="Rectangle 8"/>
          <p:cNvSpPr/>
          <p:nvPr/>
        </p:nvSpPr>
        <p:spPr>
          <a:xfrm>
            <a:off x="640081" y="4871258"/>
            <a:ext cx="1431036" cy="1292662"/>
          </a:xfrm>
          <a:prstGeom prst="rect">
            <a:avLst/>
          </a:prstGeom>
        </p:spPr>
        <p:txBody>
          <a:bodyPr wrap="square">
            <a:spAutoFit/>
          </a:bodyPr>
          <a:lstStyle/>
          <a:p>
            <a:r>
              <a:rPr dirty="0" lang="fr-FR">
                <a:solidFill>
                  <a:srgbClr val="1E516E"/>
                </a:solidFill>
                <a:latin charset="77" pitchFamily="2" typeface="Montserrat"/>
              </a:rPr>
              <a:t>Zone 4</a:t>
            </a:r>
            <a:br>
              <a:rPr dirty="0" lang="fr-FR">
                <a:solidFill>
                  <a:srgbClr val="1E516E"/>
                </a:solidFill>
                <a:latin charset="77" pitchFamily="2" typeface="Montserrat"/>
              </a:rPr>
            </a:br>
            <a:r>
              <a:rPr dirty="0" lang="fr-FR" sz="1200">
                <a:solidFill>
                  <a:srgbClr val="1E516E"/>
                </a:solidFill>
                <a:latin charset="77" pitchFamily="2" typeface="Montserrat"/>
              </a:rPr>
              <a:t>Accès rapide aux dernières fiches modifiées ou aux fiches à valider</a:t>
            </a:r>
          </a:p>
        </p:txBody>
      </p:sp>
      <p:pic>
        <p:nvPicPr>
          <p:cNvPr id="21" name="Picture 2">
            <a:extLst>
              <a:ext uri="{FF2B5EF4-FFF2-40B4-BE49-F238E27FC236}">
                <a16:creationId xmlns:a16="http://schemas.microsoft.com/office/drawing/2014/main" id="{7CC6BC58-7156-5F4A-8535-B629502CB895}"/>
              </a:ext>
            </a:extLst>
          </p:cNvPr>
          <p:cNvPicPr>
            <a:picLocks noChangeAspect="1"/>
          </p:cNvPicPr>
          <p:nvPr/>
        </p:nvPicPr>
        <p:blipFill rotWithShape="1">
          <a:blip r:embed="rId3">
            <a:extLst>
              <a:ext uri="{28A0092B-C50C-407E-A947-70E740481C1C}">
                <a14:useLocalDpi xmlns:a14="http://schemas.microsoft.com/office/drawing/2010/main" val="0"/>
              </a:ext>
            </a:extLst>
          </a:blip>
          <a:srcRect b="-1" l="28" r="79" t="38"/>
          <a:stretch/>
        </p:blipFill>
        <p:spPr>
          <a:xfrm>
            <a:off x="9931401" y="2744423"/>
            <a:ext cx="2260600" cy="2422113"/>
          </a:xfrm>
          <a:prstGeom prst="rect">
            <a:avLst/>
          </a:prstGeom>
        </p:spPr>
      </p:pic>
      <p:cxnSp>
        <p:nvCxnSpPr>
          <p:cNvPr id="22" name="Straight Arrow Connector 18">
            <a:extLst>
              <a:ext uri="{FF2B5EF4-FFF2-40B4-BE49-F238E27FC236}">
                <a16:creationId xmlns:a16="http://schemas.microsoft.com/office/drawing/2014/main" id="{0F22DA7E-061D-024D-9E51-7A3427480212}"/>
              </a:ext>
            </a:extLst>
          </p:cNvPr>
          <p:cNvCxnSpPr>
            <a:cxnSpLocks/>
          </p:cNvCxnSpPr>
          <p:nvPr/>
        </p:nvCxnSpPr>
        <p:spPr>
          <a:xfrm>
            <a:off x="8935198" y="3112398"/>
            <a:ext cx="797620" cy="0"/>
          </a:xfrm>
          <a:prstGeom prst="straightConnector1">
            <a:avLst/>
          </a:prstGeom>
          <a:ln w="47625">
            <a:solidFill>
              <a:srgbClr val="AA9F96"/>
            </a:solidFill>
            <a:tailEnd type="triangle"/>
          </a:ln>
        </p:spPr>
        <p:style>
          <a:lnRef idx="1">
            <a:schemeClr val="accent1"/>
          </a:lnRef>
          <a:fillRef idx="0">
            <a:schemeClr val="accent1"/>
          </a:fillRef>
          <a:effectRef idx="0">
            <a:schemeClr val="accent1"/>
          </a:effectRef>
          <a:fontRef idx="minor">
            <a:schemeClr val="tx1"/>
          </a:fontRef>
        </p:style>
      </p:cxnSp>
      <p:pic>
        <p:nvPicPr>
          <p:cNvPr id="25" name="Objet 24"/>
          <p:cNvPicPr/>
          <p:nvPr/>
        </p:nvPicPr>
        <p:blipFill>
          <a:blip r:embed="rId4"/>
          <a:stretch>
            <a:fillRect/>
          </a:stretch>
          <a:srcRect/>
        </p:blipFill>
        <p:spPr>
          <a:xfrm>
            <a:off x="10085323" y="1134319"/>
            <a:ext cx="1525617" cy="704131"/>
          </a:xfrm>
          <a:prstGeom prst="rect">
            <a:avLst/>
          </a:prstGeom>
        </p:spPr>
      </p:pic>
      <p:cxnSp>
        <p:nvCxnSpPr>
          <p:cNvPr id="26" name="Straight Arrow Connector 18">
            <a:extLst>
              <a:ext uri="{FF2B5EF4-FFF2-40B4-BE49-F238E27FC236}">
                <a16:creationId xmlns:a16="http://schemas.microsoft.com/office/drawing/2014/main" id="{0F22DA7E-061D-024D-9E51-7A3427480212}"/>
              </a:ext>
            </a:extLst>
          </p:cNvPr>
          <p:cNvCxnSpPr>
            <a:cxnSpLocks/>
          </p:cNvCxnSpPr>
          <p:nvPr/>
        </p:nvCxnSpPr>
        <p:spPr>
          <a:xfrm>
            <a:off x="9732818" y="1546981"/>
            <a:ext cx="383771" cy="0"/>
          </a:xfrm>
          <a:prstGeom prst="straightConnector1">
            <a:avLst/>
          </a:prstGeom>
          <a:ln w="47625">
            <a:solidFill>
              <a:srgbClr val="AA9F9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18">
            <a:extLst>
              <a:ext uri="{FF2B5EF4-FFF2-40B4-BE49-F238E27FC236}">
                <a16:creationId xmlns:a16="http://schemas.microsoft.com/office/drawing/2014/main" id="{0F22DA7E-061D-024D-9E51-7A3427480212}"/>
              </a:ext>
            </a:extLst>
          </p:cNvPr>
          <p:cNvCxnSpPr>
            <a:cxnSpLocks/>
          </p:cNvCxnSpPr>
          <p:nvPr/>
        </p:nvCxnSpPr>
        <p:spPr>
          <a:xfrm flipH="1">
            <a:off x="1988529" y="5052034"/>
            <a:ext cx="797620" cy="0"/>
          </a:xfrm>
          <a:prstGeom prst="straightConnector1">
            <a:avLst/>
          </a:prstGeom>
          <a:ln w="47625">
            <a:solidFill>
              <a:srgbClr val="AA9F9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5678226"/>
      </p:ext>
    </p:extLst>
  </p:cSld>
  <p:clrMapOvr>
    <a:masterClrMapping/>
  </p:clrMapOvr>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decel="50000" fill="hold" id="5" nodeType="withEffect" presetClass="entr" presetID="2" presetSubtype="8">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500" fill="hold" id="7"/>
                                        <p:tgtEl>
                                          <p:spTgt spid="16"/>
                                        </p:tgtEl>
                                        <p:attrNameLst>
                                          <p:attrName>ppt_x</p:attrName>
                                        </p:attrNameLst>
                                      </p:cBhvr>
                                      <p:tavLst>
                                        <p:tav tm="0">
                                          <p:val>
                                            <p:strVal val="0-#ppt_w/2"/>
                                          </p:val>
                                        </p:tav>
                                        <p:tav tm="100000">
                                          <p:val>
                                            <p:strVal val="#ppt_x"/>
                                          </p:val>
                                        </p:tav>
                                      </p:tavLst>
                                    </p:anim>
                                    <p:anim calcmode="lin" valueType="num">
                                      <p:cBhvr additive="base">
                                        <p:cTn dur="500" fill="hold" id="8"/>
                                        <p:tgtEl>
                                          <p:spTgt spid="16"/>
                                        </p:tgtEl>
                                        <p:attrNameLst>
                                          <p:attrName>ppt_y</p:attrName>
                                        </p:attrNameLst>
                                      </p:cBhvr>
                                      <p:tavLst>
                                        <p:tav tm="0">
                                          <p:val>
                                            <p:strVal val="#ppt_y"/>
                                          </p:val>
                                        </p:tav>
                                        <p:tav tm="100000">
                                          <p:val>
                                            <p:strVal val="#ppt_y"/>
                                          </p:val>
                                        </p:tav>
                                      </p:tavLst>
                                    </p:anim>
                                  </p:childTnLst>
                                </p:cTn>
                              </p:par>
                              <p:par>
                                <p:cTn fill="hold" id="9" nodeType="withEffect" presetClass="entr" presetID="53" presetSubtype="16">
                                  <p:stCondLst>
                                    <p:cond delay="1000"/>
                                  </p:stCondLst>
                                  <p:childTnLst>
                                    <p:set>
                                      <p:cBhvr>
                                        <p:cTn dur="1" fill="hold" id="10">
                                          <p:stCondLst>
                                            <p:cond delay="0"/>
                                          </p:stCondLst>
                                        </p:cTn>
                                        <p:tgtEl>
                                          <p:spTgt spid="21"/>
                                        </p:tgtEl>
                                        <p:attrNameLst>
                                          <p:attrName>style.visibility</p:attrName>
                                        </p:attrNameLst>
                                      </p:cBhvr>
                                      <p:to>
                                        <p:strVal val="visible"/>
                                      </p:to>
                                    </p:set>
                                    <p:anim calcmode="lin" valueType="num">
                                      <p:cBhvr>
                                        <p:cTn dur="300" fill="hold" id="11"/>
                                        <p:tgtEl>
                                          <p:spTgt spid="21"/>
                                        </p:tgtEl>
                                        <p:attrNameLst>
                                          <p:attrName>ppt_w</p:attrName>
                                        </p:attrNameLst>
                                      </p:cBhvr>
                                      <p:tavLst>
                                        <p:tav tm="0">
                                          <p:val>
                                            <p:fltVal val="0"/>
                                          </p:val>
                                        </p:tav>
                                        <p:tav tm="100000">
                                          <p:val>
                                            <p:strVal val="#ppt_w"/>
                                          </p:val>
                                        </p:tav>
                                      </p:tavLst>
                                    </p:anim>
                                    <p:anim calcmode="lin" valueType="num">
                                      <p:cBhvr>
                                        <p:cTn dur="300" fill="hold" id="12"/>
                                        <p:tgtEl>
                                          <p:spTgt spid="21"/>
                                        </p:tgtEl>
                                        <p:attrNameLst>
                                          <p:attrName>ppt_h</p:attrName>
                                        </p:attrNameLst>
                                      </p:cBhvr>
                                      <p:tavLst>
                                        <p:tav tm="0">
                                          <p:val>
                                            <p:fltVal val="0"/>
                                          </p:val>
                                        </p:tav>
                                        <p:tav tm="100000">
                                          <p:val>
                                            <p:strVal val="#ppt_h"/>
                                          </p:val>
                                        </p:tav>
                                      </p:tavLst>
                                    </p:anim>
                                    <p:animEffect filter="fade" transition="in">
                                      <p:cBhvr>
                                        <p:cTn dur="300" id="13"/>
                                        <p:tgtEl>
                                          <p:spTgt spid="21"/>
                                        </p:tgtEl>
                                      </p:cBhvr>
                                    </p:animEffect>
                                  </p:childTnLst>
                                </p:cTn>
                              </p:par>
                              <p:par>
                                <p:cTn fill="hold" id="14" nodeType="withEffect" presetClass="entr" presetID="53" presetSubtype="16">
                                  <p:stCondLst>
                                    <p:cond delay="1000"/>
                                  </p:stCondLst>
                                  <p:childTnLst>
                                    <p:set>
                                      <p:cBhvr>
                                        <p:cTn dur="1" fill="hold" id="15">
                                          <p:stCondLst>
                                            <p:cond delay="0"/>
                                          </p:stCondLst>
                                        </p:cTn>
                                        <p:tgtEl>
                                          <p:spTgt spid="22"/>
                                        </p:tgtEl>
                                        <p:attrNameLst>
                                          <p:attrName>style.visibility</p:attrName>
                                        </p:attrNameLst>
                                      </p:cBhvr>
                                      <p:to>
                                        <p:strVal val="visible"/>
                                      </p:to>
                                    </p:set>
                                    <p:anim calcmode="lin" valueType="num">
                                      <p:cBhvr>
                                        <p:cTn dur="200" fill="hold" id="16"/>
                                        <p:tgtEl>
                                          <p:spTgt spid="22"/>
                                        </p:tgtEl>
                                        <p:attrNameLst>
                                          <p:attrName>ppt_w</p:attrName>
                                        </p:attrNameLst>
                                      </p:cBhvr>
                                      <p:tavLst>
                                        <p:tav tm="0">
                                          <p:val>
                                            <p:fltVal val="0"/>
                                          </p:val>
                                        </p:tav>
                                        <p:tav tm="100000">
                                          <p:val>
                                            <p:strVal val="#ppt_w"/>
                                          </p:val>
                                        </p:tav>
                                      </p:tavLst>
                                    </p:anim>
                                    <p:anim calcmode="lin" valueType="num">
                                      <p:cBhvr>
                                        <p:cTn dur="200" fill="hold" id="17"/>
                                        <p:tgtEl>
                                          <p:spTgt spid="22"/>
                                        </p:tgtEl>
                                        <p:attrNameLst>
                                          <p:attrName>ppt_h</p:attrName>
                                        </p:attrNameLst>
                                      </p:cBhvr>
                                      <p:tavLst>
                                        <p:tav tm="0">
                                          <p:val>
                                            <p:fltVal val="0"/>
                                          </p:val>
                                        </p:tav>
                                        <p:tav tm="100000">
                                          <p:val>
                                            <p:strVal val="#ppt_h"/>
                                          </p:val>
                                        </p:tav>
                                      </p:tavLst>
                                    </p:anim>
                                    <p:animEffect filter="fade" transition="in">
                                      <p:cBhvr>
                                        <p:cTn dur="200" id="18"/>
                                        <p:tgtEl>
                                          <p:spTgt spid="22"/>
                                        </p:tgtEl>
                                      </p:cBhvr>
                                    </p:animEffect>
                                  </p:childTnLst>
                                </p:cTn>
                              </p:par>
                              <p:par>
                                <p:cTn fill="hold" id="19" nodeType="withEffect" presetClass="entr" presetID="53" presetSubtype="16">
                                  <p:stCondLst>
                                    <p:cond delay="1000"/>
                                  </p:stCondLst>
                                  <p:childTnLst>
                                    <p:set>
                                      <p:cBhvr>
                                        <p:cTn dur="1" fill="hold" id="20">
                                          <p:stCondLst>
                                            <p:cond delay="0"/>
                                          </p:stCondLst>
                                        </p:cTn>
                                        <p:tgtEl>
                                          <p:spTgt spid="26"/>
                                        </p:tgtEl>
                                        <p:attrNameLst>
                                          <p:attrName>style.visibility</p:attrName>
                                        </p:attrNameLst>
                                      </p:cBhvr>
                                      <p:to>
                                        <p:strVal val="visible"/>
                                      </p:to>
                                    </p:set>
                                    <p:anim calcmode="lin" valueType="num">
                                      <p:cBhvr>
                                        <p:cTn dur="200" fill="hold" id="21"/>
                                        <p:tgtEl>
                                          <p:spTgt spid="26"/>
                                        </p:tgtEl>
                                        <p:attrNameLst>
                                          <p:attrName>ppt_w</p:attrName>
                                        </p:attrNameLst>
                                      </p:cBhvr>
                                      <p:tavLst>
                                        <p:tav tm="0">
                                          <p:val>
                                            <p:fltVal val="0"/>
                                          </p:val>
                                        </p:tav>
                                        <p:tav tm="100000">
                                          <p:val>
                                            <p:strVal val="#ppt_w"/>
                                          </p:val>
                                        </p:tav>
                                      </p:tavLst>
                                    </p:anim>
                                    <p:anim calcmode="lin" valueType="num">
                                      <p:cBhvr>
                                        <p:cTn dur="200" fill="hold" id="22"/>
                                        <p:tgtEl>
                                          <p:spTgt spid="26"/>
                                        </p:tgtEl>
                                        <p:attrNameLst>
                                          <p:attrName>ppt_h</p:attrName>
                                        </p:attrNameLst>
                                      </p:cBhvr>
                                      <p:tavLst>
                                        <p:tav tm="0">
                                          <p:val>
                                            <p:fltVal val="0"/>
                                          </p:val>
                                        </p:tav>
                                        <p:tav tm="100000">
                                          <p:val>
                                            <p:strVal val="#ppt_h"/>
                                          </p:val>
                                        </p:tav>
                                      </p:tavLst>
                                    </p:anim>
                                    <p:animEffect filter="fade" transition="in">
                                      <p:cBhvr>
                                        <p:cTn dur="200" id="23"/>
                                        <p:tgtEl>
                                          <p:spTgt spid="26"/>
                                        </p:tgtEl>
                                      </p:cBhvr>
                                    </p:animEffect>
                                  </p:childTnLst>
                                </p:cTn>
                              </p:par>
                              <p:par>
                                <p:cTn fill="hold" id="24" nodeType="withEffect" presetClass="entr" presetID="53" presetSubtype="16">
                                  <p:stCondLst>
                                    <p:cond delay="1000"/>
                                  </p:stCondLst>
                                  <p:childTnLst>
                                    <p:set>
                                      <p:cBhvr>
                                        <p:cTn dur="1" fill="hold" id="25">
                                          <p:stCondLst>
                                            <p:cond delay="0"/>
                                          </p:stCondLst>
                                        </p:cTn>
                                        <p:tgtEl>
                                          <p:spTgt spid="27"/>
                                        </p:tgtEl>
                                        <p:attrNameLst>
                                          <p:attrName>style.visibility</p:attrName>
                                        </p:attrNameLst>
                                      </p:cBhvr>
                                      <p:to>
                                        <p:strVal val="visible"/>
                                      </p:to>
                                    </p:set>
                                    <p:anim calcmode="lin" valueType="num">
                                      <p:cBhvr>
                                        <p:cTn dur="200" fill="hold" id="26"/>
                                        <p:tgtEl>
                                          <p:spTgt spid="27"/>
                                        </p:tgtEl>
                                        <p:attrNameLst>
                                          <p:attrName>ppt_w</p:attrName>
                                        </p:attrNameLst>
                                      </p:cBhvr>
                                      <p:tavLst>
                                        <p:tav tm="0">
                                          <p:val>
                                            <p:fltVal val="0"/>
                                          </p:val>
                                        </p:tav>
                                        <p:tav tm="100000">
                                          <p:val>
                                            <p:strVal val="#ppt_w"/>
                                          </p:val>
                                        </p:tav>
                                      </p:tavLst>
                                    </p:anim>
                                    <p:anim calcmode="lin" valueType="num">
                                      <p:cBhvr>
                                        <p:cTn dur="200" fill="hold" id="27"/>
                                        <p:tgtEl>
                                          <p:spTgt spid="27"/>
                                        </p:tgtEl>
                                        <p:attrNameLst>
                                          <p:attrName>ppt_h</p:attrName>
                                        </p:attrNameLst>
                                      </p:cBhvr>
                                      <p:tavLst>
                                        <p:tav tm="0">
                                          <p:val>
                                            <p:fltVal val="0"/>
                                          </p:val>
                                        </p:tav>
                                        <p:tav tm="100000">
                                          <p:val>
                                            <p:strVal val="#ppt_h"/>
                                          </p:val>
                                        </p:tav>
                                      </p:tavLst>
                                    </p:anim>
                                    <p:animEffect filter="fade" transition="in">
                                      <p:cBhvr>
                                        <p:cTn dur="200" id="28"/>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539A0917-348E-B847-BCA9-490901D283C9}"/>
              </a:ext>
            </a:extLst>
          </p:cNvPr>
          <p:cNvSpPr txBox="1"/>
          <p:nvPr/>
        </p:nvSpPr>
        <p:spPr>
          <a:xfrm>
            <a:off x="501315" y="1442643"/>
            <a:ext cx="7118684" cy="5032147"/>
          </a:xfrm>
          <a:prstGeom prst="rect">
            <a:avLst/>
          </a:prstGeom>
          <a:noFill/>
        </p:spPr>
        <p:txBody>
          <a:bodyPr wrap="square" rtlCol="0">
            <a:spAutoFit/>
          </a:bodyPr>
          <a:lstStyle/>
          <a:p>
            <a:pPr>
              <a:spcAft>
                <a:spcPts val="1800"/>
              </a:spcAft>
            </a:pPr>
            <a:r>
              <a:rPr lang="fr-FR" sz="2400" b="1" dirty="0">
                <a:solidFill>
                  <a:srgbClr val="1E516E"/>
                </a:solidFill>
                <a:latin typeface="Calibri" panose="020F0502020204030204" pitchFamily="34" charset="0"/>
              </a:rPr>
              <a:t>•  LES FONDAMENTAUX:</a:t>
            </a:r>
          </a:p>
          <a:p>
            <a:pPr lvl="1">
              <a:spcAft>
                <a:spcPts val="1800"/>
              </a:spcAft>
            </a:pPr>
            <a:r>
              <a:rPr lang="fr-FR" sz="2400" b="1" dirty="0">
                <a:solidFill>
                  <a:srgbClr val="1E516E"/>
                </a:solidFill>
                <a:latin typeface="Calibri" panose="020F0502020204030204" pitchFamily="34" charset="0"/>
              </a:rPr>
              <a:t>•  LE CODE</a:t>
            </a:r>
          </a:p>
          <a:p>
            <a:pPr lvl="1">
              <a:spcAft>
                <a:spcPts val="1800"/>
              </a:spcAft>
            </a:pPr>
            <a:r>
              <a:rPr lang="fr-FR" sz="2400" b="1" dirty="0">
                <a:solidFill>
                  <a:srgbClr val="1E516E"/>
                </a:solidFill>
                <a:latin typeface="Calibri" panose="020F0502020204030204" pitchFamily="34" charset="0"/>
              </a:rPr>
              <a:t>•  LA CONCEPTION</a:t>
            </a:r>
          </a:p>
          <a:p>
            <a:pPr lvl="1">
              <a:spcAft>
                <a:spcPts val="1800"/>
              </a:spcAft>
            </a:pPr>
            <a:r>
              <a:rPr lang="fr-FR" sz="2400" b="1" dirty="0">
                <a:solidFill>
                  <a:srgbClr val="1E516E"/>
                </a:solidFill>
                <a:latin typeface="Calibri" panose="020F0502020204030204" pitchFamily="34" charset="0"/>
              </a:rPr>
              <a:t>•  LE CONTENU</a:t>
            </a:r>
          </a:p>
          <a:p>
            <a:pPr lvl="1">
              <a:spcAft>
                <a:spcPts val="1800"/>
              </a:spcAft>
            </a:pPr>
            <a:r>
              <a:rPr lang="fr-FR" sz="2400" b="1" dirty="0">
                <a:solidFill>
                  <a:srgbClr val="1E516E"/>
                </a:solidFill>
                <a:latin typeface="Calibri" panose="020F0502020204030204" pitchFamily="34" charset="0"/>
              </a:rPr>
              <a:t>•  LA CÉLÉBRITÉ</a:t>
            </a:r>
          </a:p>
          <a:p>
            <a:pPr>
              <a:spcAft>
                <a:spcPts val="1800"/>
              </a:spcAft>
            </a:pPr>
            <a:r>
              <a:rPr lang="fr-FR" sz="2400" b="1" dirty="0">
                <a:solidFill>
                  <a:srgbClr val="1E516E"/>
                </a:solidFill>
                <a:latin typeface="Calibri" panose="020F0502020204030204" pitchFamily="34" charset="0"/>
              </a:rPr>
              <a:t>•  LA NOTION DE </a:t>
            </a:r>
            <a:br>
              <a:rPr lang="fr-FR" sz="2400" b="1" dirty="0">
                <a:solidFill>
                  <a:srgbClr val="1E516E"/>
                </a:solidFill>
                <a:latin typeface="Calibri" panose="020F0502020204030204" pitchFamily="34" charset="0"/>
              </a:rPr>
            </a:br>
            <a:r>
              <a:rPr lang="fr-FR" sz="2400" b="1" dirty="0">
                <a:solidFill>
                  <a:srgbClr val="1E516E"/>
                </a:solidFill>
                <a:latin typeface="Calibri" panose="020F0502020204030204" pitchFamily="34" charset="0"/>
              </a:rPr>
              <a:t>    REQUÊTE PRINCIPALE</a:t>
            </a:r>
          </a:p>
          <a:p>
            <a:pPr>
              <a:spcAft>
                <a:spcPts val="1800"/>
              </a:spcAft>
            </a:pPr>
            <a:r>
              <a:rPr lang="fr-FR" sz="2400" b="1" dirty="0">
                <a:solidFill>
                  <a:srgbClr val="1E516E"/>
                </a:solidFill>
                <a:latin typeface="Calibri" panose="020F0502020204030204" pitchFamily="34" charset="0"/>
              </a:rPr>
              <a:t>•  LE CHAMP LEXICAL</a:t>
            </a:r>
          </a:p>
          <a:p>
            <a:pPr>
              <a:spcAft>
                <a:spcPts val="1800"/>
              </a:spcAft>
            </a:pPr>
            <a:r>
              <a:rPr lang="fr-FR" sz="2400" b="1" dirty="0">
                <a:solidFill>
                  <a:srgbClr val="1E516E"/>
                </a:solidFill>
                <a:latin typeface="Calibri" panose="020F0502020204030204" pitchFamily="34" charset="0"/>
              </a:rPr>
              <a:t>•  LA RÉDACTION OPTIMISÉE</a:t>
            </a:r>
          </a:p>
        </p:txBody>
      </p:sp>
      <p:grpSp>
        <p:nvGrpSpPr>
          <p:cNvPr id="18" name="Group 17">
            <a:extLst>
              <a:ext uri="{FF2B5EF4-FFF2-40B4-BE49-F238E27FC236}">
                <a16:creationId xmlns:a16="http://schemas.microsoft.com/office/drawing/2014/main" id="{9CBCDEBB-B02B-FD4B-902D-51095B54A2F3}"/>
              </a:ext>
            </a:extLst>
          </p:cNvPr>
          <p:cNvGrpSpPr/>
          <p:nvPr/>
        </p:nvGrpSpPr>
        <p:grpSpPr>
          <a:xfrm>
            <a:off x="-4" y="0"/>
            <a:ext cx="7315203" cy="1134318"/>
            <a:chOff x="-5" y="1"/>
            <a:chExt cx="7315203"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5" y="1"/>
              <a:ext cx="7315203"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7186862" cy="259045"/>
            </a:xfrm>
            <a:prstGeom prst="rect">
              <a:avLst/>
            </a:prstGeom>
            <a:noFill/>
            <a:ln>
              <a:noFill/>
            </a:ln>
          </p:spPr>
          <p:txBody>
            <a:bodyPr wrap="square" rtlCol="0">
              <a:spAutoFit/>
            </a:bodyPr>
            <a:lstStyle/>
            <a:p>
              <a:pPr>
                <a:lnSpc>
                  <a:spcPts val="1300"/>
                </a:lnSpc>
              </a:pPr>
              <a:r>
                <a:rPr lang="fr-FR" b="1">
                  <a:solidFill>
                    <a:schemeClr val="bg1"/>
                  </a:solidFill>
                  <a:latin typeface="Montserrat SemiBold" pitchFamily="2" charset="77"/>
                </a:rPr>
                <a:t>COMMENT AMÉLIORER LE RÉFÉRENCEMENT DE SON SITE</a:t>
              </a:r>
              <a:endParaRPr lang="fr-FR" b="1" dirty="0">
                <a:solidFill>
                  <a:schemeClr val="bg1"/>
                </a:solidFill>
                <a:latin typeface="Montserrat SemiBold" pitchFamily="2" charset="77"/>
              </a:endParaRP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JUIN 2024</a:t>
              </a:r>
            </a:p>
          </p:txBody>
        </p:sp>
      </p:grpSp>
      <p:sp>
        <p:nvSpPr>
          <p:cNvPr id="26" name="Rectangle 25">
            <a:extLst>
              <a:ext uri="{FF2B5EF4-FFF2-40B4-BE49-F238E27FC236}">
                <a16:creationId xmlns:a16="http://schemas.microsoft.com/office/drawing/2014/main" id="{EB84DD2B-D193-EB4A-9094-631EE66E952D}"/>
              </a:ext>
            </a:extLst>
          </p:cNvPr>
          <p:cNvSpPr/>
          <p:nvPr/>
        </p:nvSpPr>
        <p:spPr>
          <a:xfrm>
            <a:off x="481533" y="4394516"/>
            <a:ext cx="4120447" cy="861925"/>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15" name="TextBox 14">
            <a:extLst>
              <a:ext uri="{FF2B5EF4-FFF2-40B4-BE49-F238E27FC236}">
                <a16:creationId xmlns:a16="http://schemas.microsoft.com/office/drawing/2014/main" id="{D3A95E8F-E3E9-4E49-8B49-8A9D278A98A4}"/>
              </a:ext>
            </a:extLst>
          </p:cNvPr>
          <p:cNvSpPr txBox="1"/>
          <p:nvPr/>
        </p:nvSpPr>
        <p:spPr>
          <a:xfrm>
            <a:off x="6208295" y="3628872"/>
            <a:ext cx="5722961" cy="4154984"/>
          </a:xfrm>
          <a:prstGeom prst="rect">
            <a:avLst/>
          </a:prstGeom>
          <a:noFill/>
        </p:spPr>
        <p:txBody>
          <a:bodyPr wrap="square" rtlCol="0">
            <a:spAutoFit/>
          </a:bodyPr>
          <a:lstStyle/>
          <a:p>
            <a:pPr marL="285750" indent="-285750">
              <a:buFont typeface="Arial" panose="020B0604020202020204" pitchFamily="34" charset="0"/>
              <a:buChar char="•"/>
            </a:pPr>
            <a:r>
              <a:rPr lang="fr-FR" sz="2000" dirty="0">
                <a:solidFill>
                  <a:srgbClr val="1E516E"/>
                </a:solidFill>
                <a:latin typeface="Calibri" panose="020F0502020204030204" pitchFamily="34" charset="0"/>
              </a:rPr>
              <a:t>Chaque page est optimisée pour une requête et une seule.</a:t>
            </a:r>
            <a:br>
              <a:rPr lang="fr-FR" sz="2000" dirty="0">
                <a:solidFill>
                  <a:srgbClr val="1E516E"/>
                </a:solidFill>
                <a:latin typeface="Calibri" panose="020F0502020204030204" pitchFamily="34" charset="0"/>
              </a:rPr>
            </a:br>
            <a:r>
              <a:rPr lang="fr-FR" sz="2000" dirty="0">
                <a:solidFill>
                  <a:srgbClr val="1E516E"/>
                </a:solidFill>
                <a:latin typeface="Calibri" panose="020F0502020204030204" pitchFamily="34" charset="0"/>
              </a:rPr>
              <a:t>1 page = 1  (type de) requête Google</a:t>
            </a:r>
          </a:p>
          <a:p>
            <a:pPr marL="285750" indent="-285750">
              <a:buFont typeface="Arial" panose="020B0604020202020204" pitchFamily="34" charset="0"/>
              <a:buChar char="•"/>
            </a:pPr>
            <a:r>
              <a:rPr lang="fr-FR" sz="2000" dirty="0">
                <a:solidFill>
                  <a:srgbClr val="1E516E"/>
                </a:solidFill>
                <a:latin typeface="Calibri" panose="020F0502020204030204" pitchFamily="34" charset="0"/>
              </a:rPr>
              <a:t>Plus on descend dans l’arborescence, plus les </a:t>
            </a:r>
            <a:br>
              <a:rPr lang="fr-FR" sz="2000" dirty="0">
                <a:solidFill>
                  <a:srgbClr val="1E516E"/>
                </a:solidFill>
                <a:latin typeface="Calibri" panose="020F0502020204030204" pitchFamily="34" charset="0"/>
              </a:rPr>
            </a:br>
            <a:r>
              <a:rPr lang="fr-FR" sz="2000" dirty="0">
                <a:solidFill>
                  <a:srgbClr val="1E516E"/>
                </a:solidFill>
                <a:latin typeface="Calibri" panose="020F0502020204030204" pitchFamily="34" charset="0"/>
              </a:rPr>
              <a:t>RP sont spécifiques, moins elles sont génériques.</a:t>
            </a:r>
          </a:p>
          <a:p>
            <a:pPr marL="285750" indent="-285750">
              <a:buFont typeface="Arial" panose="020B0604020202020204" pitchFamily="34" charset="0"/>
              <a:buChar char="•"/>
            </a:pPr>
            <a:r>
              <a:rPr lang="fr-FR" sz="2000" dirty="0">
                <a:solidFill>
                  <a:srgbClr val="1E516E"/>
                </a:solidFill>
                <a:latin typeface="Calibri" panose="020F0502020204030204" pitchFamily="34" charset="0"/>
              </a:rPr>
              <a:t>Chaque RP dispose d’un champ lexical.</a:t>
            </a:r>
          </a:p>
          <a:p>
            <a:pPr marL="285750" indent="-285750">
              <a:buFont typeface="Arial" panose="020B0604020202020204" pitchFamily="34" charset="0"/>
              <a:buChar char="•"/>
            </a:pPr>
            <a:r>
              <a:rPr lang="fr-FR" sz="2000" dirty="0">
                <a:solidFill>
                  <a:srgbClr val="1E516E"/>
                </a:solidFill>
                <a:latin typeface="Calibri" panose="020F0502020204030204" pitchFamily="34" charset="0"/>
              </a:rPr>
              <a:t>Arbitrage entre potentiel et faisabilité de </a:t>
            </a:r>
            <a:br>
              <a:rPr lang="fr-FR" sz="2000" dirty="0">
                <a:solidFill>
                  <a:srgbClr val="1E516E"/>
                </a:solidFill>
                <a:latin typeface="Calibri" panose="020F0502020204030204" pitchFamily="34" charset="0"/>
              </a:rPr>
            </a:br>
            <a:r>
              <a:rPr lang="fr-FR" sz="2000" dirty="0">
                <a:solidFill>
                  <a:srgbClr val="1E516E"/>
                </a:solidFill>
                <a:latin typeface="Calibri" panose="020F0502020204030204" pitchFamily="34" charset="0"/>
              </a:rPr>
              <a:t>positionnement</a:t>
            </a:r>
          </a:p>
          <a:p>
            <a:pPr marL="285750" indent="-285750">
              <a:buFont typeface="Arial" panose="020B0604020202020204" pitchFamily="34" charset="0"/>
              <a:buChar char="•"/>
            </a:pPr>
            <a:r>
              <a:rPr lang="fr-FR" sz="2000" dirty="0">
                <a:solidFill>
                  <a:srgbClr val="1E516E"/>
                </a:solidFill>
                <a:latin typeface="Calibri" panose="020F0502020204030204" pitchFamily="34" charset="0"/>
              </a:rPr>
              <a:t>Plus une requête sera concurrentielle, plus long sera le délai pour obtenir des résultats </a:t>
            </a:r>
          </a:p>
          <a:p>
            <a:pPr marL="285750" indent="-285750">
              <a:buFont typeface="Arial" panose="020B0604020202020204" pitchFamily="34" charset="0"/>
              <a:buChar char="•"/>
            </a:pPr>
            <a:endParaRPr lang="fr-FR" sz="1600" dirty="0">
              <a:solidFill>
                <a:srgbClr val="1E516E"/>
              </a:solidFill>
              <a:latin typeface="Montserrat" panose="02000505000000020004" pitchFamily="2" charset="77"/>
            </a:endParaRPr>
          </a:p>
          <a:p>
            <a:endParaRPr lang="fr-FR" sz="1600" dirty="0">
              <a:solidFill>
                <a:srgbClr val="1E516E"/>
              </a:solidFill>
              <a:latin typeface="Montserrat" panose="02000505000000020004" pitchFamily="2" charset="77"/>
            </a:endParaRPr>
          </a:p>
          <a:p>
            <a:endParaRPr lang="fr-FR" sz="1600" dirty="0">
              <a:solidFill>
                <a:srgbClr val="1E516E"/>
              </a:solidFill>
              <a:latin typeface="Montserrat" panose="02000505000000020004" pitchFamily="2" charset="77"/>
            </a:endParaRPr>
          </a:p>
          <a:p>
            <a:pPr lvl="0"/>
            <a:endParaRPr lang="fr-FR" sz="1600" dirty="0">
              <a:solidFill>
                <a:srgbClr val="1E516E"/>
              </a:solidFill>
              <a:latin typeface="Montserrat" panose="02000505000000020004" pitchFamily="2" charset="77"/>
            </a:endParaRPr>
          </a:p>
        </p:txBody>
      </p:sp>
      <p:cxnSp>
        <p:nvCxnSpPr>
          <p:cNvPr id="16" name="Straight Arrow Connector 15">
            <a:extLst>
              <a:ext uri="{FF2B5EF4-FFF2-40B4-BE49-F238E27FC236}">
                <a16:creationId xmlns:a16="http://schemas.microsoft.com/office/drawing/2014/main" id="{F4AA9A13-E8AC-4F4A-A669-51776AD9E7E3}"/>
              </a:ext>
            </a:extLst>
          </p:cNvPr>
          <p:cNvCxnSpPr>
            <a:cxnSpLocks/>
          </p:cNvCxnSpPr>
          <p:nvPr/>
        </p:nvCxnSpPr>
        <p:spPr>
          <a:xfrm>
            <a:off x="4751882" y="4820229"/>
            <a:ext cx="1456413" cy="0"/>
          </a:xfrm>
          <a:prstGeom prst="straightConnector1">
            <a:avLst/>
          </a:prstGeom>
          <a:ln w="47625">
            <a:solidFill>
              <a:srgbClr val="AA9F9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946071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539A0917-348E-B847-BCA9-490901D283C9}"/>
              </a:ext>
            </a:extLst>
          </p:cNvPr>
          <p:cNvSpPr txBox="1"/>
          <p:nvPr/>
        </p:nvSpPr>
        <p:spPr>
          <a:xfrm>
            <a:off x="501315" y="1442643"/>
            <a:ext cx="7118684" cy="5032147"/>
          </a:xfrm>
          <a:prstGeom prst="rect">
            <a:avLst/>
          </a:prstGeom>
          <a:noFill/>
        </p:spPr>
        <p:txBody>
          <a:bodyPr wrap="square" rtlCol="0">
            <a:spAutoFit/>
          </a:bodyPr>
          <a:lstStyle/>
          <a:p>
            <a:pPr>
              <a:spcAft>
                <a:spcPts val="1800"/>
              </a:spcAft>
            </a:pPr>
            <a:r>
              <a:rPr lang="fr-FR" sz="2400" b="1" dirty="0">
                <a:solidFill>
                  <a:srgbClr val="1E516E"/>
                </a:solidFill>
                <a:latin typeface="Calibri" panose="020F0502020204030204" pitchFamily="34" charset="0"/>
              </a:rPr>
              <a:t>•  LES FONDAMENTAUX:</a:t>
            </a:r>
          </a:p>
          <a:p>
            <a:pPr lvl="1">
              <a:spcAft>
                <a:spcPts val="1800"/>
              </a:spcAft>
            </a:pPr>
            <a:r>
              <a:rPr lang="fr-FR" sz="2400" b="1" dirty="0">
                <a:solidFill>
                  <a:srgbClr val="1E516E"/>
                </a:solidFill>
                <a:latin typeface="Calibri" panose="020F0502020204030204" pitchFamily="34" charset="0"/>
              </a:rPr>
              <a:t>•  LE CODE</a:t>
            </a:r>
          </a:p>
          <a:p>
            <a:pPr lvl="1">
              <a:spcAft>
                <a:spcPts val="1800"/>
              </a:spcAft>
            </a:pPr>
            <a:r>
              <a:rPr lang="fr-FR" sz="2400" b="1" dirty="0">
                <a:solidFill>
                  <a:srgbClr val="1E516E"/>
                </a:solidFill>
                <a:latin typeface="Calibri" panose="020F0502020204030204" pitchFamily="34" charset="0"/>
              </a:rPr>
              <a:t>•  LA CONCEPTION</a:t>
            </a:r>
          </a:p>
          <a:p>
            <a:pPr lvl="1">
              <a:spcAft>
                <a:spcPts val="1800"/>
              </a:spcAft>
            </a:pPr>
            <a:r>
              <a:rPr lang="fr-FR" sz="2400" b="1" dirty="0">
                <a:solidFill>
                  <a:srgbClr val="1E516E"/>
                </a:solidFill>
                <a:latin typeface="Calibri" panose="020F0502020204030204" pitchFamily="34" charset="0"/>
              </a:rPr>
              <a:t>•  LE CONTENU</a:t>
            </a:r>
          </a:p>
          <a:p>
            <a:pPr lvl="1">
              <a:spcAft>
                <a:spcPts val="1800"/>
              </a:spcAft>
            </a:pPr>
            <a:r>
              <a:rPr lang="fr-FR" sz="2400" b="1" dirty="0">
                <a:solidFill>
                  <a:srgbClr val="1E516E"/>
                </a:solidFill>
                <a:latin typeface="Calibri" panose="020F0502020204030204" pitchFamily="34" charset="0"/>
              </a:rPr>
              <a:t>•  LA CÉLÉBRITÉ</a:t>
            </a:r>
          </a:p>
          <a:p>
            <a:pPr>
              <a:spcAft>
                <a:spcPts val="1800"/>
              </a:spcAft>
            </a:pPr>
            <a:r>
              <a:rPr lang="fr-FR" sz="2400" b="1" dirty="0">
                <a:solidFill>
                  <a:srgbClr val="1E516E"/>
                </a:solidFill>
                <a:latin typeface="Calibri" panose="020F0502020204030204" pitchFamily="34" charset="0"/>
              </a:rPr>
              <a:t>•  LA NOTION DE </a:t>
            </a:r>
            <a:br>
              <a:rPr lang="fr-FR" sz="2400" b="1" dirty="0">
                <a:solidFill>
                  <a:srgbClr val="1E516E"/>
                </a:solidFill>
                <a:latin typeface="Calibri" panose="020F0502020204030204" pitchFamily="34" charset="0"/>
              </a:rPr>
            </a:br>
            <a:r>
              <a:rPr lang="fr-FR" sz="2400" b="1" dirty="0">
                <a:solidFill>
                  <a:srgbClr val="1E516E"/>
                </a:solidFill>
                <a:latin typeface="Calibri" panose="020F0502020204030204" pitchFamily="34" charset="0"/>
              </a:rPr>
              <a:t>    REQUÊTE PRINCIPALE</a:t>
            </a:r>
          </a:p>
          <a:p>
            <a:pPr>
              <a:spcAft>
                <a:spcPts val="1800"/>
              </a:spcAft>
            </a:pPr>
            <a:r>
              <a:rPr lang="fr-FR" sz="2400" b="1" dirty="0">
                <a:solidFill>
                  <a:srgbClr val="1E516E"/>
                </a:solidFill>
                <a:latin typeface="Calibri" panose="020F0502020204030204" pitchFamily="34" charset="0"/>
              </a:rPr>
              <a:t>•  LE CHAMP LEXICAL</a:t>
            </a:r>
          </a:p>
          <a:p>
            <a:pPr>
              <a:spcAft>
                <a:spcPts val="1800"/>
              </a:spcAft>
            </a:pPr>
            <a:r>
              <a:rPr lang="fr-FR" sz="2400" b="1" dirty="0">
                <a:solidFill>
                  <a:srgbClr val="1E516E"/>
                </a:solidFill>
                <a:latin typeface="Calibri" panose="020F0502020204030204" pitchFamily="34" charset="0"/>
              </a:rPr>
              <a:t>•  LA RÉDACTION OPTIMISÉE</a:t>
            </a:r>
          </a:p>
        </p:txBody>
      </p:sp>
      <p:grpSp>
        <p:nvGrpSpPr>
          <p:cNvPr id="18" name="Group 17">
            <a:extLst>
              <a:ext uri="{FF2B5EF4-FFF2-40B4-BE49-F238E27FC236}">
                <a16:creationId xmlns:a16="http://schemas.microsoft.com/office/drawing/2014/main" id="{9CBCDEBB-B02B-FD4B-902D-51095B54A2F3}"/>
              </a:ext>
            </a:extLst>
          </p:cNvPr>
          <p:cNvGrpSpPr/>
          <p:nvPr/>
        </p:nvGrpSpPr>
        <p:grpSpPr>
          <a:xfrm>
            <a:off x="-4" y="0"/>
            <a:ext cx="7315203" cy="1134318"/>
            <a:chOff x="-5" y="1"/>
            <a:chExt cx="7315203"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5" y="1"/>
              <a:ext cx="7315203"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7186862" cy="259045"/>
            </a:xfrm>
            <a:prstGeom prst="rect">
              <a:avLst/>
            </a:prstGeom>
            <a:noFill/>
            <a:ln>
              <a:noFill/>
            </a:ln>
          </p:spPr>
          <p:txBody>
            <a:bodyPr wrap="square" rtlCol="0">
              <a:spAutoFit/>
            </a:bodyPr>
            <a:lstStyle/>
            <a:p>
              <a:pPr>
                <a:lnSpc>
                  <a:spcPts val="1300"/>
                </a:lnSpc>
              </a:pPr>
              <a:r>
                <a:rPr lang="fr-FR" b="1">
                  <a:solidFill>
                    <a:schemeClr val="bg1"/>
                  </a:solidFill>
                  <a:latin typeface="Montserrat SemiBold" pitchFamily="2" charset="77"/>
                </a:rPr>
                <a:t>COMMENT AMÉLIORER LE RÉFÉRENCEMENT DE SON SITE</a:t>
              </a:r>
              <a:endParaRPr lang="fr-FR" b="1" dirty="0">
                <a:solidFill>
                  <a:schemeClr val="bg1"/>
                </a:solidFill>
                <a:latin typeface="Montserrat SemiBold" pitchFamily="2" charset="77"/>
              </a:endParaRP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 JUIN 2024</a:t>
              </a:r>
            </a:p>
          </p:txBody>
        </p:sp>
      </p:grpSp>
      <p:sp>
        <p:nvSpPr>
          <p:cNvPr id="26" name="Rectangle 25">
            <a:extLst>
              <a:ext uri="{FF2B5EF4-FFF2-40B4-BE49-F238E27FC236}">
                <a16:creationId xmlns:a16="http://schemas.microsoft.com/office/drawing/2014/main" id="{EB84DD2B-D193-EB4A-9094-631EE66E952D}"/>
              </a:ext>
            </a:extLst>
          </p:cNvPr>
          <p:cNvSpPr/>
          <p:nvPr/>
        </p:nvSpPr>
        <p:spPr>
          <a:xfrm>
            <a:off x="481533" y="5388973"/>
            <a:ext cx="3595792" cy="439506"/>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15" name="TextBox 14">
            <a:extLst>
              <a:ext uri="{FF2B5EF4-FFF2-40B4-BE49-F238E27FC236}">
                <a16:creationId xmlns:a16="http://schemas.microsoft.com/office/drawing/2014/main" id="{D3A95E8F-E3E9-4E49-8B49-8A9D278A98A4}"/>
              </a:ext>
            </a:extLst>
          </p:cNvPr>
          <p:cNvSpPr txBox="1"/>
          <p:nvPr/>
        </p:nvSpPr>
        <p:spPr>
          <a:xfrm>
            <a:off x="6359703" y="4612761"/>
            <a:ext cx="5917004" cy="2739211"/>
          </a:xfrm>
          <a:prstGeom prst="rect">
            <a:avLst/>
          </a:prstGeom>
          <a:noFill/>
        </p:spPr>
        <p:txBody>
          <a:bodyPr wrap="none" rtlCol="0">
            <a:spAutoFit/>
          </a:bodyPr>
          <a:lstStyle/>
          <a:p>
            <a:pPr marL="285750" indent="-285750">
              <a:buFont typeface="Arial" panose="020B0604020202020204" pitchFamily="34" charset="0"/>
              <a:buChar char="•"/>
            </a:pPr>
            <a:r>
              <a:rPr lang="fr-FR" sz="2000" dirty="0">
                <a:solidFill>
                  <a:srgbClr val="1E516E"/>
                </a:solidFill>
                <a:latin typeface="Calibri" panose="020F0502020204030204" pitchFamily="34" charset="0"/>
              </a:rPr>
              <a:t>Choisir au moins 3 formulations pour 1 RP ;</a:t>
            </a:r>
          </a:p>
          <a:p>
            <a:pPr marL="285750" indent="-285750">
              <a:buFont typeface="Arial" panose="020B0604020202020204" pitchFamily="34" charset="0"/>
              <a:buChar char="•"/>
            </a:pPr>
            <a:r>
              <a:rPr lang="fr-FR" sz="2000" dirty="0">
                <a:solidFill>
                  <a:srgbClr val="1E516E"/>
                </a:solidFill>
                <a:latin typeface="Calibri" panose="020F0502020204030204" pitchFamily="34" charset="0"/>
              </a:rPr>
              <a:t>N’utiliser qu’1 fois les mots de la RP ;</a:t>
            </a:r>
          </a:p>
          <a:p>
            <a:pPr marL="285750" indent="-285750">
              <a:buFont typeface="Arial" panose="020B0604020202020204" pitchFamily="34" charset="0"/>
              <a:buChar char="•"/>
            </a:pPr>
            <a:r>
              <a:rPr lang="fr-FR" sz="2000" dirty="0" err="1">
                <a:solidFill>
                  <a:srgbClr val="1E516E"/>
                </a:solidFill>
                <a:latin typeface="Calibri" panose="020F0502020204030204" pitchFamily="34" charset="0"/>
              </a:rPr>
              <a:t>Brain-storming</a:t>
            </a:r>
            <a:r>
              <a:rPr lang="fr-FR" sz="2000" dirty="0">
                <a:solidFill>
                  <a:srgbClr val="1E516E"/>
                </a:solidFill>
                <a:latin typeface="Calibri" panose="020F0502020204030204" pitchFamily="34" charset="0"/>
              </a:rPr>
              <a:t> et connaissance de votre </a:t>
            </a:r>
            <a:br>
              <a:rPr lang="fr-FR" sz="2000" dirty="0">
                <a:solidFill>
                  <a:srgbClr val="1E516E"/>
                </a:solidFill>
                <a:latin typeface="Calibri" panose="020F0502020204030204" pitchFamily="34" charset="0"/>
              </a:rPr>
            </a:br>
            <a:r>
              <a:rPr lang="fr-FR" sz="2000" dirty="0">
                <a:solidFill>
                  <a:srgbClr val="1E516E"/>
                </a:solidFill>
                <a:latin typeface="Calibri" panose="020F0502020204030204" pitchFamily="34" charset="0"/>
              </a:rPr>
              <a:t>domaine professionnel pour les 3 autres</a:t>
            </a:r>
          </a:p>
          <a:p>
            <a:pPr marL="285750" indent="-285750">
              <a:buFont typeface="Arial" panose="020B0604020202020204" pitchFamily="34" charset="0"/>
              <a:buChar char="•"/>
            </a:pPr>
            <a:r>
              <a:rPr lang="fr-FR" sz="2000" dirty="0">
                <a:solidFill>
                  <a:srgbClr val="1E516E"/>
                </a:solidFill>
                <a:latin typeface="Calibri" panose="020F0502020204030204" pitchFamily="34" charset="0"/>
              </a:rPr>
              <a:t>Déclinez les formes grammaticales (singulier/pluriel,</a:t>
            </a:r>
            <a:br>
              <a:rPr lang="fr-FR" sz="2000" dirty="0">
                <a:solidFill>
                  <a:srgbClr val="1E516E"/>
                </a:solidFill>
                <a:latin typeface="Calibri" panose="020F0502020204030204" pitchFamily="34" charset="0"/>
              </a:rPr>
            </a:br>
            <a:r>
              <a:rPr lang="fr-FR" sz="2000" dirty="0">
                <a:solidFill>
                  <a:srgbClr val="1E516E"/>
                </a:solidFill>
                <a:latin typeface="Calibri" panose="020F0502020204030204" pitchFamily="34" charset="0"/>
              </a:rPr>
              <a:t>masculin/ féminin…)</a:t>
            </a:r>
          </a:p>
          <a:p>
            <a:r>
              <a:rPr lang="fr-FR" sz="2000" dirty="0">
                <a:solidFill>
                  <a:srgbClr val="1E516E"/>
                </a:solidFill>
                <a:latin typeface="Calibri" panose="020F0502020204030204" pitchFamily="34" charset="0"/>
              </a:rPr>
              <a:t>=&gt; voir le site </a:t>
            </a:r>
            <a:r>
              <a:rPr lang="fr-FR" sz="2000" dirty="0">
                <a:solidFill>
                  <a:srgbClr val="1E516E"/>
                </a:solidFill>
                <a:latin typeface="Calibri" panose="020F0502020204030204" pitchFamily="34" charset="0"/>
                <a:hlinkClick r:id="rId2"/>
              </a:rPr>
              <a:t>https://www.cnrtl.fr/</a:t>
            </a:r>
            <a:r>
              <a:rPr lang="fr-FR" sz="2000" dirty="0">
                <a:solidFill>
                  <a:srgbClr val="1E516E"/>
                </a:solidFill>
                <a:latin typeface="Calibri" panose="020F0502020204030204" pitchFamily="34" charset="0"/>
              </a:rPr>
              <a:t> </a:t>
            </a:r>
          </a:p>
          <a:p>
            <a:pPr marL="285750" indent="-285750">
              <a:buFont typeface="Arial" panose="020B0604020202020204" pitchFamily="34" charset="0"/>
              <a:buChar char="•"/>
            </a:pPr>
            <a:endParaRPr lang="fr-FR" sz="1600" dirty="0">
              <a:solidFill>
                <a:srgbClr val="1E516E"/>
              </a:solidFill>
              <a:latin typeface="Montserrat" panose="02000505000000020004" pitchFamily="2" charset="77"/>
            </a:endParaRPr>
          </a:p>
          <a:p>
            <a:pPr lvl="0"/>
            <a:endParaRPr lang="fr-FR" sz="1600" dirty="0">
              <a:solidFill>
                <a:srgbClr val="1E516E"/>
              </a:solidFill>
              <a:latin typeface="Montserrat" panose="02000505000000020004" pitchFamily="2" charset="77"/>
            </a:endParaRPr>
          </a:p>
        </p:txBody>
      </p:sp>
      <p:cxnSp>
        <p:nvCxnSpPr>
          <p:cNvPr id="16" name="Straight Arrow Connector 15">
            <a:extLst>
              <a:ext uri="{FF2B5EF4-FFF2-40B4-BE49-F238E27FC236}">
                <a16:creationId xmlns:a16="http://schemas.microsoft.com/office/drawing/2014/main" id="{F4AA9A13-E8AC-4F4A-A669-51776AD9E7E3}"/>
              </a:ext>
            </a:extLst>
          </p:cNvPr>
          <p:cNvCxnSpPr>
            <a:cxnSpLocks/>
          </p:cNvCxnSpPr>
          <p:nvPr/>
        </p:nvCxnSpPr>
        <p:spPr>
          <a:xfrm>
            <a:off x="4242216" y="5614709"/>
            <a:ext cx="1966079" cy="0"/>
          </a:xfrm>
          <a:prstGeom prst="straightConnector1">
            <a:avLst/>
          </a:prstGeom>
          <a:ln w="47625">
            <a:solidFill>
              <a:srgbClr val="AA9F9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355883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7">
            <a:extLst>
              <a:ext uri="{FF2B5EF4-FFF2-40B4-BE49-F238E27FC236}">
                <a16:creationId xmlns:a16="http://schemas.microsoft.com/office/drawing/2014/main" id="{9CBCDEBB-B02B-FD4B-902D-51095B54A2F3}"/>
              </a:ext>
            </a:extLst>
          </p:cNvPr>
          <p:cNvGrpSpPr/>
          <p:nvPr/>
        </p:nvGrpSpPr>
        <p:grpSpPr>
          <a:xfrm>
            <a:off x="-4" y="0"/>
            <a:ext cx="7315203" cy="1134318"/>
            <a:chOff x="-5" y="1"/>
            <a:chExt cx="7315203" cy="1134318"/>
          </a:xfrm>
        </p:grpSpPr>
        <p:sp>
          <p:nvSpPr>
            <p:cNvPr id="14" name="Round Single Corner Rectangle 18">
              <a:extLst>
                <a:ext uri="{FF2B5EF4-FFF2-40B4-BE49-F238E27FC236}">
                  <a16:creationId xmlns:a16="http://schemas.microsoft.com/office/drawing/2014/main" id="{D3F6D8A7-F2C9-9548-AAB6-80CB494A709F}"/>
                </a:ext>
              </a:extLst>
            </p:cNvPr>
            <p:cNvSpPr/>
            <p:nvPr/>
          </p:nvSpPr>
          <p:spPr>
            <a:xfrm flipH="1">
              <a:off x="-5" y="1"/>
              <a:ext cx="7315203"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15" name="TextBox 19">
              <a:extLst>
                <a:ext uri="{FF2B5EF4-FFF2-40B4-BE49-F238E27FC236}">
                  <a16:creationId xmlns:a16="http://schemas.microsoft.com/office/drawing/2014/main" id="{F25FF45A-EB94-EF4D-859B-C22086486D2C}"/>
                </a:ext>
              </a:extLst>
            </p:cNvPr>
            <p:cNvSpPr txBox="1"/>
            <p:nvPr/>
          </p:nvSpPr>
          <p:spPr>
            <a:xfrm>
              <a:off x="0" y="694812"/>
              <a:ext cx="7186862" cy="259045"/>
            </a:xfrm>
            <a:prstGeom prst="rect">
              <a:avLst/>
            </a:prstGeom>
            <a:noFill/>
            <a:ln>
              <a:noFill/>
            </a:ln>
          </p:spPr>
          <p:txBody>
            <a:bodyPr wrap="square" rtlCol="0">
              <a:spAutoFit/>
            </a:bodyPr>
            <a:lstStyle/>
            <a:p>
              <a:pPr>
                <a:lnSpc>
                  <a:spcPts val="1300"/>
                </a:lnSpc>
              </a:pPr>
              <a:r>
                <a:rPr lang="fr-FR" b="1">
                  <a:solidFill>
                    <a:schemeClr val="bg1"/>
                  </a:solidFill>
                  <a:latin typeface="Montserrat SemiBold" pitchFamily="2" charset="77"/>
                </a:rPr>
                <a:t>COMMENT AMÉLIORER LE RÉFÉRENCEMENT DE SON SITE</a:t>
              </a:r>
              <a:endParaRPr lang="fr-FR" b="1" dirty="0">
                <a:solidFill>
                  <a:schemeClr val="bg1"/>
                </a:solidFill>
                <a:latin typeface="Montserrat SemiBold" pitchFamily="2" charset="77"/>
              </a:endParaRP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 JUIN 2024</a:t>
              </a:r>
            </a:p>
          </p:txBody>
        </p:sp>
      </p:grpSp>
      <p:sp>
        <p:nvSpPr>
          <p:cNvPr id="7" name="Rectangle 6"/>
          <p:cNvSpPr/>
          <p:nvPr/>
        </p:nvSpPr>
        <p:spPr>
          <a:xfrm>
            <a:off x="1373777" y="2899840"/>
            <a:ext cx="11245755" cy="1754326"/>
          </a:xfrm>
          <a:prstGeom prst="rect">
            <a:avLst/>
          </a:prstGeom>
        </p:spPr>
        <p:txBody>
          <a:bodyPr wrap="square">
            <a:spAutoFit/>
          </a:bodyPr>
          <a:lstStyle/>
          <a:p>
            <a:r>
              <a:rPr lang="fr-FR" b="1" dirty="0"/>
              <a:t>Exercice de définition du champ lexical pour répondre à la requête principale:</a:t>
            </a:r>
          </a:p>
          <a:p>
            <a:endParaRPr lang="fr-FR" b="1" i="1" dirty="0"/>
          </a:p>
          <a:p>
            <a:r>
              <a:rPr lang="fr-FR" b="1" i="1" dirty="0"/>
              <a:t> « Inscription aux formations en février»</a:t>
            </a:r>
          </a:p>
          <a:p>
            <a:endParaRPr lang="fr-FR" b="1" i="1" dirty="0"/>
          </a:p>
          <a:p>
            <a:r>
              <a:rPr lang="fr-FR" b="1" i="1" dirty="0"/>
              <a:t>Trouvez au moins 3 autres formulations équivalentes.</a:t>
            </a:r>
            <a:endParaRPr lang="fr-FR" i="1" dirty="0"/>
          </a:p>
          <a:p>
            <a:r>
              <a:rPr lang="fr-FR" dirty="0"/>
              <a:t> </a:t>
            </a:r>
          </a:p>
        </p:txBody>
      </p:sp>
    </p:spTree>
    <p:extLst>
      <p:ext uri="{BB962C8B-B14F-4D97-AF65-F5344CB8AC3E}">
        <p14:creationId xmlns:p14="http://schemas.microsoft.com/office/powerpoint/2010/main" val="319137421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9CBCDEBB-B02B-FD4B-902D-51095B54A2F3}"/>
              </a:ext>
            </a:extLst>
          </p:cNvPr>
          <p:cNvGrpSpPr/>
          <p:nvPr/>
        </p:nvGrpSpPr>
        <p:grpSpPr>
          <a:xfrm>
            <a:off x="-3" y="0"/>
            <a:ext cx="5022947" cy="1134318"/>
            <a:chOff x="-4" y="1"/>
            <a:chExt cx="5022947"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1" y="667335"/>
              <a:ext cx="5022944" cy="259045"/>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 AMELIORER SON REFERENCEMENT</a:t>
              </a:r>
            </a:p>
          </p:txBody>
        </p:sp>
      </p:grpSp>
      <p:sp>
        <p:nvSpPr>
          <p:cNvPr id="7" name="Rectangle 6"/>
          <p:cNvSpPr/>
          <p:nvPr/>
        </p:nvSpPr>
        <p:spPr>
          <a:xfrm>
            <a:off x="1373777" y="2899840"/>
            <a:ext cx="11245755" cy="369332"/>
          </a:xfrm>
          <a:prstGeom prst="rect">
            <a:avLst/>
          </a:prstGeom>
        </p:spPr>
        <p:txBody>
          <a:bodyPr wrap="square">
            <a:spAutoFit/>
          </a:bodyPr>
          <a:lstStyle/>
          <a:p>
            <a:endParaRPr lang="fr-FR" dirty="0"/>
          </a:p>
        </p:txBody>
      </p:sp>
      <p:graphicFrame>
        <p:nvGraphicFramePr>
          <p:cNvPr id="3" name="Tableau 2"/>
          <p:cNvGraphicFramePr>
            <a:graphicFrameLocks noGrp="1"/>
          </p:cNvGraphicFramePr>
          <p:nvPr>
            <p:extLst>
              <p:ext uri="{D42A27DB-BD31-4B8C-83A1-F6EECF244321}">
                <p14:modId xmlns:p14="http://schemas.microsoft.com/office/powerpoint/2010/main" val="17560547"/>
              </p:ext>
            </p:extLst>
          </p:nvPr>
        </p:nvGraphicFramePr>
        <p:xfrm>
          <a:off x="1240429" y="2798412"/>
          <a:ext cx="8127999" cy="33832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45559251"/>
                    </a:ext>
                  </a:extLst>
                </a:gridCol>
                <a:gridCol w="2709333">
                  <a:extLst>
                    <a:ext uri="{9D8B030D-6E8A-4147-A177-3AD203B41FA5}">
                      <a16:colId xmlns:a16="http://schemas.microsoft.com/office/drawing/2014/main" val="1430489092"/>
                    </a:ext>
                  </a:extLst>
                </a:gridCol>
                <a:gridCol w="2709333">
                  <a:extLst>
                    <a:ext uri="{9D8B030D-6E8A-4147-A177-3AD203B41FA5}">
                      <a16:colId xmlns:a16="http://schemas.microsoft.com/office/drawing/2014/main" val="2790647334"/>
                    </a:ext>
                  </a:extLst>
                </a:gridCol>
              </a:tblGrid>
              <a:tr h="370840">
                <a:tc>
                  <a:txBody>
                    <a:bodyPr/>
                    <a:lstStyle/>
                    <a:p>
                      <a:pPr lvl="0"/>
                      <a:r>
                        <a:rPr lang="fr-FR" sz="1800" b="1" kern="1200" dirty="0">
                          <a:solidFill>
                            <a:schemeClr val="lt1"/>
                          </a:solidFill>
                          <a:effectLst/>
                          <a:latin typeface="+mn-lt"/>
                          <a:ea typeface="+mn-ea"/>
                          <a:cs typeface="+mn-cs"/>
                        </a:rPr>
                        <a:t>Formation</a:t>
                      </a:r>
                    </a:p>
                    <a:p>
                      <a:pPr lvl="0"/>
                      <a:br>
                        <a:rPr lang="fr-FR" sz="1800" b="1" kern="1200" dirty="0">
                          <a:solidFill>
                            <a:schemeClr val="lt1"/>
                          </a:solidFill>
                          <a:effectLst/>
                          <a:latin typeface="+mn-lt"/>
                          <a:ea typeface="+mn-ea"/>
                          <a:cs typeface="+mn-cs"/>
                        </a:rPr>
                      </a:br>
                      <a:r>
                        <a:rPr lang="fr-FR" sz="1800" b="0" kern="1200" dirty="0">
                          <a:solidFill>
                            <a:schemeClr val="lt1"/>
                          </a:solidFill>
                          <a:effectLst/>
                          <a:latin typeface="+mn-lt"/>
                          <a:ea typeface="+mn-ea"/>
                          <a:cs typeface="+mn-cs"/>
                        </a:rPr>
                        <a:t>unité d’enseignement</a:t>
                      </a:r>
                    </a:p>
                    <a:p>
                      <a:r>
                        <a:rPr lang="fr-FR" sz="1800" b="0" kern="1200" dirty="0">
                          <a:solidFill>
                            <a:schemeClr val="lt1"/>
                          </a:solidFill>
                          <a:effectLst/>
                          <a:latin typeface="+mn-lt"/>
                          <a:ea typeface="+mn-ea"/>
                          <a:cs typeface="+mn-cs"/>
                        </a:rPr>
                        <a:t>études</a:t>
                      </a:r>
                      <a:br>
                        <a:rPr lang="fr-FR" sz="1800" b="0" kern="1200" dirty="0">
                          <a:solidFill>
                            <a:schemeClr val="lt1"/>
                          </a:solidFill>
                          <a:effectLst/>
                          <a:latin typeface="+mn-lt"/>
                          <a:ea typeface="+mn-ea"/>
                          <a:cs typeface="+mn-cs"/>
                        </a:rPr>
                      </a:br>
                      <a:r>
                        <a:rPr lang="fr-FR" sz="1800" b="0" kern="1200" dirty="0">
                          <a:solidFill>
                            <a:schemeClr val="lt1"/>
                          </a:solidFill>
                          <a:effectLst/>
                          <a:latin typeface="+mn-lt"/>
                          <a:ea typeface="+mn-ea"/>
                          <a:cs typeface="+mn-cs"/>
                        </a:rPr>
                        <a:t>cours</a:t>
                      </a:r>
                    </a:p>
                    <a:p>
                      <a:r>
                        <a:rPr lang="fr-FR" sz="1800" b="0" kern="1200" dirty="0">
                          <a:solidFill>
                            <a:schemeClr val="lt1"/>
                          </a:solidFill>
                          <a:effectLst/>
                          <a:latin typeface="+mn-lt"/>
                          <a:ea typeface="+mn-ea"/>
                          <a:cs typeface="+mn-cs"/>
                        </a:rPr>
                        <a:t>Cours du soir</a:t>
                      </a:r>
                      <a:br>
                        <a:rPr lang="fr-FR" sz="1800" b="0" kern="1200" dirty="0">
                          <a:solidFill>
                            <a:schemeClr val="lt1"/>
                          </a:solidFill>
                          <a:effectLst/>
                          <a:latin typeface="+mn-lt"/>
                          <a:ea typeface="+mn-ea"/>
                          <a:cs typeface="+mn-cs"/>
                        </a:rPr>
                      </a:br>
                      <a:r>
                        <a:rPr lang="fr-FR" sz="1800" b="0" kern="1200" dirty="0">
                          <a:solidFill>
                            <a:schemeClr val="lt1"/>
                          </a:solidFill>
                          <a:effectLst/>
                          <a:latin typeface="+mn-lt"/>
                          <a:ea typeface="+mn-ea"/>
                          <a:cs typeface="+mn-cs"/>
                        </a:rPr>
                        <a:t>Formation supérieure</a:t>
                      </a:r>
                      <a:br>
                        <a:rPr lang="fr-FR" sz="1800" b="0" kern="1200" dirty="0">
                          <a:solidFill>
                            <a:schemeClr val="lt1"/>
                          </a:solidFill>
                          <a:effectLst/>
                          <a:latin typeface="+mn-lt"/>
                          <a:ea typeface="+mn-ea"/>
                          <a:cs typeface="+mn-cs"/>
                        </a:rPr>
                      </a:br>
                      <a:r>
                        <a:rPr lang="fr-FR" sz="1800" b="0" kern="1200" dirty="0">
                          <a:solidFill>
                            <a:schemeClr val="lt1"/>
                          </a:solidFill>
                          <a:effectLst/>
                          <a:latin typeface="+mn-lt"/>
                          <a:ea typeface="+mn-ea"/>
                          <a:cs typeface="+mn-cs"/>
                        </a:rPr>
                        <a:t>Formation continue</a:t>
                      </a:r>
                      <a:br>
                        <a:rPr lang="fr-FR" sz="1800" b="0" kern="1200" dirty="0">
                          <a:solidFill>
                            <a:schemeClr val="lt1"/>
                          </a:solidFill>
                          <a:effectLst/>
                          <a:latin typeface="+mn-lt"/>
                          <a:ea typeface="+mn-ea"/>
                          <a:cs typeface="+mn-cs"/>
                        </a:rPr>
                      </a:br>
                      <a:r>
                        <a:rPr lang="fr-FR" sz="1800" b="0" kern="1200" dirty="0">
                          <a:solidFill>
                            <a:schemeClr val="lt1"/>
                          </a:solidFill>
                          <a:effectLst/>
                          <a:latin typeface="+mn-lt"/>
                          <a:ea typeface="+mn-ea"/>
                          <a:cs typeface="+mn-cs"/>
                        </a:rPr>
                        <a:t>formation universitaire</a:t>
                      </a:r>
                      <a:br>
                        <a:rPr lang="fr-FR" sz="1800" b="0" kern="1200" dirty="0">
                          <a:solidFill>
                            <a:schemeClr val="lt1"/>
                          </a:solidFill>
                          <a:effectLst/>
                          <a:latin typeface="+mn-lt"/>
                          <a:ea typeface="+mn-ea"/>
                          <a:cs typeface="+mn-cs"/>
                        </a:rPr>
                      </a:br>
                      <a:r>
                        <a:rPr lang="fr-FR" sz="1800" b="0" kern="1200" dirty="0">
                          <a:solidFill>
                            <a:schemeClr val="lt1"/>
                          </a:solidFill>
                          <a:effectLst/>
                          <a:latin typeface="+mn-lt"/>
                          <a:ea typeface="+mn-ea"/>
                          <a:cs typeface="+mn-cs"/>
                        </a:rPr>
                        <a:t>orientation</a:t>
                      </a:r>
                    </a:p>
                    <a:p>
                      <a:r>
                        <a:rPr lang="fr-FR" sz="1800" b="1" kern="1200" dirty="0">
                          <a:solidFill>
                            <a:schemeClr val="lt1"/>
                          </a:solidFill>
                          <a:effectLst/>
                          <a:latin typeface="+mn-lt"/>
                          <a:ea typeface="+mn-ea"/>
                          <a:cs typeface="+mn-cs"/>
                        </a:rPr>
                        <a:t> </a:t>
                      </a:r>
                    </a:p>
                    <a:p>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solidFill>
                            <a:schemeClr val="lt1"/>
                          </a:solidFill>
                          <a:effectLst/>
                          <a:latin typeface="+mn-lt"/>
                          <a:ea typeface="+mn-ea"/>
                          <a:cs typeface="+mn-cs"/>
                        </a:rPr>
                        <a:t>Inscription</a:t>
                      </a:r>
                    </a:p>
                    <a:p>
                      <a:pPr marL="0" marR="0" lvl="0" indent="0" algn="l" defTabSz="914400" rtl="0" eaLnBrk="1" fontAlgn="auto" latinLnBrk="0" hangingPunct="1">
                        <a:lnSpc>
                          <a:spcPct val="100000"/>
                        </a:lnSpc>
                        <a:spcBef>
                          <a:spcPts val="0"/>
                        </a:spcBef>
                        <a:spcAft>
                          <a:spcPts val="0"/>
                        </a:spcAft>
                        <a:buClrTx/>
                        <a:buSzTx/>
                        <a:buFontTx/>
                        <a:buNone/>
                        <a:tabLst/>
                        <a:defRPr/>
                      </a:pPr>
                      <a:br>
                        <a:rPr lang="fr-FR" sz="1800" b="1" kern="1200" dirty="0">
                          <a:solidFill>
                            <a:schemeClr val="lt1"/>
                          </a:solidFill>
                          <a:effectLst/>
                          <a:latin typeface="+mn-lt"/>
                          <a:ea typeface="+mn-ea"/>
                          <a:cs typeface="+mn-cs"/>
                        </a:rPr>
                      </a:br>
                      <a:r>
                        <a:rPr lang="fr-FR" sz="1800" b="0" kern="1200" dirty="0" err="1">
                          <a:solidFill>
                            <a:schemeClr val="lt1"/>
                          </a:solidFill>
                          <a:effectLst/>
                          <a:latin typeface="+mn-lt"/>
                          <a:ea typeface="+mn-ea"/>
                          <a:cs typeface="+mn-cs"/>
                        </a:rPr>
                        <a:t>Inscription</a:t>
                      </a:r>
                      <a:r>
                        <a:rPr lang="fr-FR" sz="1800" b="0" kern="1200" dirty="0">
                          <a:solidFill>
                            <a:schemeClr val="lt1"/>
                          </a:solidFill>
                          <a:effectLst/>
                          <a:latin typeface="+mn-lt"/>
                          <a:ea typeface="+mn-ea"/>
                          <a:cs typeface="+mn-cs"/>
                        </a:rPr>
                        <a:t> en ligne</a:t>
                      </a:r>
                      <a:br>
                        <a:rPr lang="fr-FR" sz="1800" b="0" kern="1200" dirty="0">
                          <a:solidFill>
                            <a:schemeClr val="lt1"/>
                          </a:solidFill>
                          <a:effectLst/>
                          <a:latin typeface="+mn-lt"/>
                          <a:ea typeface="+mn-ea"/>
                          <a:cs typeface="+mn-cs"/>
                        </a:rPr>
                      </a:br>
                      <a:r>
                        <a:rPr lang="fr-FR" sz="1800" b="0" kern="1200" dirty="0">
                          <a:solidFill>
                            <a:schemeClr val="lt1"/>
                          </a:solidFill>
                          <a:effectLst/>
                          <a:latin typeface="+mn-lt"/>
                          <a:ea typeface="+mn-ea"/>
                          <a:cs typeface="+mn-cs"/>
                        </a:rPr>
                        <a:t>réinscription</a:t>
                      </a:r>
                      <a:br>
                        <a:rPr lang="fr-FR" sz="1800" b="0" kern="1200" dirty="0">
                          <a:solidFill>
                            <a:schemeClr val="lt1"/>
                          </a:solidFill>
                          <a:effectLst/>
                          <a:latin typeface="+mn-lt"/>
                          <a:ea typeface="+mn-ea"/>
                          <a:cs typeface="+mn-cs"/>
                        </a:rPr>
                      </a:br>
                      <a:r>
                        <a:rPr lang="fr-FR" sz="1800" b="0" kern="1200" dirty="0">
                          <a:solidFill>
                            <a:schemeClr val="lt1"/>
                          </a:solidFill>
                          <a:effectLst/>
                          <a:latin typeface="+mn-lt"/>
                          <a:ea typeface="+mn-ea"/>
                          <a:cs typeface="+mn-cs"/>
                        </a:rPr>
                        <a:t>Début</a:t>
                      </a:r>
                      <a:br>
                        <a:rPr lang="fr-FR" sz="1800" b="0" kern="1200" dirty="0">
                          <a:solidFill>
                            <a:schemeClr val="lt1"/>
                          </a:solidFill>
                          <a:effectLst/>
                          <a:latin typeface="+mn-lt"/>
                          <a:ea typeface="+mn-ea"/>
                          <a:cs typeface="+mn-cs"/>
                        </a:rPr>
                      </a:br>
                      <a:r>
                        <a:rPr lang="fr-FR" sz="1800" b="0" kern="1200" dirty="0">
                          <a:solidFill>
                            <a:schemeClr val="lt1"/>
                          </a:solidFill>
                          <a:effectLst/>
                          <a:latin typeface="+mn-lt"/>
                          <a:ea typeface="+mn-ea"/>
                          <a:cs typeface="+mn-cs"/>
                        </a:rPr>
                        <a:t>candidater</a:t>
                      </a:r>
                      <a:br>
                        <a:rPr lang="fr-FR" sz="1800" b="1" kern="1200" dirty="0">
                          <a:solidFill>
                            <a:schemeClr val="lt1"/>
                          </a:solidFill>
                          <a:effectLst/>
                          <a:latin typeface="+mn-lt"/>
                          <a:ea typeface="+mn-ea"/>
                          <a:cs typeface="+mn-cs"/>
                        </a:rPr>
                      </a:br>
                      <a:endParaRPr lang="fr-FR" sz="1800" b="1" kern="1200" dirty="0">
                        <a:solidFill>
                          <a:schemeClr val="lt1"/>
                        </a:solidFill>
                        <a:effectLst/>
                        <a:latin typeface="+mn-lt"/>
                        <a:ea typeface="+mn-ea"/>
                        <a:cs typeface="+mn-cs"/>
                      </a:endParaRPr>
                    </a:p>
                    <a:p>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solidFill>
                            <a:schemeClr val="lt1"/>
                          </a:solidFill>
                          <a:effectLst/>
                          <a:latin typeface="+mn-lt"/>
                          <a:ea typeface="+mn-ea"/>
                          <a:cs typeface="+mn-cs"/>
                        </a:rPr>
                        <a:t>Février</a:t>
                      </a:r>
                    </a:p>
                    <a:p>
                      <a:pPr marL="0" marR="0" lvl="0" indent="0" algn="l" defTabSz="914400" rtl="0" eaLnBrk="1" fontAlgn="auto" latinLnBrk="0" hangingPunct="1">
                        <a:lnSpc>
                          <a:spcPct val="100000"/>
                        </a:lnSpc>
                        <a:spcBef>
                          <a:spcPts val="0"/>
                        </a:spcBef>
                        <a:spcAft>
                          <a:spcPts val="0"/>
                        </a:spcAft>
                        <a:buClrTx/>
                        <a:buSzTx/>
                        <a:buFontTx/>
                        <a:buNone/>
                        <a:tabLst/>
                        <a:defRPr/>
                      </a:pPr>
                      <a:br>
                        <a:rPr lang="fr-FR" sz="1800" b="1" kern="1200" dirty="0">
                          <a:solidFill>
                            <a:schemeClr val="lt1"/>
                          </a:solidFill>
                          <a:effectLst/>
                          <a:latin typeface="+mn-lt"/>
                          <a:ea typeface="+mn-ea"/>
                          <a:cs typeface="+mn-cs"/>
                        </a:rPr>
                      </a:br>
                      <a:r>
                        <a:rPr lang="fr-FR" sz="1800" b="0" kern="1200" dirty="0">
                          <a:solidFill>
                            <a:schemeClr val="lt1"/>
                          </a:solidFill>
                          <a:effectLst/>
                          <a:latin typeface="+mn-lt"/>
                          <a:ea typeface="+mn-ea"/>
                          <a:cs typeface="+mn-cs"/>
                        </a:rPr>
                        <a:t>second semestre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kern="1200">
                          <a:solidFill>
                            <a:schemeClr val="lt1"/>
                          </a:solidFill>
                          <a:effectLst/>
                          <a:latin typeface="+mn-lt"/>
                          <a:ea typeface="+mn-ea"/>
                          <a:cs typeface="+mn-cs"/>
                        </a:rPr>
                        <a:t>année </a:t>
                      </a:r>
                      <a:r>
                        <a:rPr lang="fr-FR" sz="1800" b="0" kern="1200" dirty="0">
                          <a:solidFill>
                            <a:schemeClr val="lt1"/>
                          </a:solidFill>
                          <a:effectLst/>
                          <a:latin typeface="+mn-lt"/>
                          <a:ea typeface="+mn-ea"/>
                          <a:cs typeface="+mn-cs"/>
                        </a:rPr>
                        <a:t>universitaire</a:t>
                      </a:r>
                      <a:br>
                        <a:rPr lang="fr-FR" sz="1800" b="0" kern="1200" dirty="0">
                          <a:solidFill>
                            <a:schemeClr val="lt1"/>
                          </a:solidFill>
                          <a:effectLst/>
                          <a:latin typeface="+mn-lt"/>
                          <a:ea typeface="+mn-ea"/>
                          <a:cs typeface="+mn-cs"/>
                        </a:rPr>
                      </a:br>
                      <a:r>
                        <a:rPr lang="fr-FR" sz="1800" b="0" kern="1200" dirty="0">
                          <a:solidFill>
                            <a:schemeClr val="lt1"/>
                          </a:solidFill>
                          <a:effectLst/>
                          <a:latin typeface="+mn-lt"/>
                          <a:ea typeface="+mn-ea"/>
                          <a:cs typeface="+mn-cs"/>
                        </a:rPr>
                        <a:t>rentrée</a:t>
                      </a:r>
                    </a:p>
                    <a:p>
                      <a:endParaRPr lang="fr-FR" dirty="0"/>
                    </a:p>
                  </a:txBody>
                  <a:tcPr/>
                </a:tc>
                <a:extLst>
                  <a:ext uri="{0D108BD9-81ED-4DB2-BD59-A6C34878D82A}">
                    <a16:rowId xmlns:a16="http://schemas.microsoft.com/office/drawing/2014/main" val="2004555044"/>
                  </a:ext>
                </a:extLst>
              </a:tr>
            </a:tbl>
          </a:graphicData>
        </a:graphic>
      </p:graphicFrame>
      <p:sp>
        <p:nvSpPr>
          <p:cNvPr id="8" name="ZoneTexte 7"/>
          <p:cNvSpPr txBox="1"/>
          <p:nvPr/>
        </p:nvSpPr>
        <p:spPr>
          <a:xfrm>
            <a:off x="2565779" y="1879630"/>
            <a:ext cx="5385770" cy="646331"/>
          </a:xfrm>
          <a:prstGeom prst="rect">
            <a:avLst/>
          </a:prstGeom>
          <a:noFill/>
        </p:spPr>
        <p:txBody>
          <a:bodyPr wrap="none" rtlCol="0">
            <a:spAutoFit/>
          </a:bodyPr>
          <a:lstStyle/>
          <a:p>
            <a:r>
              <a:rPr lang="fr-FR" b="1" dirty="0"/>
              <a:t>Champ lexical:  «</a:t>
            </a:r>
            <a:r>
              <a:rPr lang="fr-FR" dirty="0"/>
              <a:t> Inscription aux formations en février</a:t>
            </a:r>
            <a:r>
              <a:rPr lang="fr-FR" b="1" dirty="0"/>
              <a:t>»</a:t>
            </a:r>
            <a:endParaRPr lang="fr-FR" dirty="0"/>
          </a:p>
          <a:p>
            <a:endParaRPr lang="fr-FR" dirty="0"/>
          </a:p>
        </p:txBody>
      </p:sp>
      <p:grpSp>
        <p:nvGrpSpPr>
          <p:cNvPr id="15" name="Group 17">
            <a:extLst>
              <a:ext uri="{FF2B5EF4-FFF2-40B4-BE49-F238E27FC236}">
                <a16:creationId xmlns:a16="http://schemas.microsoft.com/office/drawing/2014/main" id="{9CBCDEBB-B02B-FD4B-902D-51095B54A2F3}"/>
              </a:ext>
            </a:extLst>
          </p:cNvPr>
          <p:cNvGrpSpPr/>
          <p:nvPr/>
        </p:nvGrpSpPr>
        <p:grpSpPr>
          <a:xfrm>
            <a:off x="-4" y="0"/>
            <a:ext cx="7315203" cy="1134318"/>
            <a:chOff x="-5" y="1"/>
            <a:chExt cx="7315203" cy="1134318"/>
          </a:xfrm>
        </p:grpSpPr>
        <p:sp>
          <p:nvSpPr>
            <p:cNvPr id="16" name="Round Single Corner Rectangle 18">
              <a:extLst>
                <a:ext uri="{FF2B5EF4-FFF2-40B4-BE49-F238E27FC236}">
                  <a16:creationId xmlns:a16="http://schemas.microsoft.com/office/drawing/2014/main" id="{D3F6D8A7-F2C9-9548-AAB6-80CB494A709F}"/>
                </a:ext>
              </a:extLst>
            </p:cNvPr>
            <p:cNvSpPr/>
            <p:nvPr/>
          </p:nvSpPr>
          <p:spPr>
            <a:xfrm flipH="1">
              <a:off x="-5" y="1"/>
              <a:ext cx="7315203"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17" name="TextBox 19">
              <a:extLst>
                <a:ext uri="{FF2B5EF4-FFF2-40B4-BE49-F238E27FC236}">
                  <a16:creationId xmlns:a16="http://schemas.microsoft.com/office/drawing/2014/main" id="{F25FF45A-EB94-EF4D-859B-C22086486D2C}"/>
                </a:ext>
              </a:extLst>
            </p:cNvPr>
            <p:cNvSpPr txBox="1"/>
            <p:nvPr/>
          </p:nvSpPr>
          <p:spPr>
            <a:xfrm>
              <a:off x="0" y="694812"/>
              <a:ext cx="7186862" cy="259045"/>
            </a:xfrm>
            <a:prstGeom prst="rect">
              <a:avLst/>
            </a:prstGeom>
            <a:noFill/>
            <a:ln>
              <a:noFill/>
            </a:ln>
          </p:spPr>
          <p:txBody>
            <a:bodyPr wrap="square" rtlCol="0">
              <a:spAutoFit/>
            </a:bodyPr>
            <a:lstStyle/>
            <a:p>
              <a:pPr>
                <a:lnSpc>
                  <a:spcPts val="1300"/>
                </a:lnSpc>
              </a:pPr>
              <a:r>
                <a:rPr lang="fr-FR" b="1">
                  <a:solidFill>
                    <a:schemeClr val="bg1"/>
                  </a:solidFill>
                  <a:latin typeface="Montserrat SemiBold" pitchFamily="2" charset="77"/>
                </a:rPr>
                <a:t>COMMENT AMÉLIORER LE RÉFÉRENCEMENT DE SON SITE</a:t>
              </a:r>
              <a:endParaRPr lang="fr-FR" b="1" dirty="0">
                <a:solidFill>
                  <a:schemeClr val="bg1"/>
                </a:solidFill>
                <a:latin typeface="Montserrat SemiBold" pitchFamily="2" charset="77"/>
              </a:endParaRP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 JUIN 2024</a:t>
              </a:r>
            </a:p>
          </p:txBody>
        </p:sp>
      </p:grpSp>
    </p:spTree>
    <p:extLst>
      <p:ext uri="{BB962C8B-B14F-4D97-AF65-F5344CB8AC3E}">
        <p14:creationId xmlns:p14="http://schemas.microsoft.com/office/powerpoint/2010/main" val="246624613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539A0917-348E-B847-BCA9-490901D283C9}"/>
              </a:ext>
            </a:extLst>
          </p:cNvPr>
          <p:cNvSpPr txBox="1"/>
          <p:nvPr/>
        </p:nvSpPr>
        <p:spPr>
          <a:xfrm>
            <a:off x="501315" y="1442643"/>
            <a:ext cx="7118684" cy="5032147"/>
          </a:xfrm>
          <a:prstGeom prst="rect">
            <a:avLst/>
          </a:prstGeom>
          <a:noFill/>
        </p:spPr>
        <p:txBody>
          <a:bodyPr wrap="square" rtlCol="0">
            <a:spAutoFit/>
          </a:bodyPr>
          <a:lstStyle/>
          <a:p>
            <a:pPr>
              <a:spcAft>
                <a:spcPts val="1800"/>
              </a:spcAft>
            </a:pPr>
            <a:r>
              <a:rPr lang="fr-FR" sz="2400" b="1" dirty="0">
                <a:solidFill>
                  <a:srgbClr val="1E516E"/>
                </a:solidFill>
                <a:latin typeface="Calibri" panose="020F0502020204030204" pitchFamily="34" charset="0"/>
              </a:rPr>
              <a:t>•  LES FONDAMENTAUX:</a:t>
            </a:r>
          </a:p>
          <a:p>
            <a:pPr lvl="1">
              <a:spcAft>
                <a:spcPts val="1800"/>
              </a:spcAft>
            </a:pPr>
            <a:r>
              <a:rPr lang="fr-FR" sz="2400" b="1" dirty="0">
                <a:solidFill>
                  <a:srgbClr val="1E516E"/>
                </a:solidFill>
                <a:latin typeface="Calibri" panose="020F0502020204030204" pitchFamily="34" charset="0"/>
              </a:rPr>
              <a:t>•  LE CODE</a:t>
            </a:r>
          </a:p>
          <a:p>
            <a:pPr lvl="1">
              <a:spcAft>
                <a:spcPts val="1800"/>
              </a:spcAft>
            </a:pPr>
            <a:r>
              <a:rPr lang="fr-FR" sz="2400" b="1" dirty="0">
                <a:solidFill>
                  <a:srgbClr val="1E516E"/>
                </a:solidFill>
                <a:latin typeface="Calibri" panose="020F0502020204030204" pitchFamily="34" charset="0"/>
              </a:rPr>
              <a:t>•  LA CONCEPTION</a:t>
            </a:r>
          </a:p>
          <a:p>
            <a:pPr lvl="1">
              <a:spcAft>
                <a:spcPts val="1800"/>
              </a:spcAft>
            </a:pPr>
            <a:r>
              <a:rPr lang="fr-FR" sz="2400" b="1" dirty="0">
                <a:solidFill>
                  <a:srgbClr val="1E516E"/>
                </a:solidFill>
                <a:latin typeface="Calibri" panose="020F0502020204030204" pitchFamily="34" charset="0"/>
              </a:rPr>
              <a:t>•  LE CONTENU</a:t>
            </a:r>
          </a:p>
          <a:p>
            <a:pPr lvl="1">
              <a:spcAft>
                <a:spcPts val="1800"/>
              </a:spcAft>
            </a:pPr>
            <a:r>
              <a:rPr lang="fr-FR" sz="2400" b="1" dirty="0">
                <a:solidFill>
                  <a:srgbClr val="1E516E"/>
                </a:solidFill>
                <a:latin typeface="Calibri" panose="020F0502020204030204" pitchFamily="34" charset="0"/>
              </a:rPr>
              <a:t>•  LA CÉLÉBRITÉ</a:t>
            </a:r>
          </a:p>
          <a:p>
            <a:pPr>
              <a:spcAft>
                <a:spcPts val="1800"/>
              </a:spcAft>
            </a:pPr>
            <a:r>
              <a:rPr lang="fr-FR" sz="2400" b="1" dirty="0">
                <a:solidFill>
                  <a:srgbClr val="1E516E"/>
                </a:solidFill>
                <a:latin typeface="Calibri" panose="020F0502020204030204" pitchFamily="34" charset="0"/>
              </a:rPr>
              <a:t>•  LA NOTION DE </a:t>
            </a:r>
            <a:br>
              <a:rPr lang="fr-FR" sz="2400" b="1" dirty="0">
                <a:solidFill>
                  <a:srgbClr val="1E516E"/>
                </a:solidFill>
                <a:latin typeface="Calibri" panose="020F0502020204030204" pitchFamily="34" charset="0"/>
              </a:rPr>
            </a:br>
            <a:r>
              <a:rPr lang="fr-FR" sz="2400" b="1" dirty="0">
                <a:solidFill>
                  <a:srgbClr val="1E516E"/>
                </a:solidFill>
                <a:latin typeface="Calibri" panose="020F0502020204030204" pitchFamily="34" charset="0"/>
              </a:rPr>
              <a:t>    REQUÊTE PRINCIPALE</a:t>
            </a:r>
          </a:p>
          <a:p>
            <a:pPr>
              <a:spcAft>
                <a:spcPts val="1800"/>
              </a:spcAft>
            </a:pPr>
            <a:r>
              <a:rPr lang="fr-FR" sz="2400" b="1" dirty="0">
                <a:solidFill>
                  <a:srgbClr val="1E516E"/>
                </a:solidFill>
                <a:latin typeface="Calibri" panose="020F0502020204030204" pitchFamily="34" charset="0"/>
              </a:rPr>
              <a:t>•  LE CHAMP LEXICAL</a:t>
            </a:r>
          </a:p>
          <a:p>
            <a:pPr>
              <a:spcAft>
                <a:spcPts val="1800"/>
              </a:spcAft>
            </a:pPr>
            <a:r>
              <a:rPr lang="fr-FR" sz="2400" b="1" dirty="0">
                <a:solidFill>
                  <a:srgbClr val="1E516E"/>
                </a:solidFill>
                <a:latin typeface="Calibri" panose="020F0502020204030204" pitchFamily="34" charset="0"/>
              </a:rPr>
              <a:t>•  LA RÉDACTION OPTIMISÉE</a:t>
            </a:r>
          </a:p>
        </p:txBody>
      </p:sp>
      <p:grpSp>
        <p:nvGrpSpPr>
          <p:cNvPr id="18" name="Group 17">
            <a:extLst>
              <a:ext uri="{FF2B5EF4-FFF2-40B4-BE49-F238E27FC236}">
                <a16:creationId xmlns:a16="http://schemas.microsoft.com/office/drawing/2014/main" id="{9CBCDEBB-B02B-FD4B-902D-51095B54A2F3}"/>
              </a:ext>
            </a:extLst>
          </p:cNvPr>
          <p:cNvGrpSpPr/>
          <p:nvPr/>
        </p:nvGrpSpPr>
        <p:grpSpPr>
          <a:xfrm>
            <a:off x="-4" y="0"/>
            <a:ext cx="7315203" cy="1134318"/>
            <a:chOff x="-5" y="1"/>
            <a:chExt cx="7315203"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5" y="1"/>
              <a:ext cx="7315203"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7186862" cy="259045"/>
            </a:xfrm>
            <a:prstGeom prst="rect">
              <a:avLst/>
            </a:prstGeom>
            <a:noFill/>
            <a:ln>
              <a:noFill/>
            </a:ln>
          </p:spPr>
          <p:txBody>
            <a:bodyPr wrap="square" rtlCol="0">
              <a:spAutoFit/>
            </a:bodyPr>
            <a:lstStyle/>
            <a:p>
              <a:pPr>
                <a:lnSpc>
                  <a:spcPts val="1300"/>
                </a:lnSpc>
              </a:pPr>
              <a:r>
                <a:rPr lang="fr-FR" b="1">
                  <a:solidFill>
                    <a:schemeClr val="bg1"/>
                  </a:solidFill>
                  <a:latin typeface="Montserrat SemiBold" pitchFamily="2" charset="77"/>
                </a:rPr>
                <a:t>COMMENT AMÉLIORER LE RÉFÉRENCEMENT DE SON SITE</a:t>
              </a:r>
              <a:endParaRPr lang="fr-FR" b="1" dirty="0">
                <a:solidFill>
                  <a:schemeClr val="bg1"/>
                </a:solidFill>
                <a:latin typeface="Montserrat SemiBold" pitchFamily="2" charset="77"/>
              </a:endParaRP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 JUIN 2024</a:t>
              </a:r>
            </a:p>
          </p:txBody>
        </p:sp>
      </p:grpSp>
      <p:sp>
        <p:nvSpPr>
          <p:cNvPr id="26" name="Rectangle 25">
            <a:extLst>
              <a:ext uri="{FF2B5EF4-FFF2-40B4-BE49-F238E27FC236}">
                <a16:creationId xmlns:a16="http://schemas.microsoft.com/office/drawing/2014/main" id="{EB84DD2B-D193-EB4A-9094-631EE66E952D}"/>
              </a:ext>
            </a:extLst>
          </p:cNvPr>
          <p:cNvSpPr/>
          <p:nvPr/>
        </p:nvSpPr>
        <p:spPr>
          <a:xfrm>
            <a:off x="481533" y="5958593"/>
            <a:ext cx="4718548" cy="439506"/>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15" name="TextBox 14">
            <a:extLst>
              <a:ext uri="{FF2B5EF4-FFF2-40B4-BE49-F238E27FC236}">
                <a16:creationId xmlns:a16="http://schemas.microsoft.com/office/drawing/2014/main" id="{D3A95E8F-E3E9-4E49-8B49-8A9D278A98A4}"/>
              </a:ext>
            </a:extLst>
          </p:cNvPr>
          <p:cNvSpPr txBox="1"/>
          <p:nvPr/>
        </p:nvSpPr>
        <p:spPr>
          <a:xfrm>
            <a:off x="6451143" y="4429128"/>
            <a:ext cx="4810804" cy="2677656"/>
          </a:xfrm>
          <a:prstGeom prst="rect">
            <a:avLst/>
          </a:prstGeom>
          <a:noFill/>
        </p:spPr>
        <p:txBody>
          <a:bodyPr wrap="none" rtlCol="0">
            <a:spAutoFit/>
          </a:bodyPr>
          <a:lstStyle/>
          <a:p>
            <a:r>
              <a:rPr lang="fr-FR" sz="2000" dirty="0">
                <a:solidFill>
                  <a:srgbClr val="1E516E"/>
                </a:solidFill>
                <a:latin typeface="Calibri" panose="020F0502020204030204" pitchFamily="34" charset="0"/>
              </a:rPr>
              <a:t>4 variations autour de la requête principale :</a:t>
            </a:r>
          </a:p>
          <a:p>
            <a:pPr marL="742950" lvl="1" indent="-285750">
              <a:buFont typeface="Arial" panose="020B0604020202020204" pitchFamily="34" charset="0"/>
              <a:buChar char="•"/>
            </a:pPr>
            <a:r>
              <a:rPr lang="fr-FR" sz="2000" dirty="0">
                <a:solidFill>
                  <a:srgbClr val="1E516E"/>
                </a:solidFill>
                <a:latin typeface="Calibri" panose="020F0502020204030204" pitchFamily="34" charset="0"/>
              </a:rPr>
              <a:t>1 fois au début du titre</a:t>
            </a:r>
          </a:p>
          <a:p>
            <a:pPr marL="742950" lvl="1" indent="-285750">
              <a:buFont typeface="Arial" panose="020B0604020202020204" pitchFamily="34" charset="0"/>
              <a:buChar char="•"/>
            </a:pPr>
            <a:r>
              <a:rPr lang="fr-FR" sz="2000" dirty="0">
                <a:solidFill>
                  <a:srgbClr val="1E516E"/>
                </a:solidFill>
                <a:latin typeface="Calibri" panose="020F0502020204030204" pitchFamily="34" charset="0"/>
              </a:rPr>
              <a:t>1 fois dans le </a:t>
            </a:r>
            <a:r>
              <a:rPr lang="fr-FR" sz="2000" dirty="0" err="1">
                <a:solidFill>
                  <a:srgbClr val="1E516E"/>
                </a:solidFill>
                <a:latin typeface="Calibri" panose="020F0502020204030204" pitchFamily="34" charset="0"/>
              </a:rPr>
              <a:t>chapô</a:t>
            </a:r>
            <a:endParaRPr lang="fr-FR" sz="2000" dirty="0">
              <a:solidFill>
                <a:srgbClr val="1E516E"/>
              </a:solidFill>
              <a:latin typeface="Calibri" panose="020F0502020204030204" pitchFamily="34" charset="0"/>
            </a:endParaRPr>
          </a:p>
          <a:p>
            <a:pPr marL="742950" lvl="1" indent="-285750">
              <a:buFont typeface="Arial" panose="020B0604020202020204" pitchFamily="34" charset="0"/>
              <a:buChar char="•"/>
            </a:pPr>
            <a:r>
              <a:rPr lang="fr-FR" sz="2000" dirty="0">
                <a:solidFill>
                  <a:srgbClr val="1E516E"/>
                </a:solidFill>
                <a:latin typeface="Calibri" panose="020F0502020204030204" pitchFamily="34" charset="0"/>
              </a:rPr>
              <a:t>1 fois dans 1 intertitre</a:t>
            </a:r>
          </a:p>
          <a:p>
            <a:pPr marL="742950" lvl="1" indent="-285750">
              <a:buFont typeface="Arial" panose="020B0604020202020204" pitchFamily="34" charset="0"/>
              <a:buChar char="•"/>
            </a:pPr>
            <a:r>
              <a:rPr lang="fr-FR" sz="2000" dirty="0">
                <a:solidFill>
                  <a:srgbClr val="1E516E"/>
                </a:solidFill>
                <a:latin typeface="Calibri" panose="020F0502020204030204" pitchFamily="34" charset="0"/>
              </a:rPr>
              <a:t>1 fois en gras par centaine de mots </a:t>
            </a:r>
            <a:br>
              <a:rPr lang="fr-FR" sz="2000" dirty="0">
                <a:solidFill>
                  <a:srgbClr val="1E516E"/>
                </a:solidFill>
                <a:latin typeface="Calibri" panose="020F0502020204030204" pitchFamily="34" charset="0"/>
              </a:rPr>
            </a:br>
            <a:r>
              <a:rPr lang="fr-FR" sz="2000" dirty="0">
                <a:solidFill>
                  <a:srgbClr val="1E516E"/>
                </a:solidFill>
                <a:latin typeface="Calibri" panose="020F0502020204030204" pitchFamily="34" charset="0"/>
              </a:rPr>
              <a:t>dans le texte</a:t>
            </a:r>
          </a:p>
          <a:p>
            <a:endParaRPr lang="fr-FR" sz="1600" dirty="0">
              <a:solidFill>
                <a:srgbClr val="1E516E"/>
              </a:solidFill>
              <a:latin typeface="Montserrat" panose="02000505000000020004" pitchFamily="2" charset="77"/>
            </a:endParaRPr>
          </a:p>
          <a:p>
            <a:pPr marL="285750" indent="-285750">
              <a:buFont typeface="Arial" panose="020B0604020202020204" pitchFamily="34" charset="0"/>
              <a:buChar char="•"/>
            </a:pPr>
            <a:endParaRPr lang="fr-FR" sz="1600" dirty="0">
              <a:solidFill>
                <a:srgbClr val="1E516E"/>
              </a:solidFill>
              <a:latin typeface="Montserrat" panose="02000505000000020004" pitchFamily="2" charset="77"/>
            </a:endParaRPr>
          </a:p>
          <a:p>
            <a:pPr lvl="0"/>
            <a:endParaRPr lang="fr-FR" sz="1600" dirty="0">
              <a:solidFill>
                <a:srgbClr val="1E516E"/>
              </a:solidFill>
              <a:latin typeface="Montserrat" panose="02000505000000020004" pitchFamily="2" charset="77"/>
            </a:endParaRPr>
          </a:p>
        </p:txBody>
      </p:sp>
      <p:cxnSp>
        <p:nvCxnSpPr>
          <p:cNvPr id="16" name="Straight Arrow Connector 15">
            <a:extLst>
              <a:ext uri="{FF2B5EF4-FFF2-40B4-BE49-F238E27FC236}">
                <a16:creationId xmlns:a16="http://schemas.microsoft.com/office/drawing/2014/main" id="{F4AA9A13-E8AC-4F4A-A669-51776AD9E7E3}"/>
              </a:ext>
            </a:extLst>
          </p:cNvPr>
          <p:cNvCxnSpPr>
            <a:cxnSpLocks/>
          </p:cNvCxnSpPr>
          <p:nvPr/>
        </p:nvCxnSpPr>
        <p:spPr>
          <a:xfrm>
            <a:off x="5351489" y="6184329"/>
            <a:ext cx="856806" cy="0"/>
          </a:xfrm>
          <a:prstGeom prst="straightConnector1">
            <a:avLst/>
          </a:prstGeom>
          <a:ln w="47625">
            <a:solidFill>
              <a:srgbClr val="AA9F9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4195635"/>
      </p:ext>
    </p:extLst>
  </p:cSld>
  <p:clrMapOvr>
    <a:masterClrMapping/>
  </p:clrMapOvr>
</p:sld>
</file>

<file path=ppt/slides/slide1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6" name="Objet 5"/>
          <p:cNvPicPr/>
          <p:nvPr/>
        </p:nvPicPr>
        <p:blipFill>
          <a:blip r:embed="rId2"/>
          <a:stretch>
            <a:fillRect/>
          </a:stretch>
          <a:srcRect/>
        </p:blipFill>
        <p:spPr>
          <a:xfrm>
            <a:off x="0" y="1545619"/>
            <a:ext cx="7459698" cy="1447133"/>
          </a:xfrm>
          <a:prstGeom prst="rect">
            <a:avLst/>
          </a:prstGeom>
        </p:spPr>
      </p:pic>
      <p:sp>
        <p:nvSpPr>
          <p:cNvPr id="25" name="TextBox 24">
            <a:extLst>
              <a:ext uri="{FF2B5EF4-FFF2-40B4-BE49-F238E27FC236}">
                <a16:creationId xmlns:a16="http://schemas.microsoft.com/office/drawing/2014/main" id="{5B35D891-032C-D04C-BA2A-CC5492A4AA8D}"/>
              </a:ext>
            </a:extLst>
          </p:cNvPr>
          <p:cNvSpPr txBox="1"/>
          <p:nvPr/>
        </p:nvSpPr>
        <p:spPr>
          <a:xfrm>
            <a:off x="5097818" y="683032"/>
            <a:ext cx="4873673" cy="259045"/>
          </a:xfrm>
          <a:prstGeom prst="rect">
            <a:avLst/>
          </a:prstGeom>
          <a:noFill/>
          <a:ln>
            <a:noFill/>
          </a:ln>
        </p:spPr>
        <p:txBody>
          <a:bodyPr rtlCol="0" wrap="square">
            <a:spAutoFit/>
          </a:bodyPr>
          <a:lstStyle/>
          <a:p>
            <a:pPr>
              <a:lnSpc>
                <a:spcPts val="1300"/>
              </a:lnSpc>
            </a:pPr>
            <a:r>
              <a:rPr dirty="0" lang="fr-FR">
                <a:solidFill>
                  <a:schemeClr val="bg1"/>
                </a:solidFill>
                <a:latin charset="77" pitchFamily="2" typeface="Montserrat"/>
              </a:rPr>
              <a:t>LA REDACTION OPIMISEE</a:t>
            </a:r>
          </a:p>
        </p:txBody>
      </p:sp>
      <p:sp>
        <p:nvSpPr>
          <p:cNvPr id="9" name="Rectangle 8"/>
          <p:cNvSpPr/>
          <p:nvPr/>
        </p:nvSpPr>
        <p:spPr>
          <a:xfrm>
            <a:off x="805218" y="1291171"/>
            <a:ext cx="8338782" cy="375552"/>
          </a:xfrm>
          <a:prstGeom prst="rect">
            <a:avLst/>
          </a:prstGeom>
        </p:spPr>
        <p:txBody>
          <a:bodyPr wrap="square">
            <a:spAutoFit/>
          </a:bodyPr>
          <a:lstStyle/>
          <a:p>
            <a:pPr>
              <a:lnSpc>
                <a:spcPct val="107000"/>
              </a:lnSpc>
              <a:spcAft>
                <a:spcPts val="800"/>
              </a:spcAft>
            </a:pPr>
            <a:endParaRPr dirty="0" i="1" lang="fr-FR">
              <a:latin charset="0" panose="020F0502020204030204" pitchFamily="34" typeface="Calibri"/>
              <a:ea charset="0" panose="020F0502020204030204" pitchFamily="34" typeface="Calibri"/>
              <a:cs charset="0" panose="02020603050405020304" pitchFamily="18" typeface="Times New Roman"/>
            </a:endParaRPr>
          </a:p>
        </p:txBody>
      </p:sp>
      <p:sp>
        <p:nvSpPr>
          <p:cNvPr id="8" name="ZoneTexte 7"/>
          <p:cNvSpPr txBox="1"/>
          <p:nvPr/>
        </p:nvSpPr>
        <p:spPr>
          <a:xfrm>
            <a:off x="8220454" y="4028412"/>
            <a:ext cx="2588209" cy="1200329"/>
          </a:xfrm>
          <a:prstGeom prst="rect">
            <a:avLst/>
          </a:prstGeom>
          <a:noFill/>
        </p:spPr>
        <p:txBody>
          <a:bodyPr rtlCol="0" wrap="none">
            <a:spAutoFit/>
          </a:bodyPr>
          <a:lstStyle/>
          <a:p>
            <a:r>
              <a:rPr dirty="0" lang="fr-FR"/>
              <a:t>Attention! </a:t>
            </a:r>
            <a:br>
              <a:rPr dirty="0" lang="fr-FR"/>
            </a:br>
            <a:r>
              <a:rPr dirty="0" lang="fr-FR"/>
              <a:t>Moins de 180 caractères, </a:t>
            </a:r>
            <a:br>
              <a:rPr dirty="0" lang="fr-FR"/>
            </a:br>
            <a:r>
              <a:rPr dirty="0" lang="fr-FR"/>
              <a:t>(</a:t>
            </a:r>
            <a:r>
              <a:rPr dirty="0" lang="fr-FR">
                <a:solidFill>
                  <a:srgbClr val="FF0000"/>
                </a:solidFill>
              </a:rPr>
              <a:t>y compris signature</a:t>
            </a:r>
            <a:r>
              <a:rPr dirty="0" lang="fr-FR"/>
              <a:t>)</a:t>
            </a:r>
          </a:p>
          <a:p>
            <a:pPr algn="ctr"/>
            <a:endParaRPr dirty="0" lang="fr-FR"/>
          </a:p>
        </p:txBody>
      </p:sp>
      <p:sp>
        <p:nvSpPr>
          <p:cNvPr id="3" name="Rectangle 2"/>
          <p:cNvSpPr/>
          <p:nvPr/>
        </p:nvSpPr>
        <p:spPr>
          <a:xfrm>
            <a:off x="1577975" y="78473"/>
            <a:ext cx="8081414" cy="646331"/>
          </a:xfrm>
          <a:prstGeom prst="rect">
            <a:avLst/>
          </a:prstGeom>
        </p:spPr>
        <p:txBody>
          <a:bodyPr wrap="square">
            <a:spAutoFit/>
          </a:bodyPr>
          <a:lstStyle/>
          <a:p>
            <a:pPr algn="ctr"/>
            <a:r>
              <a:rPr b="1" dirty="0" lang="fr-FR"/>
              <a:t>Sans oublier la balise </a:t>
            </a:r>
            <a:r>
              <a:rPr b="1" dirty="0" err="1" lang="fr-FR"/>
              <a:t>meta</a:t>
            </a:r>
            <a:r>
              <a:rPr b="1" dirty="0" lang="fr-FR"/>
              <a:t>-description (dans l’onglet Diffusion des fiches)</a:t>
            </a:r>
            <a:br>
              <a:rPr b="1" dirty="0" lang="fr-FR"/>
            </a:br>
            <a:endParaRPr dirty="0" lang="fr-FR"/>
          </a:p>
        </p:txBody>
      </p:sp>
      <p:sp>
        <p:nvSpPr>
          <p:cNvPr id="10" name="Rectangle 9">
            <a:extLst>
              <a:ext uri="{FF2B5EF4-FFF2-40B4-BE49-F238E27FC236}">
                <a16:creationId xmlns:a16="http://schemas.microsoft.com/office/drawing/2014/main" id="{179B1FCE-D57B-4B75-98D3-66AB6E673FEB}"/>
              </a:ext>
            </a:extLst>
          </p:cNvPr>
          <p:cNvSpPr/>
          <p:nvPr/>
        </p:nvSpPr>
        <p:spPr>
          <a:xfrm>
            <a:off x="4625975" y="2193284"/>
            <a:ext cx="2065770" cy="682760"/>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fr-FR"/>
              <a:t> </a:t>
            </a:r>
          </a:p>
        </p:txBody>
      </p:sp>
      <p:pic>
        <p:nvPicPr>
          <p:cNvPr id="4" name="Objet 3"/>
          <p:cNvPicPr/>
          <p:nvPr/>
        </p:nvPicPr>
        <p:blipFill>
          <a:blip r:embed="rId4"/>
          <a:stretch>
            <a:fillRect/>
          </a:stretch>
          <a:srcRect/>
        </p:blipFill>
        <p:spPr>
          <a:xfrm>
            <a:off x="1440078" y="5237733"/>
            <a:ext cx="7554913" cy="1371600"/>
          </a:xfrm>
          <a:prstGeom prst="rect">
            <a:avLst/>
          </a:prstGeom>
        </p:spPr>
      </p:pic>
      <p:pic>
        <p:nvPicPr>
          <p:cNvPr id="7" name="Objet 6"/>
          <p:cNvPicPr/>
          <p:nvPr/>
        </p:nvPicPr>
        <p:blipFill>
          <a:blip r:embed="rId6"/>
          <a:stretch>
            <a:fillRect/>
          </a:stretch>
          <a:srcRect/>
        </p:blipFill>
        <p:spPr>
          <a:xfrm>
            <a:off x="1440078" y="3434983"/>
            <a:ext cx="3746741" cy="1285230"/>
          </a:xfrm>
          <a:prstGeom prst="rect">
            <a:avLst/>
          </a:prstGeom>
        </p:spPr>
      </p:pic>
      <p:sp>
        <p:nvSpPr>
          <p:cNvPr id="13" name="Rectangle 12">
            <a:extLst>
              <a:ext uri="{FF2B5EF4-FFF2-40B4-BE49-F238E27FC236}">
                <a16:creationId xmlns:a16="http://schemas.microsoft.com/office/drawing/2014/main" id="{179B1FCE-D57B-4B75-98D3-66AB6E673FEB}"/>
              </a:ext>
            </a:extLst>
          </p:cNvPr>
          <p:cNvSpPr/>
          <p:nvPr/>
        </p:nvSpPr>
        <p:spPr>
          <a:xfrm>
            <a:off x="2560204" y="3898669"/>
            <a:ext cx="2419119" cy="303404"/>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fr-FR"/>
              <a:t> </a:t>
            </a:r>
          </a:p>
        </p:txBody>
      </p:sp>
      <p:sp>
        <p:nvSpPr>
          <p:cNvPr id="12" name="ZoneTexte 11"/>
          <p:cNvSpPr txBox="1"/>
          <p:nvPr/>
        </p:nvSpPr>
        <p:spPr>
          <a:xfrm>
            <a:off x="478497" y="3696428"/>
            <a:ext cx="439544" cy="707886"/>
          </a:xfrm>
          <a:prstGeom prst="rect">
            <a:avLst/>
          </a:prstGeom>
          <a:noFill/>
        </p:spPr>
        <p:txBody>
          <a:bodyPr rtlCol="0" wrap="none">
            <a:spAutoFit/>
          </a:bodyPr>
          <a:lstStyle/>
          <a:p>
            <a:r>
              <a:rPr dirty="0" lang="fr-FR" sz="4000"/>
              <a:t>+</a:t>
            </a:r>
          </a:p>
        </p:txBody>
      </p:sp>
      <p:sp>
        <p:nvSpPr>
          <p:cNvPr id="15" name="ZoneTexte 14"/>
          <p:cNvSpPr txBox="1"/>
          <p:nvPr/>
        </p:nvSpPr>
        <p:spPr>
          <a:xfrm>
            <a:off x="498446" y="5228741"/>
            <a:ext cx="439544" cy="707886"/>
          </a:xfrm>
          <a:prstGeom prst="rect">
            <a:avLst/>
          </a:prstGeom>
          <a:noFill/>
        </p:spPr>
        <p:txBody>
          <a:bodyPr rtlCol="0" wrap="none">
            <a:spAutoFit/>
          </a:bodyPr>
          <a:lstStyle/>
          <a:p>
            <a:r>
              <a:rPr dirty="0" lang="fr-FR" sz="4000"/>
              <a:t>=</a:t>
            </a:r>
          </a:p>
        </p:txBody>
      </p:sp>
    </p:spTree>
    <p:extLst>
      <p:ext uri="{BB962C8B-B14F-4D97-AF65-F5344CB8AC3E}">
        <p14:creationId xmlns:p14="http://schemas.microsoft.com/office/powerpoint/2010/main" val="76110504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50FF2A-008C-ED02-612A-F1C3AB41291D}"/>
              </a:ext>
            </a:extLst>
          </p:cNvPr>
          <p:cNvSpPr>
            <a:spLocks noGrp="1"/>
          </p:cNvSpPr>
          <p:nvPr>
            <p:ph type="title"/>
          </p:nvPr>
        </p:nvSpPr>
        <p:spPr>
          <a:xfrm>
            <a:off x="1676400" y="-2091636"/>
            <a:ext cx="7956101" cy="1031057"/>
          </a:xfrm>
        </p:spPr>
        <p:txBody>
          <a:bodyPr/>
          <a:lstStyle/>
          <a:p>
            <a:endParaRPr lang="fr-FR" dirty="0"/>
          </a:p>
        </p:txBody>
      </p:sp>
      <p:sp>
        <p:nvSpPr>
          <p:cNvPr id="3" name="Espace réservé du contenu 2">
            <a:extLst>
              <a:ext uri="{FF2B5EF4-FFF2-40B4-BE49-F238E27FC236}">
                <a16:creationId xmlns:a16="http://schemas.microsoft.com/office/drawing/2014/main" id="{75FB2659-5B07-970B-E177-5F2E1AF3AF67}"/>
              </a:ext>
            </a:extLst>
          </p:cNvPr>
          <p:cNvSpPr>
            <a:spLocks noGrp="1"/>
          </p:cNvSpPr>
          <p:nvPr>
            <p:ph idx="1"/>
          </p:nvPr>
        </p:nvSpPr>
        <p:spPr/>
        <p:txBody>
          <a:bodyPr/>
          <a:lstStyle/>
          <a:p>
            <a:r>
              <a:rPr lang="fr-FR" dirty="0"/>
              <a:t>Suivi statistique des sites du Cnam sous </a:t>
            </a:r>
            <a:r>
              <a:rPr lang="fr-FR" dirty="0" err="1"/>
              <a:t>Matomo</a:t>
            </a:r>
            <a:r>
              <a:rPr lang="fr-FR" dirty="0"/>
              <a:t> (début mai 2023).</a:t>
            </a:r>
          </a:p>
          <a:p>
            <a:pPr marL="0" indent="0">
              <a:buNone/>
            </a:pPr>
            <a:endParaRPr lang="fr-FR" dirty="0"/>
          </a:p>
          <a:p>
            <a:pPr>
              <a:buFont typeface="Wingdings" pitchFamily="2" charset="2"/>
              <a:buChar char="Ø"/>
            </a:pPr>
            <a:r>
              <a:rPr lang="fr-FR" dirty="0"/>
              <a:t>1</a:t>
            </a:r>
            <a:r>
              <a:rPr lang="fr-FR" baseline="30000" dirty="0"/>
              <a:t>er</a:t>
            </a:r>
            <a:r>
              <a:rPr lang="fr-FR" dirty="0"/>
              <a:t> site : Portail institutionnel</a:t>
            </a:r>
          </a:p>
          <a:p>
            <a:pPr>
              <a:buFont typeface="Wingdings" pitchFamily="2" charset="2"/>
              <a:buChar char="Ø"/>
            </a:pPr>
            <a:r>
              <a:rPr lang="fr-FR" dirty="0"/>
              <a:t>Individualisation progressive du suivi des sites</a:t>
            </a:r>
          </a:p>
          <a:p>
            <a:pPr>
              <a:buFont typeface="Wingdings" pitchFamily="2" charset="2"/>
              <a:buChar char="Ø"/>
            </a:pPr>
            <a:r>
              <a:rPr lang="fr-FR" dirty="0"/>
              <a:t>Envoi de rapports mensuels ou hebdomadaires individualisés</a:t>
            </a:r>
          </a:p>
        </p:txBody>
      </p:sp>
      <p:pic>
        <p:nvPicPr>
          <p:cNvPr id="1026" name="Picture 2">
            <a:extLst>
              <a:ext uri="{FF2B5EF4-FFF2-40B4-BE49-F238E27FC236}">
                <a16:creationId xmlns:a16="http://schemas.microsoft.com/office/drawing/2014/main" id="{D8A25D71-82FE-0F5F-4263-3A7477697E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59478"/>
            <a:ext cx="10515600" cy="883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79104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625B33-6B9D-094D-BE0E-46AEB5B405DE}"/>
              </a:ext>
            </a:extLst>
          </p:cNvPr>
          <p:cNvSpPr/>
          <p:nvPr/>
        </p:nvSpPr>
        <p:spPr>
          <a:xfrm>
            <a:off x="0" y="-11432"/>
            <a:ext cx="12192000" cy="6869432"/>
          </a:xfrm>
          <a:prstGeom prst="rect">
            <a:avLst/>
          </a:prstGeom>
          <a:solidFill>
            <a:srgbClr val="C1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JUIN 2024</a:t>
            </a:r>
          </a:p>
        </p:txBody>
      </p:sp>
      <p:sp>
        <p:nvSpPr>
          <p:cNvPr id="2" name="ZoneTexte 1"/>
          <p:cNvSpPr txBox="1"/>
          <p:nvPr/>
        </p:nvSpPr>
        <p:spPr>
          <a:xfrm>
            <a:off x="1910687" y="2429301"/>
            <a:ext cx="7751928" cy="923330"/>
          </a:xfrm>
          <a:prstGeom prst="rect">
            <a:avLst/>
          </a:prstGeom>
          <a:noFill/>
        </p:spPr>
        <p:txBody>
          <a:bodyPr wrap="square" rtlCol="0">
            <a:spAutoFit/>
          </a:bodyPr>
          <a:lstStyle/>
          <a:p>
            <a:pPr algn="ctr"/>
            <a:r>
              <a:rPr lang="fr-FR" sz="5400" b="1" dirty="0"/>
              <a:t>LES BONNES PRATIQUES</a:t>
            </a:r>
          </a:p>
        </p:txBody>
      </p:sp>
    </p:spTree>
    <p:extLst>
      <p:ext uri="{BB962C8B-B14F-4D97-AF65-F5344CB8AC3E}">
        <p14:creationId xmlns:p14="http://schemas.microsoft.com/office/powerpoint/2010/main" val="237890823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9CBCDEBB-B02B-FD4B-902D-51095B54A2F3}"/>
              </a:ext>
            </a:extLst>
          </p:cNvPr>
          <p:cNvGrpSpPr/>
          <p:nvPr/>
        </p:nvGrpSpPr>
        <p:grpSpPr>
          <a:xfrm>
            <a:off x="-140186" y="0"/>
            <a:ext cx="5022944" cy="1134318"/>
            <a:chOff x="-140187" y="1"/>
            <a:chExt cx="5022944"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140187" y="667335"/>
              <a:ext cx="5022944" cy="259045"/>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 LES 18 BONNES PRATIQUES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3"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a:latin typeface="Montserrat" pitchFamily="2" charset="77"/>
                </a:rPr>
                <a:t>JUIN </a:t>
              </a:r>
              <a:r>
                <a:rPr lang="fr-FR" dirty="0">
                  <a:latin typeface="Montserrat" pitchFamily="2" charset="77"/>
                </a:rPr>
                <a:t>2024</a:t>
              </a:r>
            </a:p>
          </p:txBody>
        </p:sp>
      </p:grpSp>
      <p:sp>
        <p:nvSpPr>
          <p:cNvPr id="7" name="Rectangle 6"/>
          <p:cNvSpPr/>
          <p:nvPr/>
        </p:nvSpPr>
        <p:spPr>
          <a:xfrm>
            <a:off x="1373777" y="2899840"/>
            <a:ext cx="11245755" cy="369332"/>
          </a:xfrm>
          <a:prstGeom prst="rect">
            <a:avLst/>
          </a:prstGeom>
        </p:spPr>
        <p:txBody>
          <a:bodyPr wrap="square">
            <a:spAutoFit/>
          </a:bodyPr>
          <a:lstStyle/>
          <a:p>
            <a:endParaRPr lang="fr-FR" dirty="0"/>
          </a:p>
        </p:txBody>
      </p:sp>
      <p:sp>
        <p:nvSpPr>
          <p:cNvPr id="9" name="Rectangle 8"/>
          <p:cNvSpPr/>
          <p:nvPr/>
        </p:nvSpPr>
        <p:spPr>
          <a:xfrm>
            <a:off x="805218" y="1291171"/>
            <a:ext cx="8338782" cy="375552"/>
          </a:xfrm>
          <a:prstGeom prst="rect">
            <a:avLst/>
          </a:prstGeom>
        </p:spPr>
        <p:txBody>
          <a:bodyPr wrap="square">
            <a:spAutoFit/>
          </a:bodyPr>
          <a:lstStyle/>
          <a:p>
            <a:pPr>
              <a:lnSpc>
                <a:spcPct val="107000"/>
              </a:lnSpc>
              <a:spcAft>
                <a:spcPts val="800"/>
              </a:spcAft>
            </a:pPr>
            <a:endParaRPr lang="fr-FR"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234441" y="1198912"/>
            <a:ext cx="9462974" cy="6496009"/>
          </a:xfrm>
          <a:prstGeom prst="rect">
            <a:avLst/>
          </a:prstGeom>
        </p:spPr>
        <p:txBody>
          <a:bodyPr wrap="square">
            <a:spAutoFit/>
          </a:bodyPr>
          <a:lstStyle/>
          <a:p>
            <a:pPr marL="342900" lvl="0" indent="-342900">
              <a:lnSpc>
                <a:spcPct val="107000"/>
              </a:lnSpc>
              <a:spcAft>
                <a:spcPts val="0"/>
              </a:spcAft>
              <a:buFont typeface="+mj-lt"/>
              <a:buAutoNum type="arabicPeriod"/>
            </a:pPr>
            <a:r>
              <a:rPr lang="fr-FR" sz="1400" b="1" dirty="0">
                <a:latin typeface="Calibri" panose="020F0502020204030204" pitchFamily="34" charset="0"/>
                <a:ea typeface="Calibri" panose="020F0502020204030204" pitchFamily="34" charset="0"/>
                <a:cs typeface="Times New Roman" panose="02020603050405020304" pitchFamily="18" charset="0"/>
              </a:rPr>
              <a:t>Nature et volume de la communication</a:t>
            </a:r>
          </a:p>
          <a:p>
            <a:pPr marL="800100" lvl="1" indent="-342900">
              <a:lnSpc>
                <a:spcPct val="107000"/>
              </a:lnSpc>
              <a:spcAft>
                <a:spcPts val="0"/>
              </a:spcAft>
              <a:buFont typeface="+mj-lt"/>
              <a:buAutoNum type="arabicPeriod"/>
            </a:pPr>
            <a:r>
              <a:rPr lang="fr-FR" sz="1400" dirty="0">
                <a:latin typeface="Calibri" panose="020F0502020204030204" pitchFamily="34" charset="0"/>
                <a:ea typeface="Calibri" panose="020F0502020204030204" pitchFamily="34" charset="0"/>
                <a:cs typeface="Times New Roman" panose="02020603050405020304" pitchFamily="18" charset="0"/>
              </a:rPr>
              <a:t>Ne communiquer ni trop, ni trop peu. Publier 1 actualité par quinzaine au minimum</a:t>
            </a:r>
          </a:p>
          <a:p>
            <a:pPr marL="800100" lvl="1" indent="-342900">
              <a:lnSpc>
                <a:spcPct val="107000"/>
              </a:lnSpc>
              <a:spcAft>
                <a:spcPts val="0"/>
              </a:spcAft>
              <a:buFont typeface="+mj-lt"/>
              <a:buAutoNum type="arabicPeriod"/>
            </a:pPr>
            <a:r>
              <a:rPr lang="fr-FR" sz="1400" dirty="0">
                <a:latin typeface="Calibri" panose="020F0502020204030204" pitchFamily="34" charset="0"/>
                <a:ea typeface="Calibri" panose="020F0502020204030204" pitchFamily="34" charset="0"/>
                <a:cs typeface="Times New Roman" panose="02020603050405020304" pitchFamily="18" charset="0"/>
              </a:rPr>
              <a:t>Ne jamais doublonner une même page.</a:t>
            </a:r>
          </a:p>
          <a:p>
            <a:pPr marL="800100" lvl="1" indent="-342900">
              <a:lnSpc>
                <a:spcPct val="107000"/>
              </a:lnSpc>
              <a:spcAft>
                <a:spcPts val="0"/>
              </a:spcAft>
              <a:buFont typeface="+mj-lt"/>
              <a:buAutoNum type="arabicPeriod"/>
            </a:pPr>
            <a:r>
              <a:rPr lang="fr-FR" sz="1400" dirty="0">
                <a:latin typeface="Calibri" panose="020F0502020204030204" pitchFamily="34" charset="0"/>
                <a:ea typeface="Calibri" panose="020F0502020204030204" pitchFamily="34" charset="0"/>
                <a:cs typeface="Times New Roman" panose="02020603050405020304" pitchFamily="18" charset="0"/>
              </a:rPr>
              <a:t>Regrouper toute l’actualité qui concerne une « requête principale » sur une seule page</a:t>
            </a:r>
          </a:p>
          <a:p>
            <a:pPr marL="800100" lvl="1" indent="-342900">
              <a:lnSpc>
                <a:spcPct val="107000"/>
              </a:lnSpc>
              <a:spcAft>
                <a:spcPts val="0"/>
              </a:spcAft>
              <a:buFont typeface="+mj-lt"/>
              <a:buAutoNum type="arabicPeriod"/>
            </a:pPr>
            <a:r>
              <a:rPr lang="fr-FR" sz="1400" dirty="0">
                <a:latin typeface="Calibri" panose="020F0502020204030204" pitchFamily="34" charset="0"/>
                <a:ea typeface="Calibri" panose="020F0502020204030204" pitchFamily="34" charset="0"/>
                <a:cs typeface="Times New Roman" panose="02020603050405020304" pitchFamily="18" charset="0"/>
              </a:rPr>
              <a:t>Nettoyer les fiches obsolètes (archivage ou suppression)</a:t>
            </a:r>
          </a:p>
          <a:p>
            <a:pPr marL="342900" lvl="0" indent="-342900">
              <a:lnSpc>
                <a:spcPct val="107000"/>
              </a:lnSpc>
              <a:spcAft>
                <a:spcPts val="0"/>
              </a:spcAft>
              <a:buFont typeface="+mj-lt"/>
              <a:buAutoNum type="arabicPeriod"/>
            </a:pPr>
            <a:r>
              <a:rPr lang="fr-FR" sz="1400" b="1" dirty="0">
                <a:latin typeface="Calibri" panose="020F0502020204030204" pitchFamily="34" charset="0"/>
                <a:ea typeface="Calibri" panose="020F0502020204030204" pitchFamily="34" charset="0"/>
                <a:cs typeface="Times New Roman" panose="02020603050405020304" pitchFamily="18" charset="0"/>
              </a:rPr>
              <a:t>Méthode </a:t>
            </a:r>
          </a:p>
          <a:p>
            <a:pPr marL="800100" lvl="1" indent="-342900">
              <a:lnSpc>
                <a:spcPct val="107000"/>
              </a:lnSpc>
              <a:buFont typeface="+mj-lt"/>
              <a:buAutoNum type="arabicPeriod"/>
            </a:pPr>
            <a:r>
              <a:rPr lang="fr-FR" sz="1400" dirty="0">
                <a:latin typeface="Calibri" panose="020F0502020204030204" pitchFamily="34" charset="0"/>
                <a:ea typeface="Calibri" panose="020F0502020204030204" pitchFamily="34" charset="0"/>
                <a:cs typeface="Times New Roman" panose="02020603050405020304" pitchFamily="18" charset="0"/>
              </a:rPr>
              <a:t>Concevoir un site ou une rubrique en partant de la page la plus profonde et en remontant vers la page de tête.</a:t>
            </a:r>
          </a:p>
          <a:p>
            <a:pPr marL="800100" lvl="1" indent="-342900">
              <a:lnSpc>
                <a:spcPct val="107000"/>
              </a:lnSpc>
              <a:spcAft>
                <a:spcPts val="0"/>
              </a:spcAft>
              <a:buFont typeface="+mj-lt"/>
              <a:buAutoNum type="arabicPeriod"/>
            </a:pPr>
            <a:r>
              <a:rPr lang="fr-FR" sz="1400" dirty="0">
                <a:latin typeface="Calibri" panose="020F0502020204030204" pitchFamily="34" charset="0"/>
                <a:ea typeface="Calibri" panose="020F0502020204030204" pitchFamily="34" charset="0"/>
                <a:cs typeface="Times New Roman" panose="02020603050405020304" pitchFamily="18" charset="0"/>
              </a:rPr>
              <a:t>Se concentrer sur le contenu, ne pas bloquer sur la forme.</a:t>
            </a:r>
          </a:p>
          <a:p>
            <a:pPr marL="800100" lvl="1" indent="-342900">
              <a:lnSpc>
                <a:spcPct val="107000"/>
              </a:lnSpc>
              <a:spcAft>
                <a:spcPts val="0"/>
              </a:spcAft>
              <a:buFont typeface="+mj-lt"/>
              <a:buAutoNum type="arabicPeriod"/>
            </a:pPr>
            <a:r>
              <a:rPr lang="fr-FR" sz="1400" dirty="0">
                <a:latin typeface="Calibri" panose="020F0502020204030204" pitchFamily="34" charset="0"/>
                <a:ea typeface="Calibri" panose="020F0502020204030204" pitchFamily="34" charset="0"/>
                <a:cs typeface="Times New Roman" panose="02020603050405020304" pitchFamily="18" charset="0"/>
              </a:rPr>
              <a:t>Pour les actualités, archiver et enrichir les actualités récurrentes (ne pas tout recommencer).</a:t>
            </a:r>
          </a:p>
          <a:p>
            <a:pPr marL="342900" indent="-342900">
              <a:lnSpc>
                <a:spcPct val="107000"/>
              </a:lnSpc>
              <a:buFont typeface="+mj-lt"/>
              <a:buAutoNum type="arabicPeriod"/>
            </a:pPr>
            <a:r>
              <a:rPr lang="fr-FR" sz="1400" b="1" dirty="0">
                <a:latin typeface="Calibri" panose="020F0502020204030204" pitchFamily="34" charset="0"/>
                <a:ea typeface="Calibri" panose="020F0502020204030204" pitchFamily="34" charset="0"/>
                <a:cs typeface="Times New Roman" panose="02020603050405020304" pitchFamily="18" charset="0"/>
              </a:rPr>
              <a:t>Composition</a:t>
            </a:r>
          </a:p>
          <a:p>
            <a:pPr marL="800100" lvl="1" indent="-342900">
              <a:lnSpc>
                <a:spcPct val="107000"/>
              </a:lnSpc>
              <a:spcAft>
                <a:spcPts val="0"/>
              </a:spcAft>
              <a:buFont typeface="+mj-lt"/>
              <a:buAutoNum type="arabicPeriod"/>
            </a:pPr>
            <a:r>
              <a:rPr lang="fr-FR" sz="1400" dirty="0">
                <a:latin typeface="Calibri" panose="020F0502020204030204" pitchFamily="34" charset="0"/>
                <a:ea typeface="Calibri" panose="020F0502020204030204" pitchFamily="34" charset="0"/>
                <a:cs typeface="Times New Roman" panose="02020603050405020304" pitchFamily="18" charset="0"/>
              </a:rPr>
              <a:t>Copier/coller en passant par l’outil adapté (texte brut).</a:t>
            </a:r>
          </a:p>
          <a:p>
            <a:pPr marL="800100" lvl="1" indent="-342900">
              <a:lnSpc>
                <a:spcPct val="107000"/>
              </a:lnSpc>
              <a:spcAft>
                <a:spcPts val="0"/>
              </a:spcAft>
              <a:buFont typeface="+mj-lt"/>
              <a:buAutoNum type="arabicPeriod"/>
            </a:pPr>
            <a:r>
              <a:rPr lang="fr-FR" sz="1400" dirty="0">
                <a:latin typeface="Calibri" panose="020F0502020204030204" pitchFamily="34" charset="0"/>
                <a:ea typeface="Calibri" panose="020F0502020204030204" pitchFamily="34" charset="0"/>
                <a:cs typeface="Times New Roman" panose="02020603050405020304" pitchFamily="18" charset="0"/>
              </a:rPr>
              <a:t>Ajuster la ponctuation. Pas d’espace AVANT un signe de ponctuation ( :?!) ou les guillemets fermants</a:t>
            </a:r>
          </a:p>
          <a:p>
            <a:pPr marL="800100" lvl="1" indent="-342900">
              <a:lnSpc>
                <a:spcPct val="107000"/>
              </a:lnSpc>
              <a:buFont typeface="+mj-lt"/>
              <a:buAutoNum type="arabicPeriod"/>
            </a:pPr>
            <a:r>
              <a:rPr lang="fr-FR" sz="1400" dirty="0">
                <a:latin typeface="Calibri" panose="020F0502020204030204" pitchFamily="34" charset="0"/>
                <a:ea typeface="Calibri" panose="020F0502020204030204" pitchFamily="34" charset="0"/>
                <a:cs typeface="Times New Roman" panose="02020603050405020304" pitchFamily="18" charset="0"/>
              </a:rPr>
              <a:t>Utiliser </a:t>
            </a:r>
            <a:r>
              <a:rPr lang="fr-FR" sz="1400" b="1" dirty="0">
                <a:latin typeface="Calibri" panose="020F0502020204030204" pitchFamily="34" charset="0"/>
                <a:ea typeface="Calibri" panose="020F0502020204030204" pitchFamily="34" charset="0"/>
                <a:cs typeface="Times New Roman" panose="02020603050405020304" pitchFamily="18" charset="0"/>
              </a:rPr>
              <a:t>souvent</a:t>
            </a:r>
            <a:r>
              <a:rPr lang="fr-FR" sz="1400" dirty="0">
                <a:latin typeface="Calibri" panose="020F0502020204030204" pitchFamily="34" charset="0"/>
                <a:ea typeface="Calibri" panose="020F0502020204030204" pitchFamily="34" charset="0"/>
                <a:cs typeface="Times New Roman" panose="02020603050405020304" pitchFamily="18" charset="0"/>
              </a:rPr>
              <a:t> le gras, les paragraphes, les listes. / Utiliser </a:t>
            </a:r>
            <a:r>
              <a:rPr lang="fr-FR" sz="1400" b="1" dirty="0">
                <a:latin typeface="Calibri" panose="020F0502020204030204" pitchFamily="34" charset="0"/>
                <a:ea typeface="Calibri" panose="020F0502020204030204" pitchFamily="34" charset="0"/>
                <a:cs typeface="Times New Roman" panose="02020603050405020304" pitchFamily="18" charset="0"/>
              </a:rPr>
              <a:t>peu</a:t>
            </a:r>
            <a:r>
              <a:rPr lang="fr-FR" sz="1400" dirty="0">
                <a:latin typeface="Calibri" panose="020F0502020204030204" pitchFamily="34" charset="0"/>
                <a:ea typeface="Calibri" panose="020F0502020204030204" pitchFamily="34" charset="0"/>
                <a:cs typeface="Times New Roman" panose="02020603050405020304" pitchFamily="18" charset="0"/>
              </a:rPr>
              <a:t> les italiques, les majuscules.</a:t>
            </a:r>
          </a:p>
          <a:p>
            <a:pPr marL="800100" lvl="1" indent="-342900">
              <a:lnSpc>
                <a:spcPct val="107000"/>
              </a:lnSpc>
              <a:buFont typeface="+mj-lt"/>
              <a:buAutoNum type="arabicPeriod"/>
            </a:pPr>
            <a:r>
              <a:rPr lang="fr-FR" sz="1400" dirty="0">
                <a:latin typeface="Calibri" panose="020F0502020204030204" pitchFamily="34" charset="0"/>
                <a:ea typeface="Calibri" panose="020F0502020204030204" pitchFamily="34" charset="0"/>
                <a:cs typeface="Times New Roman" panose="02020603050405020304" pitchFamily="18" charset="0"/>
              </a:rPr>
              <a:t>Illustrer ses pages à fort contenu par une photo au moins, intégrer une vidéo dans sa page d’accueil si possible. Utiliser les pictogrammes pour mettre en valeur les liens importants.</a:t>
            </a:r>
          </a:p>
          <a:p>
            <a:pPr marL="800100" lvl="1" indent="-342900">
              <a:lnSpc>
                <a:spcPct val="107000"/>
              </a:lnSpc>
              <a:spcAft>
                <a:spcPts val="0"/>
              </a:spcAft>
              <a:buFont typeface="+mj-lt"/>
              <a:buAutoNum type="arabicPeriod"/>
            </a:pPr>
            <a:r>
              <a:rPr lang="fr-FR" sz="1400" dirty="0">
                <a:latin typeface="Calibri" panose="020F0502020204030204" pitchFamily="34" charset="0"/>
                <a:ea typeface="Calibri" panose="020F0502020204030204" pitchFamily="34" charset="0"/>
                <a:cs typeface="Times New Roman" panose="02020603050405020304" pitchFamily="18" charset="0"/>
              </a:rPr>
              <a:t>Toujours se relire en pré-visualisant la page.</a:t>
            </a:r>
          </a:p>
          <a:p>
            <a:pPr marL="342900" lvl="0" indent="-342900">
              <a:lnSpc>
                <a:spcPct val="107000"/>
              </a:lnSpc>
              <a:spcAft>
                <a:spcPts val="0"/>
              </a:spcAft>
              <a:buFont typeface="+mj-lt"/>
              <a:buAutoNum type="arabicPeriod"/>
            </a:pPr>
            <a:r>
              <a:rPr lang="fr-FR" sz="1400" b="1" dirty="0">
                <a:latin typeface="Calibri" panose="020F0502020204030204" pitchFamily="34" charset="0"/>
                <a:ea typeface="Calibri" panose="020F0502020204030204" pitchFamily="34" charset="0"/>
                <a:cs typeface="Times New Roman" panose="02020603050405020304" pitchFamily="18" charset="0"/>
              </a:rPr>
              <a:t>Liens hypertexte et listes</a:t>
            </a:r>
          </a:p>
          <a:p>
            <a:pPr marL="800100" lvl="1" indent="-342900">
              <a:lnSpc>
                <a:spcPct val="107000"/>
              </a:lnSpc>
              <a:buFont typeface="+mj-lt"/>
              <a:buAutoNum type="arabicPeriod"/>
            </a:pPr>
            <a:r>
              <a:rPr lang="fr-FR" sz="1400" dirty="0">
                <a:latin typeface="Calibri" panose="020F0502020204030204" pitchFamily="34" charset="0"/>
                <a:ea typeface="Calibri" panose="020F0502020204030204" pitchFamily="34" charset="0"/>
                <a:cs typeface="Times New Roman" panose="02020603050405020304" pitchFamily="18" charset="0"/>
              </a:rPr>
              <a:t>Remonter ses actualités en page d’accueil</a:t>
            </a:r>
          </a:p>
          <a:p>
            <a:pPr marL="800100" lvl="1" indent="-342900">
              <a:lnSpc>
                <a:spcPct val="107000"/>
              </a:lnSpc>
              <a:buFont typeface="+mj-lt"/>
              <a:buAutoNum type="arabicPeriod"/>
            </a:pPr>
            <a:r>
              <a:rPr lang="fr-FR" sz="1400" dirty="0">
                <a:latin typeface="Calibri" panose="020F0502020204030204" pitchFamily="34" charset="0"/>
                <a:ea typeface="Calibri" panose="020F0502020204030204" pitchFamily="34" charset="0"/>
                <a:cs typeface="Times New Roman" panose="02020603050405020304" pitchFamily="18" charset="0"/>
              </a:rPr>
              <a:t>Faire des liens dans chaque page, ni trop, ni trop peu. Faire de </a:t>
            </a:r>
            <a:r>
              <a:rPr lang="fr-FR" sz="1400" i="1" dirty="0">
                <a:latin typeface="Calibri" panose="020F0502020204030204" pitchFamily="34" charset="0"/>
                <a:ea typeface="Calibri" panose="020F0502020204030204" pitchFamily="34" charset="0"/>
                <a:cs typeface="Times New Roman" panose="02020603050405020304" pitchFamily="18" charset="0"/>
              </a:rPr>
              <a:t>bons</a:t>
            </a:r>
            <a:r>
              <a:rPr lang="fr-FR" sz="1400" dirty="0">
                <a:latin typeface="Calibri" panose="020F0502020204030204" pitchFamily="34" charset="0"/>
                <a:ea typeface="Calibri" panose="020F0502020204030204" pitchFamily="34" charset="0"/>
                <a:cs typeface="Times New Roman" panose="02020603050405020304" pitchFamily="18" charset="0"/>
              </a:rPr>
              <a:t> liens.</a:t>
            </a:r>
          </a:p>
          <a:p>
            <a:pPr marL="800100" lvl="1" indent="-342900">
              <a:lnSpc>
                <a:spcPct val="107000"/>
              </a:lnSpc>
              <a:buFont typeface="+mj-lt"/>
              <a:buAutoNum type="arabicPeriod"/>
            </a:pPr>
            <a:r>
              <a:rPr lang="fr-FR" sz="1400" dirty="0">
                <a:latin typeface="Calibri" panose="020F0502020204030204" pitchFamily="34" charset="0"/>
                <a:ea typeface="Calibri" panose="020F0502020204030204" pitchFamily="34" charset="0"/>
                <a:cs typeface="Times New Roman" panose="02020603050405020304" pitchFamily="18" charset="0"/>
              </a:rPr>
              <a:t>Quand on le peut, préférer les liens de rubrique aux liens internes et les liens internes aux liens externes.</a:t>
            </a:r>
          </a:p>
          <a:p>
            <a:pPr marL="342900" lvl="0" indent="-342900">
              <a:lnSpc>
                <a:spcPct val="107000"/>
              </a:lnSpc>
              <a:spcAft>
                <a:spcPts val="0"/>
              </a:spcAft>
              <a:buFont typeface="+mj-lt"/>
              <a:buAutoNum type="arabicPeriod"/>
            </a:pPr>
            <a:r>
              <a:rPr lang="fr-FR" sz="1400" b="1" dirty="0">
                <a:latin typeface="Calibri" panose="020F0502020204030204" pitchFamily="34" charset="0"/>
                <a:ea typeface="Calibri" panose="020F0502020204030204" pitchFamily="34" charset="0"/>
                <a:cs typeface="Times New Roman" panose="02020603050405020304" pitchFamily="18" charset="0"/>
              </a:rPr>
              <a:t>Interactifs !</a:t>
            </a:r>
          </a:p>
          <a:p>
            <a:pPr marL="800100" lvl="1" indent="-342900">
              <a:lnSpc>
                <a:spcPct val="107000"/>
              </a:lnSpc>
              <a:spcAft>
                <a:spcPts val="800"/>
              </a:spcAft>
              <a:buFont typeface="+mj-lt"/>
              <a:buAutoNum type="arabicPeriod"/>
            </a:pPr>
            <a:r>
              <a:rPr lang="fr-FR" sz="1400" dirty="0"/>
              <a:t>Proposez souvent des liens de mél, des liens hypertextes, des formulaires;</a:t>
            </a:r>
            <a:br>
              <a:rPr lang="fr-FR" sz="1400" dirty="0"/>
            </a:br>
            <a:r>
              <a:rPr lang="fr-FR" sz="1400" dirty="0"/>
              <a:t>2. Consulter régulièrement le site </a:t>
            </a:r>
            <a:r>
              <a:rPr lang="fr-FR" sz="1400" dirty="0">
                <a:hlinkClick r:id="rId2"/>
              </a:rPr>
              <a:t>https://web-com.cnam.fr</a:t>
            </a:r>
            <a:r>
              <a:rPr lang="fr-FR" sz="1400" dirty="0"/>
              <a:t>  ) et notamment les 70 actualités les plus récentes. </a:t>
            </a:r>
            <a:br>
              <a:rPr lang="fr-FR" sz="1400" dirty="0"/>
            </a:br>
            <a:r>
              <a:rPr lang="fr-FR" sz="1400" dirty="0"/>
              <a:t>3. Pour tout échange, utilisez le mail web@cnam.fr</a:t>
            </a:r>
          </a:p>
          <a:p>
            <a:pPr marL="800100" lvl="1" indent="-342900">
              <a:lnSpc>
                <a:spcPct val="107000"/>
              </a:lnSpc>
              <a:spcAft>
                <a:spcPts val="800"/>
              </a:spcAft>
              <a:buFont typeface="+mj-lt"/>
              <a:buAutoNum type="arabicPeriod"/>
            </a:pP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endParaRPr lang="fr-FR"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4704202"/>
      </p:ext>
    </p:extLst>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625B33-6B9D-094D-BE0E-46AEB5B405DE}"/>
              </a:ext>
            </a:extLst>
          </p:cNvPr>
          <p:cNvSpPr/>
          <p:nvPr/>
        </p:nvSpPr>
        <p:spPr>
          <a:xfrm>
            <a:off x="0" y="-11432"/>
            <a:ext cx="12192000" cy="6869432"/>
          </a:xfrm>
          <a:prstGeom prst="rect">
            <a:avLst/>
          </a:prstGeom>
          <a:solidFill>
            <a:srgbClr val="C100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fr-FR"/>
          </a:p>
        </p:txBody>
      </p:sp>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dirty="0" lang="fr-FR">
                <a:latin charset="77" pitchFamily="2" typeface="Montserrat"/>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dirty="0" lang="fr-FR">
                <a:latin charset="77" pitchFamily="2" typeface="Montserrat"/>
              </a:rPr>
              <a:t>JUIN  2024</a:t>
            </a:r>
          </a:p>
        </p:txBody>
      </p:sp>
      <p:sp>
        <p:nvSpPr>
          <p:cNvPr id="2" name="ZoneTexte 1"/>
          <p:cNvSpPr txBox="1"/>
          <p:nvPr/>
        </p:nvSpPr>
        <p:spPr>
          <a:xfrm>
            <a:off x="1313411" y="1448399"/>
            <a:ext cx="9759141" cy="2585323"/>
          </a:xfrm>
          <a:prstGeom prst="rect">
            <a:avLst/>
          </a:prstGeom>
          <a:noFill/>
        </p:spPr>
        <p:txBody>
          <a:bodyPr rtlCol="0" wrap="square">
            <a:spAutoFit/>
          </a:bodyPr>
          <a:lstStyle/>
          <a:p>
            <a:pPr algn="ctr"/>
            <a:r>
              <a:rPr b="1" dirty="0" lang="fr-FR" sz="5400"/>
              <a:t>1</a:t>
            </a:r>
            <a:r>
              <a:rPr b="1" baseline="30000" dirty="0" lang="fr-FR" sz="5400"/>
              <a:t>e</a:t>
            </a:r>
            <a:r>
              <a:rPr b="1" dirty="0" lang="fr-FR" sz="5400"/>
              <a:t> partie</a:t>
            </a:r>
          </a:p>
          <a:p>
            <a:pPr algn="ctr"/>
            <a:r>
              <a:rPr b="1" dirty="0" lang="fr-FR" sz="5400"/>
              <a:t>Editer le contenu des pages</a:t>
            </a:r>
            <a:br>
              <a:rPr b="1" dirty="0" lang="fr-FR" sz="5400"/>
            </a:br>
            <a:r>
              <a:rPr b="1" dirty="0" lang="fr-FR" sz="5400"/>
              <a:t>(bouton Contenu)</a:t>
            </a:r>
          </a:p>
        </p:txBody>
      </p:sp>
      <p:pic>
        <p:nvPicPr>
          <p:cNvPr id="7" name="Objet 6"/>
          <p:cNvPicPr/>
          <p:nvPr/>
        </p:nvPicPr>
        <p:blipFill>
          <a:blip r:embed="rId2"/>
          <a:stretch>
            <a:fillRect/>
          </a:stretch>
          <a:srcRect/>
        </p:blipFill>
        <p:spPr>
          <a:xfrm>
            <a:off x="3152712" y="4440311"/>
            <a:ext cx="5886575" cy="2200303"/>
          </a:xfrm>
          <a:prstGeom prst="rect">
            <a:avLst/>
          </a:prstGeom>
        </p:spPr>
      </p:pic>
    </p:spTree>
    <p:extLst>
      <p:ext uri="{BB962C8B-B14F-4D97-AF65-F5344CB8AC3E}">
        <p14:creationId xmlns:p14="http://schemas.microsoft.com/office/powerpoint/2010/main" val="4292597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7FCAD937-B3D4-A540-A92B-BB71FD9A1C48}"/>
              </a:ext>
            </a:extLst>
          </p:cNvPr>
          <p:cNvGrpSpPr/>
          <p:nvPr/>
        </p:nvGrpSpPr>
        <p:grpSpPr>
          <a:xfrm>
            <a:off x="3648320" y="-11435"/>
            <a:ext cx="5478208" cy="1145751"/>
            <a:chOff x="3314696" y="-11432"/>
            <a:chExt cx="5607620" cy="1145751"/>
          </a:xfrm>
        </p:grpSpPr>
        <p:sp>
          <p:nvSpPr>
            <p:cNvPr id="27" name="Round Single Corner Rectangle 26">
              <a:extLst>
                <a:ext uri="{FF2B5EF4-FFF2-40B4-BE49-F238E27FC236}">
                  <a16:creationId xmlns:a16="http://schemas.microsoft.com/office/drawing/2014/main" id="{ED2703EC-328A-694E-B14E-F981BEDFAE4A}"/>
                </a:ext>
              </a:extLst>
            </p:cNvPr>
            <p:cNvSpPr/>
            <p:nvPr/>
          </p:nvSpPr>
          <p:spPr>
            <a:xfrm flipH="1">
              <a:off x="3314696" y="-11432"/>
              <a:ext cx="5607620" cy="1145751"/>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r>
                <a:rPr lang="fr-FR" dirty="0">
                  <a:latin typeface="Montserrat" pitchFamily="2" charset="77"/>
                </a:rPr>
                <a:t>-</a:t>
              </a:r>
            </a:p>
          </p:txBody>
        </p:sp>
        <p:sp>
          <p:nvSpPr>
            <p:cNvPr id="28" name="TextBox 27">
              <a:extLst>
                <a:ext uri="{FF2B5EF4-FFF2-40B4-BE49-F238E27FC236}">
                  <a16:creationId xmlns:a16="http://schemas.microsoft.com/office/drawing/2014/main" id="{E66923EE-F5D4-8B4E-8402-CAE871A7CA90}"/>
                </a:ext>
              </a:extLst>
            </p:cNvPr>
            <p:cNvSpPr txBox="1"/>
            <p:nvPr/>
          </p:nvSpPr>
          <p:spPr>
            <a:xfrm>
              <a:off x="4305298" y="694812"/>
              <a:ext cx="4244902" cy="274434"/>
            </a:xfrm>
            <a:prstGeom prst="rect">
              <a:avLst/>
            </a:prstGeom>
            <a:noFill/>
            <a:ln>
              <a:noFill/>
            </a:ln>
          </p:spPr>
          <p:txBody>
            <a:bodyPr wrap="square" rtlCol="0">
              <a:spAutoFit/>
            </a:bodyPr>
            <a:lstStyle/>
            <a:p>
              <a:pPr>
                <a:lnSpc>
                  <a:spcPts val="1300"/>
                </a:lnSpc>
              </a:pPr>
              <a:r>
                <a:rPr lang="fr-FR" dirty="0">
                  <a:solidFill>
                    <a:schemeClr val="bg1"/>
                  </a:solidFill>
                  <a:latin typeface="Montserrat" pitchFamily="2" charset="77"/>
                </a:rPr>
                <a:t>LES PRINCIPAUX</a:t>
              </a:r>
            </a:p>
          </p:txBody>
        </p:sp>
      </p:grpSp>
      <p:sp>
        <p:nvSpPr>
          <p:cNvPr id="25" name="Round Single Corner Rectangle 24">
            <a:extLst>
              <a:ext uri="{FF2B5EF4-FFF2-40B4-BE49-F238E27FC236}">
                <a16:creationId xmlns:a16="http://schemas.microsoft.com/office/drawing/2014/main" id="{66004B28-A609-DA4F-B973-C77186E9AC29}"/>
              </a:ext>
            </a:extLst>
          </p:cNvPr>
          <p:cNvSpPr/>
          <p:nvPr/>
        </p:nvSpPr>
        <p:spPr>
          <a:xfrm flipH="1">
            <a:off x="3648319" y="-11435"/>
            <a:ext cx="3158880" cy="1145751"/>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r>
              <a:rPr lang="fr-FR" dirty="0">
                <a:latin typeface="Montserrat" pitchFamily="2" charset="77"/>
              </a:rPr>
              <a:t>-</a:t>
            </a:r>
          </a:p>
        </p:txBody>
      </p:sp>
      <p:grpSp>
        <p:nvGrpSpPr>
          <p:cNvPr id="18" name="Group 17">
            <a:extLst>
              <a:ext uri="{FF2B5EF4-FFF2-40B4-BE49-F238E27FC236}">
                <a16:creationId xmlns:a16="http://schemas.microsoft.com/office/drawing/2014/main" id="{9CBCDEBB-B02B-FD4B-902D-51095B54A2F3}"/>
              </a:ext>
            </a:extLst>
          </p:cNvPr>
          <p:cNvGrpSpPr/>
          <p:nvPr/>
        </p:nvGrpSpPr>
        <p:grpSpPr>
          <a:xfrm>
            <a:off x="-3" y="0"/>
            <a:ext cx="4382140" cy="1134318"/>
            <a:chOff x="-4" y="1"/>
            <a:chExt cx="4382140"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4382136" cy="259044"/>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 EDITER LE CONTENU DES PAGES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JUIN 2024</a:t>
              </a:r>
            </a:p>
          </p:txBody>
        </p:sp>
      </p:grpSp>
      <p:pic>
        <p:nvPicPr>
          <p:cNvPr id="10" name="Picture 9">
            <a:extLst>
              <a:ext uri="{FF2B5EF4-FFF2-40B4-BE49-F238E27FC236}">
                <a16:creationId xmlns:a16="http://schemas.microsoft.com/office/drawing/2014/main" id="{06CB58B3-FEC8-1C4B-A8C6-4E2B78A8AB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880" y="2527300"/>
            <a:ext cx="6182360" cy="3931920"/>
          </a:xfrm>
          <a:prstGeom prst="rect">
            <a:avLst/>
          </a:prstGeom>
        </p:spPr>
      </p:pic>
      <p:pic>
        <p:nvPicPr>
          <p:cNvPr id="14" name="Picture 13">
            <a:extLst>
              <a:ext uri="{FF2B5EF4-FFF2-40B4-BE49-F238E27FC236}">
                <a16:creationId xmlns:a16="http://schemas.microsoft.com/office/drawing/2014/main" id="{3614874C-70A3-A740-8FBA-3160285F3B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4648" y="1206958"/>
            <a:ext cx="4881880" cy="3393440"/>
          </a:xfrm>
          <a:prstGeom prst="rect">
            <a:avLst/>
          </a:prstGeom>
        </p:spPr>
      </p:pic>
      <p:pic>
        <p:nvPicPr>
          <p:cNvPr id="12" name="Picture 11">
            <a:extLst>
              <a:ext uri="{FF2B5EF4-FFF2-40B4-BE49-F238E27FC236}">
                <a16:creationId xmlns:a16="http://schemas.microsoft.com/office/drawing/2014/main" id="{A6F5DD49-EAEB-984D-AF67-D8F540A1FB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3575" y="4170680"/>
            <a:ext cx="4775200" cy="2687320"/>
          </a:xfrm>
          <a:prstGeom prst="rect">
            <a:avLst/>
          </a:prstGeom>
        </p:spPr>
      </p:pic>
      <p:sp>
        <p:nvSpPr>
          <p:cNvPr id="22" name="TextBox 27">
            <a:extLst>
              <a:ext uri="{FF2B5EF4-FFF2-40B4-BE49-F238E27FC236}">
                <a16:creationId xmlns:a16="http://schemas.microsoft.com/office/drawing/2014/main" id="{E66923EE-F5D4-8B4E-8402-CAE871A7CA90}"/>
              </a:ext>
            </a:extLst>
          </p:cNvPr>
          <p:cNvSpPr txBox="1"/>
          <p:nvPr/>
        </p:nvSpPr>
        <p:spPr>
          <a:xfrm>
            <a:off x="4382137" y="696348"/>
            <a:ext cx="4978315" cy="274434"/>
          </a:xfrm>
          <a:prstGeom prst="rect">
            <a:avLst/>
          </a:prstGeom>
          <a:noFill/>
          <a:ln>
            <a:noFill/>
          </a:ln>
        </p:spPr>
        <p:txBody>
          <a:bodyPr wrap="square" rtlCol="0">
            <a:spAutoFit/>
          </a:bodyPr>
          <a:lstStyle/>
          <a:p>
            <a:pPr>
              <a:lnSpc>
                <a:spcPts val="1300"/>
              </a:lnSpc>
            </a:pPr>
            <a:r>
              <a:rPr lang="fr-FR" dirty="0">
                <a:solidFill>
                  <a:schemeClr val="bg1"/>
                </a:solidFill>
                <a:latin typeface="Montserrat" pitchFamily="2" charset="77"/>
              </a:rPr>
              <a:t>LES PRINCIPAUX TYPES DE CONTENU</a:t>
            </a:r>
          </a:p>
        </p:txBody>
      </p:sp>
      <p:sp>
        <p:nvSpPr>
          <p:cNvPr id="23" name="ZoneTexte 22"/>
          <p:cNvSpPr txBox="1"/>
          <p:nvPr/>
        </p:nvSpPr>
        <p:spPr>
          <a:xfrm>
            <a:off x="304100" y="1378409"/>
            <a:ext cx="2621551" cy="523220"/>
          </a:xfrm>
          <a:prstGeom prst="rect">
            <a:avLst/>
          </a:prstGeom>
          <a:noFill/>
        </p:spPr>
        <p:txBody>
          <a:bodyPr wrap="none" rtlCol="0">
            <a:spAutoFit/>
          </a:bodyPr>
          <a:lstStyle/>
          <a:p>
            <a:r>
              <a:rPr lang="fr-FR" sz="2800" dirty="0"/>
              <a:t>Des pages libres:</a:t>
            </a:r>
          </a:p>
        </p:txBody>
      </p:sp>
    </p:spTree>
    <p:extLst>
      <p:ext uri="{BB962C8B-B14F-4D97-AF65-F5344CB8AC3E}">
        <p14:creationId xmlns:p14="http://schemas.microsoft.com/office/powerpoint/2010/main" val="317921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1" decel="50000" fill="hold" nodeType="withEffect">
                                  <p:stCondLst>
                                    <p:cond delay="0"/>
                                  </p:stCondLst>
                                  <p:childTnLst>
                                    <p:anim calcmode="lin" valueType="num">
                                      <p:cBhvr additive="base">
                                        <p:cTn id="6" dur="200"/>
                                        <p:tgtEl>
                                          <p:spTgt spid="17"/>
                                        </p:tgtEl>
                                        <p:attrNameLst>
                                          <p:attrName>ppt_x</p:attrName>
                                        </p:attrNameLst>
                                      </p:cBhvr>
                                      <p:tavLst>
                                        <p:tav tm="0">
                                          <p:val>
                                            <p:strVal val="ppt_x"/>
                                          </p:val>
                                        </p:tav>
                                        <p:tav tm="100000">
                                          <p:val>
                                            <p:strVal val="ppt_x"/>
                                          </p:val>
                                        </p:tav>
                                      </p:tavLst>
                                    </p:anim>
                                    <p:anim calcmode="lin" valueType="num">
                                      <p:cBhvr additive="base">
                                        <p:cTn id="7" dur="200"/>
                                        <p:tgtEl>
                                          <p:spTgt spid="17"/>
                                        </p:tgtEl>
                                        <p:attrNameLst>
                                          <p:attrName>ppt_y</p:attrName>
                                        </p:attrNameLst>
                                      </p:cBhvr>
                                      <p:tavLst>
                                        <p:tav tm="0">
                                          <p:val>
                                            <p:strVal val="ppt_y"/>
                                          </p:val>
                                        </p:tav>
                                        <p:tav tm="100000">
                                          <p:val>
                                            <p:strVal val="0-ppt_h/2"/>
                                          </p:val>
                                        </p:tav>
                                      </p:tavLst>
                                    </p:anim>
                                    <p:set>
                                      <p:cBhvr>
                                        <p:cTn id="8" dur="1" fill="hold">
                                          <p:stCondLst>
                                            <p:cond delay="1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 Single Corner Rectangle 26">
            <a:extLst>
              <a:ext uri="{FF2B5EF4-FFF2-40B4-BE49-F238E27FC236}">
                <a16:creationId xmlns:a16="http://schemas.microsoft.com/office/drawing/2014/main" id="{ED2703EC-328A-694E-B14E-F981BEDFAE4A}"/>
              </a:ext>
            </a:extLst>
          </p:cNvPr>
          <p:cNvSpPr/>
          <p:nvPr/>
        </p:nvSpPr>
        <p:spPr>
          <a:xfrm flipH="1">
            <a:off x="3648320" y="-11435"/>
            <a:ext cx="5478208" cy="1145751"/>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r>
              <a:rPr lang="fr-FR" dirty="0">
                <a:latin typeface="Montserrat" pitchFamily="2" charset="77"/>
              </a:rPr>
              <a:t>-</a:t>
            </a:r>
          </a:p>
        </p:txBody>
      </p:sp>
      <p:grpSp>
        <p:nvGrpSpPr>
          <p:cNvPr id="18" name="Group 17">
            <a:extLst>
              <a:ext uri="{FF2B5EF4-FFF2-40B4-BE49-F238E27FC236}">
                <a16:creationId xmlns:a16="http://schemas.microsoft.com/office/drawing/2014/main" id="{9CBCDEBB-B02B-FD4B-902D-51095B54A2F3}"/>
              </a:ext>
            </a:extLst>
          </p:cNvPr>
          <p:cNvGrpSpPr/>
          <p:nvPr/>
        </p:nvGrpSpPr>
        <p:grpSpPr>
          <a:xfrm>
            <a:off x="-3" y="0"/>
            <a:ext cx="4381502" cy="1134318"/>
            <a:chOff x="-4" y="1"/>
            <a:chExt cx="4381502"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4127500" cy="271356"/>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EDITER LE CONTENU DES PAGES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JUIN 2024</a:t>
              </a:r>
            </a:p>
          </p:txBody>
        </p:sp>
      </p:grpSp>
      <p:sp>
        <p:nvSpPr>
          <p:cNvPr id="14" name="ZoneTexte 13"/>
          <p:cNvSpPr txBox="1"/>
          <p:nvPr/>
        </p:nvSpPr>
        <p:spPr>
          <a:xfrm>
            <a:off x="304100" y="1378409"/>
            <a:ext cx="2210220" cy="523220"/>
          </a:xfrm>
          <a:prstGeom prst="rect">
            <a:avLst/>
          </a:prstGeom>
          <a:noFill/>
        </p:spPr>
        <p:txBody>
          <a:bodyPr wrap="none" rtlCol="0">
            <a:spAutoFit/>
          </a:bodyPr>
          <a:lstStyle/>
          <a:p>
            <a:r>
              <a:rPr lang="fr-FR" sz="2800" dirty="0"/>
              <a:t>Des actualités</a:t>
            </a:r>
          </a:p>
        </p:txBody>
      </p:sp>
      <p:sp>
        <p:nvSpPr>
          <p:cNvPr id="15" name="TextBox 27">
            <a:extLst>
              <a:ext uri="{FF2B5EF4-FFF2-40B4-BE49-F238E27FC236}">
                <a16:creationId xmlns:a16="http://schemas.microsoft.com/office/drawing/2014/main" id="{E66923EE-F5D4-8B4E-8402-CAE871A7CA90}"/>
              </a:ext>
            </a:extLst>
          </p:cNvPr>
          <p:cNvSpPr txBox="1"/>
          <p:nvPr/>
        </p:nvSpPr>
        <p:spPr>
          <a:xfrm>
            <a:off x="4382137" y="694811"/>
            <a:ext cx="4978315" cy="274434"/>
          </a:xfrm>
          <a:prstGeom prst="rect">
            <a:avLst/>
          </a:prstGeom>
          <a:noFill/>
          <a:ln>
            <a:noFill/>
          </a:ln>
        </p:spPr>
        <p:txBody>
          <a:bodyPr wrap="square" rtlCol="0">
            <a:spAutoFit/>
          </a:bodyPr>
          <a:lstStyle/>
          <a:p>
            <a:pPr>
              <a:lnSpc>
                <a:spcPts val="1300"/>
              </a:lnSpc>
            </a:pPr>
            <a:r>
              <a:rPr lang="fr-FR" dirty="0">
                <a:solidFill>
                  <a:schemeClr val="bg1"/>
                </a:solidFill>
                <a:latin typeface="Montserrat" pitchFamily="2" charset="77"/>
              </a:rPr>
              <a:t>LES PRINCIPAUX TYPES DE CONTENU</a:t>
            </a:r>
          </a:p>
        </p:txBody>
      </p:sp>
      <p:pic>
        <p:nvPicPr>
          <p:cNvPr id="8" name="Image 7">
            <a:extLst>
              <a:ext uri="{FF2B5EF4-FFF2-40B4-BE49-F238E27FC236}">
                <a16:creationId xmlns:a16="http://schemas.microsoft.com/office/drawing/2014/main" id="{79957532-085F-40D0-4134-39408B2A69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299" y="1683032"/>
            <a:ext cx="9404601" cy="4717768"/>
          </a:xfrm>
          <a:prstGeom prst="rect">
            <a:avLst/>
          </a:prstGeom>
        </p:spPr>
      </p:pic>
      <p:sp>
        <p:nvSpPr>
          <p:cNvPr id="29" name="Rectangle 28">
            <a:extLst>
              <a:ext uri="{FF2B5EF4-FFF2-40B4-BE49-F238E27FC236}">
                <a16:creationId xmlns:a16="http://schemas.microsoft.com/office/drawing/2014/main" id="{82A3CA1F-7CB0-CD4D-8DDD-C1E81A4458F1}"/>
              </a:ext>
            </a:extLst>
          </p:cNvPr>
          <p:cNvSpPr/>
          <p:nvPr/>
        </p:nvSpPr>
        <p:spPr>
          <a:xfrm>
            <a:off x="9768289" y="3197644"/>
            <a:ext cx="1912849" cy="1594967"/>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Tree>
    <p:extLst>
      <p:ext uri="{BB962C8B-B14F-4D97-AF65-F5344CB8AC3E}">
        <p14:creationId xmlns:p14="http://schemas.microsoft.com/office/powerpoint/2010/main" val="2835214220"/>
      </p:ext>
    </p:extLst>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7" name="Round Single Corner Rectangle 26">
            <a:extLst>
              <a:ext uri="{FF2B5EF4-FFF2-40B4-BE49-F238E27FC236}">
                <a16:creationId xmlns:a16="http://schemas.microsoft.com/office/drawing/2014/main" id="{ED2703EC-328A-694E-B14E-F981BEDFAE4A}"/>
              </a:ext>
            </a:extLst>
          </p:cNvPr>
          <p:cNvSpPr/>
          <p:nvPr/>
        </p:nvSpPr>
        <p:spPr>
          <a:xfrm flipH="1">
            <a:off x="3648320" y="-11435"/>
            <a:ext cx="5478208" cy="1145751"/>
          </a:xfrm>
          <a:prstGeom prst="round1Rect">
            <a:avLst>
              <a:gd fmla="val 50000" name="adj"/>
            </a:avLst>
          </a:prstGeom>
          <a:solidFill>
            <a:srgbClr val="AA9F96"/>
          </a:solidFill>
          <a:ln>
            <a:noFill/>
          </a:ln>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nSpc>
                <a:spcPts val="1200"/>
              </a:lnSpc>
            </a:pPr>
            <a:r>
              <a:rPr dirty="0" lang="fr-FR">
                <a:latin charset="77" pitchFamily="2" typeface="Montserrat"/>
              </a:rPr>
              <a:t>-</a:t>
            </a:r>
          </a:p>
        </p:txBody>
      </p:sp>
      <p:grpSp>
        <p:nvGrpSpPr>
          <p:cNvPr id="18" name="Group 17">
            <a:extLst>
              <a:ext uri="{FF2B5EF4-FFF2-40B4-BE49-F238E27FC236}">
                <a16:creationId xmlns:a16="http://schemas.microsoft.com/office/drawing/2014/main" id="{9CBCDEBB-B02B-FD4B-902D-51095B54A2F3}"/>
              </a:ext>
            </a:extLst>
          </p:cNvPr>
          <p:cNvGrpSpPr/>
          <p:nvPr/>
        </p:nvGrpSpPr>
        <p:grpSpPr>
          <a:xfrm>
            <a:off x="-3" y="0"/>
            <a:ext cx="4381502" cy="1134318"/>
            <a:chOff x="-4" y="1"/>
            <a:chExt cx="4381502"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fmla="val 50000" name="adj"/>
              </a:avLst>
            </a:prstGeom>
            <a:solidFill>
              <a:srgbClr val="C1002A"/>
            </a:solidFill>
            <a:ln>
              <a:noFill/>
            </a:ln>
            <a:effectLst>
              <a:outerShdw algn="ctr" dir="16200000" dist="63500" rotWithShape="0">
                <a:srgbClr val="0D0D0D">
                  <a:alpha val="0"/>
                </a:srgbClr>
              </a:outerShdw>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gn="ctr">
                <a:lnSpc>
                  <a:spcPts val="1300"/>
                </a:lnSpc>
              </a:pPr>
              <a:endParaRPr b="1" dirty="0" lang="fr-FR">
                <a:latin charset="77" pitchFamily="2" typeface="Montserrat SemiBold"/>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4381498" cy="259045"/>
            </a:xfrm>
            <a:prstGeom prst="rect">
              <a:avLst/>
            </a:prstGeom>
            <a:noFill/>
            <a:ln>
              <a:noFill/>
            </a:ln>
          </p:spPr>
          <p:txBody>
            <a:bodyPr rtlCol="0" wrap="square">
              <a:spAutoFit/>
            </a:bodyPr>
            <a:lstStyle/>
            <a:p>
              <a:pPr>
                <a:lnSpc>
                  <a:spcPts val="1300"/>
                </a:lnSpc>
              </a:pPr>
              <a:r>
                <a:rPr b="1" dirty="0" lang="fr-FR">
                  <a:solidFill>
                    <a:schemeClr val="bg1"/>
                  </a:solidFill>
                  <a:latin charset="77" pitchFamily="2" typeface="Montserrat SemiBold"/>
                </a:rPr>
                <a:t> EDITER LE CONTENU DES PAGES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dirty="0" lang="fr-FR">
                  <a:latin charset="77" pitchFamily="2" typeface="Montserrat"/>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dirty="0" lang="fr-FR">
                  <a:latin charset="77" pitchFamily="2" typeface="Montserrat"/>
                </a:rPr>
                <a:t>JUIN 2024</a:t>
              </a:r>
            </a:p>
          </p:txBody>
        </p:sp>
      </p:grpSp>
      <p:pic>
        <p:nvPicPr>
          <p:cNvPr id="24" name="Picture 23">
            <a:extLst>
              <a:ext uri="{FF2B5EF4-FFF2-40B4-BE49-F238E27FC236}">
                <a16:creationId xmlns:a16="http://schemas.microsoft.com/office/drawing/2014/main" id="{924B45A1-184F-C540-B359-AF7726038F4E}"/>
              </a:ext>
            </a:extLst>
          </p:cNvPr>
          <p:cNvPicPr>
            <a:picLocks noChangeAspect="1"/>
          </p:cNvPicPr>
          <p:nvPr/>
        </p:nvPicPr>
        <p:blipFill rotWithShape="1">
          <a:blip r:embed="rId2">
            <a:extLst>
              <a:ext uri="{28A0092B-C50C-407E-A947-70E740481C1C}">
                <a14:useLocalDpi xmlns:a14="http://schemas.microsoft.com/office/drawing/2010/main" val="0"/>
              </a:ext>
            </a:extLst>
          </a:blip>
          <a:srcRect b="107" l="224" r="257" t="9"/>
          <a:stretch/>
        </p:blipFill>
        <p:spPr>
          <a:xfrm>
            <a:off x="3134347" y="5107244"/>
            <a:ext cx="1247152" cy="1833591"/>
          </a:xfrm>
          <a:prstGeom prst="rect">
            <a:avLst/>
          </a:prstGeom>
        </p:spPr>
      </p:pic>
      <p:pic>
        <p:nvPicPr>
          <p:cNvPr id="25" name="Picture 24">
            <a:extLst>
              <a:ext uri="{FF2B5EF4-FFF2-40B4-BE49-F238E27FC236}">
                <a16:creationId xmlns:a16="http://schemas.microsoft.com/office/drawing/2014/main" id="{34DEB31C-DD3C-EA40-B026-671F440AE425}"/>
              </a:ext>
            </a:extLst>
          </p:cNvPr>
          <p:cNvPicPr>
            <a:picLocks noChangeAspect="1"/>
          </p:cNvPicPr>
          <p:nvPr/>
        </p:nvPicPr>
        <p:blipFill rotWithShape="1">
          <a:blip r:embed="rId3">
            <a:extLst>
              <a:ext uri="{28A0092B-C50C-407E-A947-70E740481C1C}">
                <a14:useLocalDpi xmlns:a14="http://schemas.microsoft.com/office/drawing/2010/main" val="0"/>
              </a:ext>
            </a:extLst>
          </a:blip>
          <a:srcRect b="329" l="58" r="403" t="274"/>
          <a:stretch/>
        </p:blipFill>
        <p:spPr>
          <a:xfrm>
            <a:off x="6471598" y="2396174"/>
            <a:ext cx="2188651" cy="2813980"/>
          </a:xfrm>
          <a:prstGeom prst="rect">
            <a:avLst/>
          </a:prstGeom>
        </p:spPr>
      </p:pic>
      <p:pic>
        <p:nvPicPr>
          <p:cNvPr id="26" name="Picture 25">
            <a:extLst>
              <a:ext uri="{FF2B5EF4-FFF2-40B4-BE49-F238E27FC236}">
                <a16:creationId xmlns:a16="http://schemas.microsoft.com/office/drawing/2014/main" id="{D4C77AF1-E407-8844-BFD1-23CE29E757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9550" y="2629766"/>
            <a:ext cx="2382503" cy="1500789"/>
          </a:xfrm>
          <a:prstGeom prst="rect">
            <a:avLst/>
          </a:prstGeom>
        </p:spPr>
      </p:pic>
      <p:sp>
        <p:nvSpPr>
          <p:cNvPr id="16" name="TextBox 27">
            <a:extLst>
              <a:ext uri="{FF2B5EF4-FFF2-40B4-BE49-F238E27FC236}">
                <a16:creationId xmlns:a16="http://schemas.microsoft.com/office/drawing/2014/main" id="{E66923EE-F5D4-8B4E-8402-CAE871A7CA90}"/>
              </a:ext>
            </a:extLst>
          </p:cNvPr>
          <p:cNvSpPr txBox="1"/>
          <p:nvPr/>
        </p:nvSpPr>
        <p:spPr>
          <a:xfrm>
            <a:off x="4382137" y="694811"/>
            <a:ext cx="4978315" cy="274434"/>
          </a:xfrm>
          <a:prstGeom prst="rect">
            <a:avLst/>
          </a:prstGeom>
          <a:noFill/>
          <a:ln>
            <a:noFill/>
          </a:ln>
        </p:spPr>
        <p:txBody>
          <a:bodyPr rtlCol="0" wrap="square">
            <a:spAutoFit/>
          </a:bodyPr>
          <a:lstStyle/>
          <a:p>
            <a:pPr>
              <a:lnSpc>
                <a:spcPts val="1300"/>
              </a:lnSpc>
            </a:pPr>
            <a:r>
              <a:rPr dirty="0" lang="fr-FR">
                <a:solidFill>
                  <a:schemeClr val="bg1"/>
                </a:solidFill>
                <a:latin charset="77" pitchFamily="2" typeface="Montserrat"/>
              </a:rPr>
              <a:t>LES PRINCIPAUX TYPES DE CONTENU</a:t>
            </a:r>
          </a:p>
        </p:txBody>
      </p:sp>
      <p:sp>
        <p:nvSpPr>
          <p:cNvPr id="21" name="ZoneTexte 20"/>
          <p:cNvSpPr txBox="1"/>
          <p:nvPr/>
        </p:nvSpPr>
        <p:spPr>
          <a:xfrm>
            <a:off x="304100" y="1378409"/>
            <a:ext cx="4352474" cy="523220"/>
          </a:xfrm>
          <a:prstGeom prst="rect">
            <a:avLst/>
          </a:prstGeom>
          <a:noFill/>
        </p:spPr>
        <p:txBody>
          <a:bodyPr rtlCol="0" wrap="none">
            <a:spAutoFit/>
          </a:bodyPr>
          <a:lstStyle/>
          <a:p>
            <a:r>
              <a:rPr dirty="0" lang="fr-FR" sz="2800"/>
              <a:t>Différentes fiches formation:</a:t>
            </a:r>
          </a:p>
        </p:txBody>
      </p:sp>
      <p:pic>
        <p:nvPicPr>
          <p:cNvPr id="3" name="Objet 2"/>
          <p:cNvPicPr/>
          <p:nvPr/>
        </p:nvPicPr>
        <p:blipFill>
          <a:blip r:embed="rId5"/>
          <a:stretch>
            <a:fillRect/>
          </a:stretch>
          <a:srcRect/>
        </p:blipFill>
        <p:spPr>
          <a:xfrm>
            <a:off x="226207" y="2257239"/>
            <a:ext cx="2120488" cy="2198383"/>
          </a:xfrm>
          <a:prstGeom prst="rect">
            <a:avLst/>
          </a:prstGeom>
        </p:spPr>
      </p:pic>
      <p:pic>
        <p:nvPicPr>
          <p:cNvPr id="7" name="Objet 6"/>
          <p:cNvPicPr/>
          <p:nvPr/>
        </p:nvPicPr>
        <p:blipFill>
          <a:blip r:embed="rId7"/>
          <a:stretch>
            <a:fillRect/>
          </a:stretch>
          <a:srcRect/>
        </p:blipFill>
        <p:spPr>
          <a:xfrm>
            <a:off x="914012" y="5177513"/>
            <a:ext cx="1581034" cy="1656916"/>
          </a:xfrm>
          <a:prstGeom prst="rect">
            <a:avLst/>
          </a:prstGeom>
        </p:spPr>
      </p:pic>
      <p:pic>
        <p:nvPicPr>
          <p:cNvPr id="10" name="Objet 9"/>
          <p:cNvPicPr/>
          <p:nvPr/>
        </p:nvPicPr>
        <p:blipFill>
          <a:blip r:embed="rId9"/>
          <a:stretch>
            <a:fillRect/>
          </a:stretch>
          <a:srcRect/>
        </p:blipFill>
        <p:spPr>
          <a:xfrm>
            <a:off x="2942489" y="2395357"/>
            <a:ext cx="1944756" cy="2250131"/>
          </a:xfrm>
          <a:prstGeom prst="rect">
            <a:avLst/>
          </a:prstGeom>
        </p:spPr>
      </p:pic>
      <p:sp>
        <p:nvSpPr>
          <p:cNvPr id="11" name="ZoneTexte 10"/>
          <p:cNvSpPr txBox="1"/>
          <p:nvPr/>
        </p:nvSpPr>
        <p:spPr>
          <a:xfrm>
            <a:off x="209306" y="1937270"/>
            <a:ext cx="1668534" cy="369332"/>
          </a:xfrm>
          <a:prstGeom prst="rect">
            <a:avLst/>
          </a:prstGeom>
          <a:noFill/>
        </p:spPr>
        <p:txBody>
          <a:bodyPr rtlCol="0" wrap="none">
            <a:spAutoFit/>
          </a:bodyPr>
          <a:lstStyle/>
          <a:p>
            <a:pPr indent="-285750" marL="285750">
              <a:buFont charset="0" panose="020B0604020202020204" pitchFamily="34" typeface="Arial"/>
              <a:buChar char="•"/>
            </a:pPr>
            <a:r>
              <a:rPr dirty="0" lang="fr-FR"/>
              <a:t>UE nationale</a:t>
            </a:r>
          </a:p>
        </p:txBody>
      </p:sp>
      <p:sp>
        <p:nvSpPr>
          <p:cNvPr id="22" name="ZoneTexte 21"/>
          <p:cNvSpPr txBox="1"/>
          <p:nvPr/>
        </p:nvSpPr>
        <p:spPr>
          <a:xfrm>
            <a:off x="304100" y="4678068"/>
            <a:ext cx="1662828" cy="369332"/>
          </a:xfrm>
          <a:prstGeom prst="rect">
            <a:avLst/>
          </a:prstGeom>
          <a:noFill/>
        </p:spPr>
        <p:txBody>
          <a:bodyPr rtlCol="0" wrap="none">
            <a:spAutoFit/>
          </a:bodyPr>
          <a:lstStyle/>
          <a:p>
            <a:pPr indent="-285750" marL="285750">
              <a:buFont charset="0" panose="020B0604020202020204" pitchFamily="34" typeface="Arial"/>
              <a:buChar char="•"/>
            </a:pPr>
            <a:r>
              <a:rPr dirty="0" lang="fr-FR"/>
              <a:t>UE régionale</a:t>
            </a:r>
          </a:p>
        </p:txBody>
      </p:sp>
      <p:sp>
        <p:nvSpPr>
          <p:cNvPr id="23" name="ZoneTexte 22"/>
          <p:cNvSpPr txBox="1"/>
          <p:nvPr/>
        </p:nvSpPr>
        <p:spPr>
          <a:xfrm>
            <a:off x="2814053" y="1947567"/>
            <a:ext cx="3176126" cy="369332"/>
          </a:xfrm>
          <a:prstGeom prst="rect">
            <a:avLst/>
          </a:prstGeom>
          <a:noFill/>
        </p:spPr>
        <p:txBody>
          <a:bodyPr rtlCol="0" wrap="none">
            <a:spAutoFit/>
          </a:bodyPr>
          <a:lstStyle/>
          <a:p>
            <a:pPr indent="-285750" marL="285750">
              <a:buFont charset="0" panose="020B0604020202020204" pitchFamily="34" typeface="Arial"/>
              <a:buChar char="•"/>
            </a:pPr>
            <a:r>
              <a:rPr dirty="0" lang="fr-FR"/>
              <a:t>Certificat /diplôme national</a:t>
            </a:r>
          </a:p>
        </p:txBody>
      </p:sp>
      <p:sp>
        <p:nvSpPr>
          <p:cNvPr id="28" name="ZoneTexte 27"/>
          <p:cNvSpPr txBox="1"/>
          <p:nvPr/>
        </p:nvSpPr>
        <p:spPr>
          <a:xfrm>
            <a:off x="2777294" y="4723946"/>
            <a:ext cx="3055003" cy="369332"/>
          </a:xfrm>
          <a:prstGeom prst="rect">
            <a:avLst/>
          </a:prstGeom>
          <a:noFill/>
        </p:spPr>
        <p:txBody>
          <a:bodyPr rtlCol="0" wrap="none">
            <a:spAutoFit/>
          </a:bodyPr>
          <a:lstStyle/>
          <a:p>
            <a:pPr indent="-285750" marL="285750">
              <a:buFont charset="0" panose="020B0604020202020204" pitchFamily="34" typeface="Arial"/>
              <a:buChar char="•"/>
            </a:pPr>
            <a:r>
              <a:rPr dirty="0" lang="fr-FR"/>
              <a:t>Certificat/ diplôme régional</a:t>
            </a:r>
          </a:p>
        </p:txBody>
      </p:sp>
      <p:sp>
        <p:nvSpPr>
          <p:cNvPr id="29" name="ZoneTexte 28"/>
          <p:cNvSpPr txBox="1"/>
          <p:nvPr/>
        </p:nvSpPr>
        <p:spPr>
          <a:xfrm>
            <a:off x="6359703" y="1966426"/>
            <a:ext cx="1496628" cy="369332"/>
          </a:xfrm>
          <a:prstGeom prst="rect">
            <a:avLst/>
          </a:prstGeom>
          <a:noFill/>
        </p:spPr>
        <p:txBody>
          <a:bodyPr rtlCol="0" wrap="none">
            <a:spAutoFit/>
          </a:bodyPr>
          <a:lstStyle/>
          <a:p>
            <a:pPr indent="-285750" marL="285750">
              <a:buFont charset="0" panose="020B0604020202020204" pitchFamily="34" typeface="Arial"/>
              <a:buChar char="•"/>
            </a:pPr>
            <a:r>
              <a:rPr dirty="0" lang="fr-FR"/>
              <a:t>Alternance</a:t>
            </a:r>
          </a:p>
        </p:txBody>
      </p:sp>
      <p:sp>
        <p:nvSpPr>
          <p:cNvPr id="30" name="ZoneTexte 29"/>
          <p:cNvSpPr txBox="1"/>
          <p:nvPr/>
        </p:nvSpPr>
        <p:spPr>
          <a:xfrm>
            <a:off x="9012148" y="1934073"/>
            <a:ext cx="2286395" cy="646331"/>
          </a:xfrm>
          <a:prstGeom prst="rect">
            <a:avLst/>
          </a:prstGeom>
          <a:noFill/>
        </p:spPr>
        <p:txBody>
          <a:bodyPr rtlCol="0" wrap="square">
            <a:spAutoFit/>
          </a:bodyPr>
          <a:lstStyle/>
          <a:p>
            <a:pPr indent="-285750" marL="285750">
              <a:buFont charset="0" panose="020B0604020202020204" pitchFamily="34" typeface="Arial"/>
              <a:buChar char="•"/>
            </a:pPr>
            <a:r>
              <a:rPr dirty="0" lang="fr-FR"/>
              <a:t>Formation continue/ stage</a:t>
            </a:r>
          </a:p>
        </p:txBody>
      </p:sp>
    </p:spTree>
    <p:extLst>
      <p:ext uri="{BB962C8B-B14F-4D97-AF65-F5344CB8AC3E}">
        <p14:creationId xmlns:p14="http://schemas.microsoft.com/office/powerpoint/2010/main" val="698137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 Single Corner Rectangle 26">
            <a:extLst>
              <a:ext uri="{FF2B5EF4-FFF2-40B4-BE49-F238E27FC236}">
                <a16:creationId xmlns:a16="http://schemas.microsoft.com/office/drawing/2014/main" id="{ED2703EC-328A-694E-B14E-F981BEDFAE4A}"/>
              </a:ext>
            </a:extLst>
          </p:cNvPr>
          <p:cNvSpPr/>
          <p:nvPr/>
        </p:nvSpPr>
        <p:spPr>
          <a:xfrm flipH="1">
            <a:off x="3648320" y="-11435"/>
            <a:ext cx="5478208" cy="1145751"/>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r>
              <a:rPr lang="fr-FR" dirty="0">
                <a:latin typeface="Montserrat" pitchFamily="2" charset="77"/>
              </a:rPr>
              <a:t>-</a:t>
            </a:r>
          </a:p>
        </p:txBody>
      </p:sp>
      <p:grpSp>
        <p:nvGrpSpPr>
          <p:cNvPr id="18" name="Group 17">
            <a:extLst>
              <a:ext uri="{FF2B5EF4-FFF2-40B4-BE49-F238E27FC236}">
                <a16:creationId xmlns:a16="http://schemas.microsoft.com/office/drawing/2014/main" id="{9CBCDEBB-B02B-FD4B-902D-51095B54A2F3}"/>
              </a:ext>
            </a:extLst>
          </p:cNvPr>
          <p:cNvGrpSpPr/>
          <p:nvPr/>
        </p:nvGrpSpPr>
        <p:grpSpPr>
          <a:xfrm>
            <a:off x="-3" y="0"/>
            <a:ext cx="4381502" cy="1134318"/>
            <a:chOff x="-4" y="1"/>
            <a:chExt cx="4381502"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4381498" cy="259045"/>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 EDITER LE CONTENU DES PAGES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JUIN 2024</a:t>
              </a:r>
            </a:p>
          </p:txBody>
        </p:sp>
      </p:grpSp>
      <p:sp>
        <p:nvSpPr>
          <p:cNvPr id="16" name="TextBox 27">
            <a:extLst>
              <a:ext uri="{FF2B5EF4-FFF2-40B4-BE49-F238E27FC236}">
                <a16:creationId xmlns:a16="http://schemas.microsoft.com/office/drawing/2014/main" id="{E66923EE-F5D4-8B4E-8402-CAE871A7CA90}"/>
              </a:ext>
            </a:extLst>
          </p:cNvPr>
          <p:cNvSpPr txBox="1"/>
          <p:nvPr/>
        </p:nvSpPr>
        <p:spPr>
          <a:xfrm>
            <a:off x="4382137" y="694811"/>
            <a:ext cx="4978315" cy="274434"/>
          </a:xfrm>
          <a:prstGeom prst="rect">
            <a:avLst/>
          </a:prstGeom>
          <a:noFill/>
          <a:ln>
            <a:noFill/>
          </a:ln>
        </p:spPr>
        <p:txBody>
          <a:bodyPr wrap="square" rtlCol="0">
            <a:spAutoFit/>
          </a:bodyPr>
          <a:lstStyle/>
          <a:p>
            <a:pPr>
              <a:lnSpc>
                <a:spcPts val="1300"/>
              </a:lnSpc>
            </a:pPr>
            <a:r>
              <a:rPr lang="fr-FR" dirty="0">
                <a:solidFill>
                  <a:schemeClr val="bg1"/>
                </a:solidFill>
                <a:latin typeface="Montserrat" pitchFamily="2" charset="77"/>
              </a:rPr>
              <a:t>LES PRINCIPAUX TYPES DE CONTENU</a:t>
            </a:r>
          </a:p>
        </p:txBody>
      </p:sp>
      <p:sp>
        <p:nvSpPr>
          <p:cNvPr id="21" name="ZoneTexte 20"/>
          <p:cNvSpPr txBox="1"/>
          <p:nvPr/>
        </p:nvSpPr>
        <p:spPr>
          <a:xfrm>
            <a:off x="174274" y="1314777"/>
            <a:ext cx="4266489" cy="523220"/>
          </a:xfrm>
          <a:prstGeom prst="rect">
            <a:avLst/>
          </a:prstGeom>
          <a:noFill/>
        </p:spPr>
        <p:txBody>
          <a:bodyPr wrap="none" rtlCol="0">
            <a:spAutoFit/>
          </a:bodyPr>
          <a:lstStyle/>
          <a:p>
            <a:r>
              <a:rPr lang="fr-FR" sz="2800" dirty="0"/>
              <a:t>Détail d’une fiche formation</a:t>
            </a:r>
          </a:p>
        </p:txBody>
      </p:sp>
      <p:pic>
        <p:nvPicPr>
          <p:cNvPr id="13" name="Image 12">
            <a:extLst>
              <a:ext uri="{FF2B5EF4-FFF2-40B4-BE49-F238E27FC236}">
                <a16:creationId xmlns:a16="http://schemas.microsoft.com/office/drawing/2014/main" id="{B13BDC62-277A-9A15-21CE-531AEB15F4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274" y="1901629"/>
            <a:ext cx="6011154" cy="4662588"/>
          </a:xfrm>
          <a:prstGeom prst="rect">
            <a:avLst/>
          </a:prstGeom>
        </p:spPr>
      </p:pic>
      <p:pic>
        <p:nvPicPr>
          <p:cNvPr id="31" name="Image 30">
            <a:extLst>
              <a:ext uri="{FF2B5EF4-FFF2-40B4-BE49-F238E27FC236}">
                <a16:creationId xmlns:a16="http://schemas.microsoft.com/office/drawing/2014/main" id="{B770F3A3-3662-9801-4A9B-4EB68FE61E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7860" y="1645920"/>
            <a:ext cx="4996131" cy="4517269"/>
          </a:xfrm>
          <a:prstGeom prst="rect">
            <a:avLst/>
          </a:prstGeom>
        </p:spPr>
      </p:pic>
    </p:spTree>
    <p:extLst>
      <p:ext uri="{BB962C8B-B14F-4D97-AF65-F5344CB8AC3E}">
        <p14:creationId xmlns:p14="http://schemas.microsoft.com/office/powerpoint/2010/main" val="2555708893"/>
      </p:ext>
    </p:extLst>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7" name="Round Single Corner Rectangle 26">
            <a:extLst>
              <a:ext uri="{FF2B5EF4-FFF2-40B4-BE49-F238E27FC236}">
                <a16:creationId xmlns:a16="http://schemas.microsoft.com/office/drawing/2014/main" id="{ED2703EC-328A-694E-B14E-F981BEDFAE4A}"/>
              </a:ext>
            </a:extLst>
          </p:cNvPr>
          <p:cNvSpPr/>
          <p:nvPr/>
        </p:nvSpPr>
        <p:spPr>
          <a:xfrm flipH="1">
            <a:off x="3648320" y="-11435"/>
            <a:ext cx="5478208" cy="1145751"/>
          </a:xfrm>
          <a:prstGeom prst="round1Rect">
            <a:avLst>
              <a:gd fmla="val 50000" name="adj"/>
            </a:avLst>
          </a:prstGeom>
          <a:solidFill>
            <a:srgbClr val="AA9F96"/>
          </a:solidFill>
          <a:ln>
            <a:noFill/>
          </a:ln>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nSpc>
                <a:spcPts val="1200"/>
              </a:lnSpc>
            </a:pPr>
            <a:r>
              <a:rPr dirty="0" lang="fr-FR">
                <a:latin charset="77" pitchFamily="2" typeface="Montserrat"/>
              </a:rPr>
              <a:t>-</a:t>
            </a:r>
          </a:p>
        </p:txBody>
      </p:sp>
      <p:grpSp>
        <p:nvGrpSpPr>
          <p:cNvPr id="18" name="Group 17">
            <a:extLst>
              <a:ext uri="{FF2B5EF4-FFF2-40B4-BE49-F238E27FC236}">
                <a16:creationId xmlns:a16="http://schemas.microsoft.com/office/drawing/2014/main" id="{9CBCDEBB-B02B-FD4B-902D-51095B54A2F3}"/>
              </a:ext>
            </a:extLst>
          </p:cNvPr>
          <p:cNvGrpSpPr/>
          <p:nvPr/>
        </p:nvGrpSpPr>
        <p:grpSpPr>
          <a:xfrm>
            <a:off x="-3" y="0"/>
            <a:ext cx="4381502" cy="1134318"/>
            <a:chOff x="-4" y="1"/>
            <a:chExt cx="4381502"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fmla="val 50000" name="adj"/>
              </a:avLst>
            </a:prstGeom>
            <a:solidFill>
              <a:srgbClr val="C1002A"/>
            </a:solidFill>
            <a:ln>
              <a:noFill/>
            </a:ln>
            <a:effectLst>
              <a:outerShdw algn="ctr" dir="16200000" dist="63500" rotWithShape="0">
                <a:srgbClr val="0D0D0D">
                  <a:alpha val="0"/>
                </a:srgbClr>
              </a:outerShdw>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gn="ctr">
                <a:lnSpc>
                  <a:spcPts val="1300"/>
                </a:lnSpc>
              </a:pPr>
              <a:endParaRPr b="1" dirty="0" lang="fr-FR">
                <a:latin charset="77" pitchFamily="2" typeface="Montserrat SemiBold"/>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4381498" cy="259045"/>
            </a:xfrm>
            <a:prstGeom prst="rect">
              <a:avLst/>
            </a:prstGeom>
            <a:noFill/>
            <a:ln>
              <a:noFill/>
            </a:ln>
          </p:spPr>
          <p:txBody>
            <a:bodyPr rtlCol="0" wrap="square">
              <a:spAutoFit/>
            </a:bodyPr>
            <a:lstStyle/>
            <a:p>
              <a:pPr>
                <a:lnSpc>
                  <a:spcPts val="1300"/>
                </a:lnSpc>
              </a:pPr>
              <a:r>
                <a:rPr b="1" dirty="0" lang="fr-FR">
                  <a:solidFill>
                    <a:schemeClr val="bg1"/>
                  </a:solidFill>
                  <a:latin charset="77" pitchFamily="2" typeface="Montserrat SemiBold"/>
                </a:rPr>
                <a:t> EDITER LE CONTENU DES PAGES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dirty="0" lang="fr-FR">
                  <a:latin charset="77" pitchFamily="2" typeface="Montserrat"/>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dirty="0" lang="fr-FR">
                  <a:latin charset="77" pitchFamily="2" typeface="Montserrat"/>
                </a:rPr>
                <a:t> décembre 2020</a:t>
              </a:r>
            </a:p>
          </p:txBody>
        </p:sp>
      </p:grpSp>
      <p:pic>
        <p:nvPicPr>
          <p:cNvPr id="24" name="Picture 23">
            <a:extLst>
              <a:ext uri="{FF2B5EF4-FFF2-40B4-BE49-F238E27FC236}">
                <a16:creationId xmlns:a16="http://schemas.microsoft.com/office/drawing/2014/main" id="{924B45A1-184F-C540-B359-AF7726038F4E}"/>
              </a:ext>
            </a:extLst>
          </p:cNvPr>
          <p:cNvPicPr>
            <a:picLocks noChangeAspect="1"/>
          </p:cNvPicPr>
          <p:nvPr/>
        </p:nvPicPr>
        <p:blipFill rotWithShape="1">
          <a:blip r:embed="rId2">
            <a:extLst>
              <a:ext uri="{28A0092B-C50C-407E-A947-70E740481C1C}">
                <a14:useLocalDpi xmlns:a14="http://schemas.microsoft.com/office/drawing/2010/main" val="0"/>
              </a:ext>
            </a:extLst>
          </a:blip>
          <a:srcRect b="107" l="224" r="257" t="9"/>
          <a:stretch/>
        </p:blipFill>
        <p:spPr>
          <a:xfrm>
            <a:off x="3989146" y="5001233"/>
            <a:ext cx="1444662" cy="2123975"/>
          </a:xfrm>
          <a:prstGeom prst="rect">
            <a:avLst/>
          </a:prstGeom>
        </p:spPr>
      </p:pic>
      <p:pic>
        <p:nvPicPr>
          <p:cNvPr id="25" name="Picture 24">
            <a:extLst>
              <a:ext uri="{FF2B5EF4-FFF2-40B4-BE49-F238E27FC236}">
                <a16:creationId xmlns:a16="http://schemas.microsoft.com/office/drawing/2014/main" id="{34DEB31C-DD3C-EA40-B026-671F440AE425}"/>
              </a:ext>
            </a:extLst>
          </p:cNvPr>
          <p:cNvPicPr>
            <a:picLocks noChangeAspect="1"/>
          </p:cNvPicPr>
          <p:nvPr/>
        </p:nvPicPr>
        <p:blipFill rotWithShape="1">
          <a:blip r:embed="rId3">
            <a:extLst>
              <a:ext uri="{28A0092B-C50C-407E-A947-70E740481C1C}">
                <a14:useLocalDpi xmlns:a14="http://schemas.microsoft.com/office/drawing/2010/main" val="0"/>
              </a:ext>
            </a:extLst>
          </a:blip>
          <a:srcRect b="329" l="58" r="403" t="274"/>
          <a:stretch/>
        </p:blipFill>
        <p:spPr>
          <a:xfrm>
            <a:off x="6243325" y="2670385"/>
            <a:ext cx="2188651" cy="2813980"/>
          </a:xfrm>
          <a:prstGeom prst="rect">
            <a:avLst/>
          </a:prstGeom>
        </p:spPr>
      </p:pic>
      <p:pic>
        <p:nvPicPr>
          <p:cNvPr id="26" name="Picture 25">
            <a:extLst>
              <a:ext uri="{FF2B5EF4-FFF2-40B4-BE49-F238E27FC236}">
                <a16:creationId xmlns:a16="http://schemas.microsoft.com/office/drawing/2014/main" id="{D4C77AF1-E407-8844-BFD1-23CE29E757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1493" y="3052770"/>
            <a:ext cx="2382503" cy="1500789"/>
          </a:xfrm>
          <a:prstGeom prst="rect">
            <a:avLst/>
          </a:prstGeom>
        </p:spPr>
      </p:pic>
      <p:sp>
        <p:nvSpPr>
          <p:cNvPr id="16" name="TextBox 27">
            <a:extLst>
              <a:ext uri="{FF2B5EF4-FFF2-40B4-BE49-F238E27FC236}">
                <a16:creationId xmlns:a16="http://schemas.microsoft.com/office/drawing/2014/main" id="{E66923EE-F5D4-8B4E-8402-CAE871A7CA90}"/>
              </a:ext>
            </a:extLst>
          </p:cNvPr>
          <p:cNvSpPr txBox="1"/>
          <p:nvPr/>
        </p:nvSpPr>
        <p:spPr>
          <a:xfrm>
            <a:off x="4382137" y="694811"/>
            <a:ext cx="4978315" cy="274434"/>
          </a:xfrm>
          <a:prstGeom prst="rect">
            <a:avLst/>
          </a:prstGeom>
          <a:noFill/>
          <a:ln>
            <a:noFill/>
          </a:ln>
        </p:spPr>
        <p:txBody>
          <a:bodyPr rtlCol="0" wrap="square">
            <a:spAutoFit/>
          </a:bodyPr>
          <a:lstStyle/>
          <a:p>
            <a:pPr>
              <a:lnSpc>
                <a:spcPts val="1300"/>
              </a:lnSpc>
            </a:pPr>
            <a:r>
              <a:rPr dirty="0" lang="fr-FR">
                <a:solidFill>
                  <a:schemeClr val="bg1"/>
                </a:solidFill>
                <a:latin charset="77" pitchFamily="2" typeface="Montserrat"/>
              </a:rPr>
              <a:t>LES PRINCIPAUX TYPES DE CONTENU</a:t>
            </a:r>
          </a:p>
        </p:txBody>
      </p:sp>
      <p:sp>
        <p:nvSpPr>
          <p:cNvPr id="21" name="ZoneTexte 20"/>
          <p:cNvSpPr txBox="1"/>
          <p:nvPr/>
        </p:nvSpPr>
        <p:spPr>
          <a:xfrm>
            <a:off x="304100" y="1378409"/>
            <a:ext cx="4352474" cy="523220"/>
          </a:xfrm>
          <a:prstGeom prst="rect">
            <a:avLst/>
          </a:prstGeom>
          <a:noFill/>
        </p:spPr>
        <p:txBody>
          <a:bodyPr rtlCol="0" wrap="none">
            <a:spAutoFit/>
          </a:bodyPr>
          <a:lstStyle/>
          <a:p>
            <a:r>
              <a:rPr dirty="0" lang="fr-FR" sz="2800"/>
              <a:t>Différentes fiches formation:</a:t>
            </a:r>
          </a:p>
        </p:txBody>
      </p:sp>
      <p:pic>
        <p:nvPicPr>
          <p:cNvPr id="3" name="Objet 2"/>
          <p:cNvPicPr/>
          <p:nvPr/>
        </p:nvPicPr>
        <p:blipFill>
          <a:blip r:embed="rId5"/>
          <a:stretch>
            <a:fillRect/>
          </a:stretch>
          <a:srcRect/>
        </p:blipFill>
        <p:spPr>
          <a:xfrm>
            <a:off x="226207" y="2257239"/>
            <a:ext cx="2120488" cy="2198383"/>
          </a:xfrm>
          <a:prstGeom prst="rect">
            <a:avLst/>
          </a:prstGeom>
        </p:spPr>
      </p:pic>
      <p:pic>
        <p:nvPicPr>
          <p:cNvPr id="7" name="Objet 6"/>
          <p:cNvPicPr/>
          <p:nvPr/>
        </p:nvPicPr>
        <p:blipFill>
          <a:blip r:embed="rId7"/>
          <a:stretch>
            <a:fillRect/>
          </a:stretch>
          <a:srcRect/>
        </p:blipFill>
        <p:spPr>
          <a:xfrm>
            <a:off x="914012" y="5177513"/>
            <a:ext cx="1581034" cy="1656916"/>
          </a:xfrm>
          <a:prstGeom prst="rect">
            <a:avLst/>
          </a:prstGeom>
        </p:spPr>
      </p:pic>
      <p:pic>
        <p:nvPicPr>
          <p:cNvPr id="10" name="Objet 9"/>
          <p:cNvPicPr/>
          <p:nvPr/>
        </p:nvPicPr>
        <p:blipFill>
          <a:blip r:embed="rId9"/>
          <a:stretch>
            <a:fillRect/>
          </a:stretch>
          <a:srcRect/>
        </p:blipFill>
        <p:spPr>
          <a:xfrm>
            <a:off x="2942489" y="2395357"/>
            <a:ext cx="1944756" cy="2250131"/>
          </a:xfrm>
          <a:prstGeom prst="rect">
            <a:avLst/>
          </a:prstGeom>
        </p:spPr>
      </p:pic>
      <p:sp>
        <p:nvSpPr>
          <p:cNvPr id="11" name="ZoneTexte 10"/>
          <p:cNvSpPr txBox="1"/>
          <p:nvPr/>
        </p:nvSpPr>
        <p:spPr>
          <a:xfrm>
            <a:off x="209306" y="1937270"/>
            <a:ext cx="1668534" cy="369332"/>
          </a:xfrm>
          <a:prstGeom prst="rect">
            <a:avLst/>
          </a:prstGeom>
          <a:noFill/>
        </p:spPr>
        <p:txBody>
          <a:bodyPr rtlCol="0" wrap="none">
            <a:spAutoFit/>
          </a:bodyPr>
          <a:lstStyle/>
          <a:p>
            <a:pPr indent="-285750" marL="285750">
              <a:buFont charset="0" panose="020B0604020202020204" pitchFamily="34" typeface="Arial"/>
              <a:buChar char="•"/>
            </a:pPr>
            <a:r>
              <a:rPr dirty="0" lang="fr-FR"/>
              <a:t>UE nationale</a:t>
            </a:r>
          </a:p>
        </p:txBody>
      </p:sp>
      <p:sp>
        <p:nvSpPr>
          <p:cNvPr id="22" name="ZoneTexte 21"/>
          <p:cNvSpPr txBox="1"/>
          <p:nvPr/>
        </p:nvSpPr>
        <p:spPr>
          <a:xfrm>
            <a:off x="304100" y="4493402"/>
            <a:ext cx="2315570" cy="646331"/>
          </a:xfrm>
          <a:prstGeom prst="rect">
            <a:avLst/>
          </a:prstGeom>
          <a:noFill/>
        </p:spPr>
        <p:txBody>
          <a:bodyPr rtlCol="0" wrap="none">
            <a:spAutoFit/>
          </a:bodyPr>
          <a:lstStyle/>
          <a:p>
            <a:pPr indent="-285750" marL="285750">
              <a:buFont charset="0" panose="020B0604020202020204" pitchFamily="34" typeface="Arial"/>
              <a:buChar char="•"/>
            </a:pPr>
            <a:r>
              <a:rPr dirty="0" lang="fr-FR"/>
              <a:t>Et sa déclinaison en</a:t>
            </a:r>
            <a:br>
              <a:rPr dirty="0" lang="fr-FR"/>
            </a:br>
            <a:r>
              <a:rPr dirty="0" lang="fr-FR"/>
              <a:t>UE régionale</a:t>
            </a:r>
          </a:p>
        </p:txBody>
      </p:sp>
      <p:sp>
        <p:nvSpPr>
          <p:cNvPr id="23" name="ZoneTexte 22"/>
          <p:cNvSpPr txBox="1"/>
          <p:nvPr/>
        </p:nvSpPr>
        <p:spPr>
          <a:xfrm>
            <a:off x="2814053" y="1947567"/>
            <a:ext cx="3176126" cy="369332"/>
          </a:xfrm>
          <a:prstGeom prst="rect">
            <a:avLst/>
          </a:prstGeom>
          <a:noFill/>
        </p:spPr>
        <p:txBody>
          <a:bodyPr rtlCol="0" wrap="none">
            <a:spAutoFit/>
          </a:bodyPr>
          <a:lstStyle/>
          <a:p>
            <a:pPr indent="-285750" marL="285750">
              <a:buFont charset="0" panose="020B0604020202020204" pitchFamily="34" typeface="Arial"/>
              <a:buChar char="•"/>
            </a:pPr>
            <a:r>
              <a:rPr dirty="0" lang="fr-FR"/>
              <a:t>Certificat /diplôme national</a:t>
            </a:r>
          </a:p>
        </p:txBody>
      </p:sp>
      <p:sp>
        <p:nvSpPr>
          <p:cNvPr id="28" name="ZoneTexte 27"/>
          <p:cNvSpPr txBox="1"/>
          <p:nvPr/>
        </p:nvSpPr>
        <p:spPr>
          <a:xfrm>
            <a:off x="2867175" y="4631901"/>
            <a:ext cx="2955361" cy="369332"/>
          </a:xfrm>
          <a:prstGeom prst="rect">
            <a:avLst/>
          </a:prstGeom>
          <a:noFill/>
        </p:spPr>
        <p:txBody>
          <a:bodyPr rtlCol="0" wrap="none">
            <a:spAutoFit/>
          </a:bodyPr>
          <a:lstStyle/>
          <a:p>
            <a:pPr indent="-285750" marL="285750">
              <a:buFont charset="0" panose="020B0604020202020204" pitchFamily="34" typeface="Arial"/>
              <a:buChar char="•"/>
            </a:pPr>
            <a:r>
              <a:rPr dirty="0" lang="fr-FR"/>
              <a:t>Et sa déclinaison régionale</a:t>
            </a:r>
          </a:p>
        </p:txBody>
      </p:sp>
      <p:sp>
        <p:nvSpPr>
          <p:cNvPr id="29" name="ZoneTexte 28"/>
          <p:cNvSpPr txBox="1"/>
          <p:nvPr/>
        </p:nvSpPr>
        <p:spPr>
          <a:xfrm>
            <a:off x="6359703" y="1966426"/>
            <a:ext cx="1496628" cy="369332"/>
          </a:xfrm>
          <a:prstGeom prst="rect">
            <a:avLst/>
          </a:prstGeom>
          <a:noFill/>
        </p:spPr>
        <p:txBody>
          <a:bodyPr rtlCol="0" wrap="none">
            <a:spAutoFit/>
          </a:bodyPr>
          <a:lstStyle/>
          <a:p>
            <a:pPr indent="-285750" marL="285750">
              <a:buFont charset="0" panose="020B0604020202020204" pitchFamily="34" typeface="Arial"/>
              <a:buChar char="•"/>
            </a:pPr>
            <a:r>
              <a:rPr dirty="0" lang="fr-FR"/>
              <a:t>Alternance</a:t>
            </a:r>
          </a:p>
        </p:txBody>
      </p:sp>
      <p:sp>
        <p:nvSpPr>
          <p:cNvPr id="30" name="ZoneTexte 29"/>
          <p:cNvSpPr txBox="1"/>
          <p:nvPr/>
        </p:nvSpPr>
        <p:spPr>
          <a:xfrm>
            <a:off x="9012148" y="1934073"/>
            <a:ext cx="2286395" cy="646331"/>
          </a:xfrm>
          <a:prstGeom prst="rect">
            <a:avLst/>
          </a:prstGeom>
          <a:noFill/>
        </p:spPr>
        <p:txBody>
          <a:bodyPr rtlCol="0" wrap="square">
            <a:spAutoFit/>
          </a:bodyPr>
          <a:lstStyle/>
          <a:p>
            <a:pPr indent="-285750" marL="285750">
              <a:buFont charset="0" panose="020B0604020202020204" pitchFamily="34" typeface="Arial"/>
              <a:buChar char="•"/>
            </a:pPr>
            <a:r>
              <a:rPr dirty="0" lang="fr-FR"/>
              <a:t>Formation continue/ stage</a:t>
            </a:r>
          </a:p>
        </p:txBody>
      </p:sp>
      <p:sp>
        <p:nvSpPr>
          <p:cNvPr id="31" name="Rectangle 30">
            <a:extLst>
              <a:ext uri="{FF2B5EF4-FFF2-40B4-BE49-F238E27FC236}">
                <a16:creationId xmlns:a16="http://schemas.microsoft.com/office/drawing/2014/main" id="{39625B33-6B9D-094D-BE0E-46AEB5B405DE}"/>
              </a:ext>
            </a:extLst>
          </p:cNvPr>
          <p:cNvSpPr/>
          <p:nvPr/>
        </p:nvSpPr>
        <p:spPr>
          <a:xfrm>
            <a:off x="0" y="-11432"/>
            <a:ext cx="12192000" cy="6869432"/>
          </a:xfrm>
          <a:prstGeom prst="rect">
            <a:avLst/>
          </a:prstGeom>
          <a:solidFill>
            <a:srgbClr val="C100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fr-FR" sz="5400">
                <a:solidFill>
                  <a:schemeClr val="tx1"/>
                </a:solidFill>
              </a:rPr>
              <a:t>Créer une page libre, </a:t>
            </a:r>
            <a:br>
              <a:rPr dirty="0" lang="fr-FR" sz="5400">
                <a:solidFill>
                  <a:schemeClr val="tx1"/>
                </a:solidFill>
              </a:rPr>
            </a:br>
            <a:r>
              <a:rPr dirty="0" lang="fr-FR" sz="5400">
                <a:solidFill>
                  <a:schemeClr val="tx1"/>
                </a:solidFill>
              </a:rPr>
              <a:t>une actualité, une fiche document</a:t>
            </a:r>
          </a:p>
        </p:txBody>
      </p:sp>
    </p:spTree>
    <p:extLst>
      <p:ext uri="{BB962C8B-B14F-4D97-AF65-F5344CB8AC3E}">
        <p14:creationId xmlns:p14="http://schemas.microsoft.com/office/powerpoint/2010/main" val="1901349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398" y="1809602"/>
            <a:ext cx="6476205" cy="4709967"/>
          </a:xfrm>
          <a:prstGeom prst="rect">
            <a:avLst/>
          </a:prstGeom>
        </p:spPr>
      </p:pic>
      <p:grpSp>
        <p:nvGrpSpPr>
          <p:cNvPr id="24" name="Group 23">
            <a:extLst>
              <a:ext uri="{FF2B5EF4-FFF2-40B4-BE49-F238E27FC236}">
                <a16:creationId xmlns:a16="http://schemas.microsoft.com/office/drawing/2014/main" id="{6E465AA4-FD07-9844-A10C-8860E8B36976}"/>
              </a:ext>
            </a:extLst>
          </p:cNvPr>
          <p:cNvGrpSpPr/>
          <p:nvPr/>
        </p:nvGrpSpPr>
        <p:grpSpPr>
          <a:xfrm>
            <a:off x="3648319" y="-11435"/>
            <a:ext cx="3158880" cy="1145751"/>
            <a:chOff x="3314696" y="-11432"/>
            <a:chExt cx="3233502" cy="1145751"/>
          </a:xfrm>
        </p:grpSpPr>
        <p:sp>
          <p:nvSpPr>
            <p:cNvPr id="25" name="Round Single Corner Rectangle 24">
              <a:extLst>
                <a:ext uri="{FF2B5EF4-FFF2-40B4-BE49-F238E27FC236}">
                  <a16:creationId xmlns:a16="http://schemas.microsoft.com/office/drawing/2014/main" id="{66004B28-A609-DA4F-B973-C77186E9AC29}"/>
                </a:ext>
              </a:extLst>
            </p:cNvPr>
            <p:cNvSpPr/>
            <p:nvPr/>
          </p:nvSpPr>
          <p:spPr>
            <a:xfrm flipH="1">
              <a:off x="3314696" y="-11432"/>
              <a:ext cx="3233502" cy="1145751"/>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r>
                <a:rPr lang="fr-FR" dirty="0">
                  <a:latin typeface="Montserrat" pitchFamily="2" charset="77"/>
                </a:rPr>
                <a:t>-</a:t>
              </a:r>
            </a:p>
          </p:txBody>
        </p:sp>
        <p:sp>
          <p:nvSpPr>
            <p:cNvPr id="26" name="TextBox 25">
              <a:extLst>
                <a:ext uri="{FF2B5EF4-FFF2-40B4-BE49-F238E27FC236}">
                  <a16:creationId xmlns:a16="http://schemas.microsoft.com/office/drawing/2014/main" id="{7B2D25F4-3F32-8F4A-8CEC-F0724EB3AA7B}"/>
                </a:ext>
              </a:extLst>
            </p:cNvPr>
            <p:cNvSpPr txBox="1"/>
            <p:nvPr/>
          </p:nvSpPr>
          <p:spPr>
            <a:xfrm>
              <a:off x="4305298" y="694812"/>
              <a:ext cx="2021900" cy="259045"/>
            </a:xfrm>
            <a:prstGeom prst="rect">
              <a:avLst/>
            </a:prstGeom>
            <a:noFill/>
            <a:ln>
              <a:noFill/>
            </a:ln>
          </p:spPr>
          <p:txBody>
            <a:bodyPr wrap="square" rtlCol="0">
              <a:spAutoFit/>
            </a:bodyPr>
            <a:lstStyle/>
            <a:p>
              <a:pPr>
                <a:lnSpc>
                  <a:spcPts val="1300"/>
                </a:lnSpc>
              </a:pPr>
              <a:r>
                <a:rPr lang="fr-FR" dirty="0">
                  <a:solidFill>
                    <a:schemeClr val="bg1"/>
                  </a:solidFill>
                  <a:latin typeface="Montserrat" pitchFamily="2" charset="77"/>
                </a:rPr>
                <a:t>LA PAGE LIBRE</a:t>
              </a:r>
            </a:p>
          </p:txBody>
        </p:sp>
      </p:grpSp>
      <p:sp>
        <p:nvSpPr>
          <p:cNvPr id="30" name="Rectangle 29">
            <a:extLst>
              <a:ext uri="{FF2B5EF4-FFF2-40B4-BE49-F238E27FC236}">
                <a16:creationId xmlns:a16="http://schemas.microsoft.com/office/drawing/2014/main" id="{202DEA62-0094-2E4E-85FE-7BB4247F05E9}"/>
              </a:ext>
            </a:extLst>
          </p:cNvPr>
          <p:cNvSpPr/>
          <p:nvPr/>
        </p:nvSpPr>
        <p:spPr>
          <a:xfrm>
            <a:off x="889399" y="2679700"/>
            <a:ext cx="829674" cy="292099"/>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grpSp>
        <p:nvGrpSpPr>
          <p:cNvPr id="17" name="Group 16">
            <a:extLst>
              <a:ext uri="{FF2B5EF4-FFF2-40B4-BE49-F238E27FC236}">
                <a16:creationId xmlns:a16="http://schemas.microsoft.com/office/drawing/2014/main" id="{867C82AC-9066-0849-A77D-62EBFE684042}"/>
              </a:ext>
            </a:extLst>
          </p:cNvPr>
          <p:cNvGrpSpPr/>
          <p:nvPr/>
        </p:nvGrpSpPr>
        <p:grpSpPr>
          <a:xfrm>
            <a:off x="3648318" y="-11435"/>
            <a:ext cx="5154881" cy="1145751"/>
            <a:chOff x="3314695" y="-11432"/>
            <a:chExt cx="5276654" cy="1145751"/>
          </a:xfrm>
        </p:grpSpPr>
        <p:sp>
          <p:nvSpPr>
            <p:cNvPr id="21" name="Round Single Corner Rectangle 20">
              <a:extLst>
                <a:ext uri="{FF2B5EF4-FFF2-40B4-BE49-F238E27FC236}">
                  <a16:creationId xmlns:a16="http://schemas.microsoft.com/office/drawing/2014/main" id="{7B252B61-66E5-AE44-B0F9-A87051BE085C}"/>
                </a:ext>
              </a:extLst>
            </p:cNvPr>
            <p:cNvSpPr/>
            <p:nvPr/>
          </p:nvSpPr>
          <p:spPr>
            <a:xfrm flipH="1">
              <a:off x="3314695" y="-11432"/>
              <a:ext cx="4718573" cy="1145751"/>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r>
                <a:rPr lang="fr-FR" dirty="0">
                  <a:latin typeface="Montserrat" pitchFamily="2" charset="77"/>
                </a:rPr>
                <a:t>-</a:t>
              </a:r>
            </a:p>
          </p:txBody>
        </p:sp>
        <p:sp>
          <p:nvSpPr>
            <p:cNvPr id="22" name="TextBox 21">
              <a:extLst>
                <a:ext uri="{FF2B5EF4-FFF2-40B4-BE49-F238E27FC236}">
                  <a16:creationId xmlns:a16="http://schemas.microsoft.com/office/drawing/2014/main" id="{61042064-6992-C540-9166-E9EF83E7C1BA}"/>
                </a:ext>
              </a:extLst>
            </p:cNvPr>
            <p:cNvSpPr txBox="1"/>
            <p:nvPr/>
          </p:nvSpPr>
          <p:spPr>
            <a:xfrm>
              <a:off x="4931447" y="680773"/>
              <a:ext cx="3659902" cy="269626"/>
            </a:xfrm>
            <a:prstGeom prst="rect">
              <a:avLst/>
            </a:prstGeom>
            <a:noFill/>
            <a:ln>
              <a:noFill/>
            </a:ln>
          </p:spPr>
          <p:txBody>
            <a:bodyPr wrap="square" rtlCol="0">
              <a:spAutoFit/>
            </a:bodyPr>
            <a:lstStyle/>
            <a:p>
              <a:pPr>
                <a:lnSpc>
                  <a:spcPts val="1300"/>
                </a:lnSpc>
              </a:pPr>
              <a:r>
                <a:rPr lang="fr-FR" dirty="0">
                  <a:solidFill>
                    <a:schemeClr val="bg1"/>
                  </a:solidFill>
                  <a:latin typeface="Montserrat" pitchFamily="2" charset="77"/>
                </a:rPr>
                <a:t>LE RUBRIQUAGE</a:t>
              </a:r>
            </a:p>
          </p:txBody>
        </p:sp>
      </p:grpSp>
      <p:grpSp>
        <p:nvGrpSpPr>
          <p:cNvPr id="18" name="Group 17">
            <a:extLst>
              <a:ext uri="{FF2B5EF4-FFF2-40B4-BE49-F238E27FC236}">
                <a16:creationId xmlns:a16="http://schemas.microsoft.com/office/drawing/2014/main" id="{9CBCDEBB-B02B-FD4B-902D-51095B54A2F3}"/>
              </a:ext>
            </a:extLst>
          </p:cNvPr>
          <p:cNvGrpSpPr/>
          <p:nvPr/>
        </p:nvGrpSpPr>
        <p:grpSpPr>
          <a:xfrm>
            <a:off x="-4" y="0"/>
            <a:ext cx="5029204" cy="1134318"/>
            <a:chOff x="-4" y="1"/>
            <a:chExt cx="4381502"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1" y="694812"/>
              <a:ext cx="4315967" cy="259045"/>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 EDITER PAGES LIBRES ET ACTUALITES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JUIN 2024</a:t>
              </a:r>
            </a:p>
          </p:txBody>
        </p:sp>
      </p:grpSp>
      <p:sp>
        <p:nvSpPr>
          <p:cNvPr id="23" name="Rectangle 22">
            <a:extLst>
              <a:ext uri="{FF2B5EF4-FFF2-40B4-BE49-F238E27FC236}">
                <a16:creationId xmlns:a16="http://schemas.microsoft.com/office/drawing/2014/main" id="{202DEA62-0094-2E4E-85FE-7BB4247F05E9}"/>
              </a:ext>
            </a:extLst>
          </p:cNvPr>
          <p:cNvSpPr/>
          <p:nvPr/>
        </p:nvSpPr>
        <p:spPr>
          <a:xfrm>
            <a:off x="1041796" y="4763380"/>
            <a:ext cx="2972919" cy="315634"/>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27" name="Rectangle 26">
            <a:extLst>
              <a:ext uri="{FF2B5EF4-FFF2-40B4-BE49-F238E27FC236}">
                <a16:creationId xmlns:a16="http://schemas.microsoft.com/office/drawing/2014/main" id="{202DEA62-0094-2E4E-85FE-7BB4247F05E9}"/>
              </a:ext>
            </a:extLst>
          </p:cNvPr>
          <p:cNvSpPr/>
          <p:nvPr/>
        </p:nvSpPr>
        <p:spPr>
          <a:xfrm>
            <a:off x="1041797" y="3971811"/>
            <a:ext cx="2972919" cy="385550"/>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28" name="ZoneTexte 27"/>
          <p:cNvSpPr txBox="1"/>
          <p:nvPr/>
        </p:nvSpPr>
        <p:spPr>
          <a:xfrm>
            <a:off x="284630" y="1344344"/>
            <a:ext cx="2620654" cy="369332"/>
          </a:xfrm>
          <a:prstGeom prst="rect">
            <a:avLst/>
          </a:prstGeom>
          <a:noFill/>
        </p:spPr>
        <p:txBody>
          <a:bodyPr wrap="none" rtlCol="0">
            <a:spAutoFit/>
          </a:bodyPr>
          <a:lstStyle/>
          <a:p>
            <a:r>
              <a:rPr lang="fr-FR" dirty="0"/>
              <a:t>L’onglet Contenu principal</a:t>
            </a:r>
          </a:p>
        </p:txBody>
      </p:sp>
      <p:sp>
        <p:nvSpPr>
          <p:cNvPr id="29" name="Rectangle 28">
            <a:extLst>
              <a:ext uri="{FF2B5EF4-FFF2-40B4-BE49-F238E27FC236}">
                <a16:creationId xmlns:a16="http://schemas.microsoft.com/office/drawing/2014/main" id="{202DEA62-0094-2E4E-85FE-7BB4247F05E9}"/>
              </a:ext>
            </a:extLst>
          </p:cNvPr>
          <p:cNvSpPr/>
          <p:nvPr/>
        </p:nvSpPr>
        <p:spPr>
          <a:xfrm>
            <a:off x="5411585" y="4215493"/>
            <a:ext cx="1271847" cy="192775"/>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31" name="Rectangle 30">
            <a:extLst>
              <a:ext uri="{FF2B5EF4-FFF2-40B4-BE49-F238E27FC236}">
                <a16:creationId xmlns:a16="http://schemas.microsoft.com/office/drawing/2014/main" id="{202DEA62-0094-2E4E-85FE-7BB4247F05E9}"/>
              </a:ext>
            </a:extLst>
          </p:cNvPr>
          <p:cNvSpPr/>
          <p:nvPr/>
        </p:nvSpPr>
        <p:spPr>
          <a:xfrm>
            <a:off x="5227758" y="1713676"/>
            <a:ext cx="604539" cy="374073"/>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Tree>
    <p:extLst>
      <p:ext uri="{BB962C8B-B14F-4D97-AF65-F5344CB8AC3E}">
        <p14:creationId xmlns:p14="http://schemas.microsoft.com/office/powerpoint/2010/main" val="20570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1" decel="50000" fill="hold" nodeType="withEffect">
                                  <p:stCondLst>
                                    <p:cond delay="0"/>
                                  </p:stCondLst>
                                  <p:childTnLst>
                                    <p:anim calcmode="lin" valueType="num">
                                      <p:cBhvr additive="base">
                                        <p:cTn id="6" dur="200"/>
                                        <p:tgtEl>
                                          <p:spTgt spid="24"/>
                                        </p:tgtEl>
                                        <p:attrNameLst>
                                          <p:attrName>ppt_x</p:attrName>
                                        </p:attrNameLst>
                                      </p:cBhvr>
                                      <p:tavLst>
                                        <p:tav tm="0">
                                          <p:val>
                                            <p:strVal val="ppt_x"/>
                                          </p:val>
                                        </p:tav>
                                        <p:tav tm="100000">
                                          <p:val>
                                            <p:strVal val="ppt_x"/>
                                          </p:val>
                                        </p:tav>
                                      </p:tavLst>
                                    </p:anim>
                                    <p:anim calcmode="lin" valueType="num">
                                      <p:cBhvr additive="base">
                                        <p:cTn id="7" dur="200"/>
                                        <p:tgtEl>
                                          <p:spTgt spid="24"/>
                                        </p:tgtEl>
                                        <p:attrNameLst>
                                          <p:attrName>ppt_y</p:attrName>
                                        </p:attrNameLst>
                                      </p:cBhvr>
                                      <p:tavLst>
                                        <p:tav tm="0">
                                          <p:val>
                                            <p:strVal val="ppt_y"/>
                                          </p:val>
                                        </p:tav>
                                        <p:tav tm="100000">
                                          <p:val>
                                            <p:strVal val="0-ppt_h/2"/>
                                          </p:val>
                                        </p:tav>
                                      </p:tavLst>
                                    </p:anim>
                                    <p:set>
                                      <p:cBhvr>
                                        <p:cTn id="8" dur="1" fill="hold">
                                          <p:stCondLst>
                                            <p:cond delay="199"/>
                                          </p:stCondLst>
                                        </p:cTn>
                                        <p:tgtEl>
                                          <p:spTgt spid="24"/>
                                        </p:tgtEl>
                                        <p:attrNameLst>
                                          <p:attrName>style.visibility</p:attrName>
                                        </p:attrNameLst>
                                      </p:cBhvr>
                                      <p:to>
                                        <p:strVal val="hidden"/>
                                      </p:to>
                                    </p:set>
                                  </p:childTnLst>
                                </p:cTn>
                              </p:par>
                              <p:par>
                                <p:cTn id="9" presetID="2" presetClass="entr" presetSubtype="8" decel="5000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r>
              <a:rPr lang="fr-FR" b="1" dirty="0"/>
              <a:t>A vous de jouer!</a:t>
            </a:r>
          </a:p>
          <a:p>
            <a:pPr marL="0" indent="0">
              <a:buNone/>
            </a:pPr>
            <a:r>
              <a:rPr lang="fr-FR" dirty="0"/>
              <a:t>Ouvrez Contenu &gt; Pages libres.</a:t>
            </a:r>
            <a:br>
              <a:rPr lang="fr-FR" dirty="0"/>
            </a:br>
            <a:br>
              <a:rPr lang="fr-FR" dirty="0"/>
            </a:br>
            <a:r>
              <a:rPr lang="fr-FR" dirty="0"/>
              <a:t>Créez une page libre intitulée « Test page libre + nom/prénom » en remplissant a minima le champ Titre.</a:t>
            </a:r>
            <a:br>
              <a:rPr lang="fr-FR" dirty="0"/>
            </a:br>
            <a:r>
              <a:rPr lang="fr-FR" dirty="0"/>
              <a:t>Ajoutez si possible du texte dans le champ Zone de contenu 1.</a:t>
            </a:r>
          </a:p>
          <a:p>
            <a:pPr marL="0" indent="0">
              <a:buNone/>
            </a:pPr>
            <a:endParaRPr lang="fr-FR" dirty="0"/>
          </a:p>
          <a:p>
            <a:pPr marL="0" indent="0">
              <a:buNone/>
            </a:pPr>
            <a:r>
              <a:rPr lang="fr-FR" dirty="0"/>
              <a:t>puis publiez (bouton en haut à droite).</a:t>
            </a:r>
          </a:p>
          <a:p>
            <a:pPr marL="0" indent="0">
              <a:buNone/>
            </a:pPr>
            <a:r>
              <a:rPr lang="fr-FR" dirty="0"/>
              <a:t>Puis cliquez dans le tableau sur Voir en ligne pour visualiser le résultat.</a:t>
            </a:r>
          </a:p>
          <a:p>
            <a:pPr marL="0" indent="0">
              <a:buNone/>
            </a:pPr>
            <a:endParaRPr lang="fr-FR" dirty="0">
              <a:solidFill>
                <a:srgbClr val="FF0000"/>
              </a:solidFill>
            </a:endParaRPr>
          </a:p>
        </p:txBody>
      </p:sp>
    </p:spTree>
    <p:extLst>
      <p:ext uri="{BB962C8B-B14F-4D97-AF65-F5344CB8AC3E}">
        <p14:creationId xmlns:p14="http://schemas.microsoft.com/office/powerpoint/2010/main" val="3852324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F2DB58-64E0-1B40-A36A-3CA3439F9945}"/>
              </a:ext>
            </a:extLst>
          </p:cNvPr>
          <p:cNvSpPr/>
          <p:nvPr/>
        </p:nvSpPr>
        <p:spPr>
          <a:xfrm>
            <a:off x="0" y="-11432"/>
            <a:ext cx="12192000" cy="6869432"/>
          </a:xfrm>
          <a:prstGeom prst="rect">
            <a:avLst/>
          </a:prstGeom>
          <a:solidFill>
            <a:srgbClr val="C1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TextBox 2">
            <a:extLst>
              <a:ext uri="{FF2B5EF4-FFF2-40B4-BE49-F238E27FC236}">
                <a16:creationId xmlns:a16="http://schemas.microsoft.com/office/drawing/2014/main" id="{CB849C96-E9D7-6849-B7A8-80DB05796F94}"/>
              </a:ext>
            </a:extLst>
          </p:cNvPr>
          <p:cNvSpPr txBox="1"/>
          <p:nvPr/>
        </p:nvSpPr>
        <p:spPr>
          <a:xfrm>
            <a:off x="2337816" y="1331684"/>
            <a:ext cx="8686800" cy="4108817"/>
          </a:xfrm>
          <a:prstGeom prst="rect">
            <a:avLst/>
          </a:prstGeom>
          <a:noFill/>
        </p:spPr>
        <p:txBody>
          <a:bodyPr wrap="square" rtlCol="0">
            <a:spAutoFit/>
          </a:bodyPr>
          <a:lstStyle/>
          <a:p>
            <a:pPr>
              <a:spcAft>
                <a:spcPts val="1800"/>
              </a:spcAft>
            </a:pPr>
            <a:r>
              <a:rPr lang="fr-FR" sz="2400" dirty="0">
                <a:solidFill>
                  <a:schemeClr val="bg1"/>
                </a:solidFill>
                <a:latin typeface="Montserrat" pitchFamily="2" charset="77"/>
              </a:rPr>
              <a:t>Fonctionnement en bases de données</a:t>
            </a:r>
            <a:br>
              <a:rPr lang="fr-FR" sz="2400" dirty="0">
                <a:solidFill>
                  <a:srgbClr val="1E516E"/>
                </a:solidFill>
                <a:latin typeface="Montserrat" pitchFamily="2" charset="77"/>
              </a:rPr>
            </a:br>
            <a:br>
              <a:rPr lang="fr-FR" sz="2400" dirty="0">
                <a:solidFill>
                  <a:srgbClr val="1E516E"/>
                </a:solidFill>
                <a:latin typeface="Montserrat" pitchFamily="2" charset="77"/>
              </a:rPr>
            </a:br>
            <a:r>
              <a:rPr lang="fr-FR" sz="2400" b="1" dirty="0">
                <a:solidFill>
                  <a:schemeClr val="bg1">
                    <a:lumMod val="95000"/>
                  </a:schemeClr>
                </a:solidFill>
                <a:latin typeface="Montserrat" pitchFamily="2" charset="77"/>
              </a:rPr>
              <a:t>EDITER LE CONTENU DES PAGES</a:t>
            </a:r>
          </a:p>
          <a:p>
            <a:pPr>
              <a:spcAft>
                <a:spcPts val="1800"/>
              </a:spcAft>
            </a:pPr>
            <a:br>
              <a:rPr lang="fr-FR" sz="2400" b="1" dirty="0">
                <a:solidFill>
                  <a:srgbClr val="1E516E"/>
                </a:solidFill>
                <a:latin typeface="Montserrat" pitchFamily="2" charset="77"/>
              </a:rPr>
            </a:br>
            <a:r>
              <a:rPr lang="fr-FR" sz="2400" b="1" dirty="0">
                <a:solidFill>
                  <a:schemeClr val="bg1"/>
                </a:solidFill>
                <a:latin typeface="Montserrat" pitchFamily="2" charset="77"/>
              </a:rPr>
              <a:t>LA GESTION ÉDITORIALE</a:t>
            </a:r>
            <a:br>
              <a:rPr lang="fr-FR" sz="2400" b="1" dirty="0">
                <a:solidFill>
                  <a:schemeClr val="bg1"/>
                </a:solidFill>
                <a:latin typeface="Montserrat" pitchFamily="2" charset="77"/>
              </a:rPr>
            </a:br>
            <a:r>
              <a:rPr lang="fr-FR" sz="2400" b="1" dirty="0">
                <a:solidFill>
                  <a:schemeClr val="bg1"/>
                </a:solidFill>
                <a:latin typeface="Montserrat" pitchFamily="2" charset="77"/>
              </a:rPr>
              <a:t>(MENU / ARBORESCENCE / RUBRIQUE)</a:t>
            </a:r>
          </a:p>
          <a:p>
            <a:pPr>
              <a:spcAft>
                <a:spcPts val="1800"/>
              </a:spcAft>
            </a:pPr>
            <a:r>
              <a:rPr lang="fr-FR" sz="2400" b="1" dirty="0">
                <a:solidFill>
                  <a:schemeClr val="bg1"/>
                </a:solidFill>
                <a:latin typeface="Montserrat" pitchFamily="2" charset="77"/>
              </a:rPr>
              <a:t>COMMENT AMÉLIORER LE RÉFÉRENCEMENT </a:t>
            </a:r>
            <a:br>
              <a:rPr lang="fr-FR" sz="2400" b="1" dirty="0">
                <a:solidFill>
                  <a:schemeClr val="bg1"/>
                </a:solidFill>
                <a:latin typeface="Montserrat" pitchFamily="2" charset="77"/>
              </a:rPr>
            </a:br>
            <a:r>
              <a:rPr lang="fr-FR" sz="2400" b="1" dirty="0">
                <a:solidFill>
                  <a:schemeClr val="bg1"/>
                </a:solidFill>
                <a:latin typeface="Montserrat" pitchFamily="2" charset="77"/>
              </a:rPr>
              <a:t>DE SON SITE</a:t>
            </a:r>
          </a:p>
          <a:p>
            <a:pPr>
              <a:spcAft>
                <a:spcPts val="1800"/>
              </a:spcAft>
            </a:pPr>
            <a:r>
              <a:rPr lang="fr-FR" sz="2400" dirty="0">
                <a:solidFill>
                  <a:schemeClr val="bg1"/>
                </a:solidFill>
                <a:latin typeface="Montserrat" pitchFamily="2" charset="77"/>
              </a:rPr>
              <a:t>Les bonnes pratiques</a:t>
            </a:r>
          </a:p>
        </p:txBody>
      </p:sp>
      <p:grpSp>
        <p:nvGrpSpPr>
          <p:cNvPr id="2" name="Group 1">
            <a:extLst>
              <a:ext uri="{FF2B5EF4-FFF2-40B4-BE49-F238E27FC236}">
                <a16:creationId xmlns:a16="http://schemas.microsoft.com/office/drawing/2014/main" id="{37285378-D505-0947-B3B1-0E92EA141CC3}"/>
              </a:ext>
            </a:extLst>
          </p:cNvPr>
          <p:cNvGrpSpPr/>
          <p:nvPr/>
        </p:nvGrpSpPr>
        <p:grpSpPr>
          <a:xfrm>
            <a:off x="0" y="1"/>
            <a:ext cx="4142232" cy="1134318"/>
            <a:chOff x="0" y="1"/>
            <a:chExt cx="4142232" cy="1134318"/>
          </a:xfrm>
        </p:grpSpPr>
        <p:sp>
          <p:nvSpPr>
            <p:cNvPr id="7" name="Round Single Corner Rectangle 6">
              <a:extLst>
                <a:ext uri="{FF2B5EF4-FFF2-40B4-BE49-F238E27FC236}">
                  <a16:creationId xmlns:a16="http://schemas.microsoft.com/office/drawing/2014/main" id="{2482A2DE-F7CD-8446-8913-7D39966F55F1}"/>
                </a:ext>
              </a:extLst>
            </p:cNvPr>
            <p:cNvSpPr/>
            <p:nvPr/>
          </p:nvSpPr>
          <p:spPr>
            <a:xfrm flipH="1">
              <a:off x="0" y="1"/>
              <a:ext cx="3454400"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10" name="TextBox 9">
              <a:extLst>
                <a:ext uri="{FF2B5EF4-FFF2-40B4-BE49-F238E27FC236}">
                  <a16:creationId xmlns:a16="http://schemas.microsoft.com/office/drawing/2014/main" id="{2F79B224-C71B-8D40-B28C-30748D78475C}"/>
                </a:ext>
              </a:extLst>
            </p:cNvPr>
            <p:cNvSpPr txBox="1"/>
            <p:nvPr/>
          </p:nvSpPr>
          <p:spPr>
            <a:xfrm>
              <a:off x="0" y="694812"/>
              <a:ext cx="4142232" cy="274434"/>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 PLAN DE LA FORMATION</a:t>
              </a:r>
            </a:p>
          </p:txBody>
        </p:sp>
      </p:grpSp>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JUIN 2024</a:t>
            </a:r>
          </a:p>
        </p:txBody>
      </p:sp>
      <p:sp>
        <p:nvSpPr>
          <p:cNvPr id="15" name="TextBox 14">
            <a:extLst>
              <a:ext uri="{FF2B5EF4-FFF2-40B4-BE49-F238E27FC236}">
                <a16:creationId xmlns:a16="http://schemas.microsoft.com/office/drawing/2014/main" id="{E40CFDF2-F613-2C4C-847E-3FC9AB121D23}"/>
              </a:ext>
            </a:extLst>
          </p:cNvPr>
          <p:cNvSpPr txBox="1"/>
          <p:nvPr/>
        </p:nvSpPr>
        <p:spPr>
          <a:xfrm>
            <a:off x="1727200" y="1358303"/>
            <a:ext cx="546100" cy="5447645"/>
          </a:xfrm>
          <a:prstGeom prst="rect">
            <a:avLst/>
          </a:prstGeom>
          <a:noFill/>
        </p:spPr>
        <p:txBody>
          <a:bodyPr wrap="square" rtlCol="0">
            <a:spAutoFit/>
          </a:bodyPr>
          <a:lstStyle/>
          <a:p>
            <a:pPr algn="r">
              <a:spcAft>
                <a:spcPts val="1800"/>
              </a:spcAft>
            </a:pPr>
            <a:r>
              <a:rPr lang="fr-FR" sz="2400" b="1" dirty="0">
                <a:solidFill>
                  <a:srgbClr val="1E516E"/>
                </a:solidFill>
                <a:latin typeface="Montserrat" pitchFamily="2" charset="77"/>
              </a:rPr>
              <a:t>•</a:t>
            </a:r>
            <a:br>
              <a:rPr lang="fr-FR" sz="2400" b="1" dirty="0">
                <a:solidFill>
                  <a:srgbClr val="1E516E"/>
                </a:solidFill>
                <a:latin typeface="Montserrat" pitchFamily="2" charset="77"/>
              </a:rPr>
            </a:br>
            <a:br>
              <a:rPr lang="fr-FR" sz="2400" b="1" dirty="0">
                <a:solidFill>
                  <a:srgbClr val="1E516E"/>
                </a:solidFill>
                <a:latin typeface="Montserrat" pitchFamily="2" charset="77"/>
              </a:rPr>
            </a:br>
            <a:r>
              <a:rPr lang="fr-FR" sz="2400" b="1" dirty="0">
                <a:solidFill>
                  <a:srgbClr val="1E516E"/>
                </a:solidFill>
                <a:latin typeface="Montserrat" pitchFamily="2" charset="77"/>
              </a:rPr>
              <a:t>I</a:t>
            </a:r>
            <a:br>
              <a:rPr lang="fr-FR" sz="2400" b="1" dirty="0">
                <a:solidFill>
                  <a:srgbClr val="1E516E"/>
                </a:solidFill>
                <a:latin typeface="Montserrat" pitchFamily="2" charset="77"/>
              </a:rPr>
            </a:br>
            <a:endParaRPr lang="fr-FR" sz="2400" b="1" dirty="0">
              <a:solidFill>
                <a:srgbClr val="1E516E"/>
              </a:solidFill>
              <a:latin typeface="Montserrat" pitchFamily="2" charset="77"/>
            </a:endParaRPr>
          </a:p>
          <a:p>
            <a:pPr algn="r">
              <a:spcAft>
                <a:spcPts val="1800"/>
              </a:spcAft>
            </a:pPr>
            <a:r>
              <a:rPr lang="fr-FR" sz="2400" b="1" dirty="0">
                <a:solidFill>
                  <a:srgbClr val="1E516E"/>
                </a:solidFill>
                <a:latin typeface="Montserrat" pitchFamily="2" charset="77"/>
              </a:rPr>
              <a:t>II</a:t>
            </a:r>
            <a:br>
              <a:rPr lang="fr-FR" sz="2400" b="1" dirty="0">
                <a:solidFill>
                  <a:srgbClr val="1E516E"/>
                </a:solidFill>
                <a:latin typeface="Montserrat" pitchFamily="2" charset="77"/>
              </a:rPr>
            </a:br>
            <a:endParaRPr lang="fr-FR" sz="2400" b="1" dirty="0">
              <a:solidFill>
                <a:srgbClr val="1E516E"/>
              </a:solidFill>
              <a:latin typeface="Montserrat" pitchFamily="2" charset="77"/>
            </a:endParaRPr>
          </a:p>
          <a:p>
            <a:pPr algn="r">
              <a:spcAft>
                <a:spcPts val="1800"/>
              </a:spcAft>
            </a:pPr>
            <a:r>
              <a:rPr lang="fr-FR" sz="2400" b="1" dirty="0">
                <a:solidFill>
                  <a:srgbClr val="1E516E"/>
                </a:solidFill>
                <a:latin typeface="Montserrat" pitchFamily="2" charset="77"/>
              </a:rPr>
              <a:t>III</a:t>
            </a:r>
          </a:p>
          <a:p>
            <a:pPr algn="r">
              <a:spcAft>
                <a:spcPts val="1800"/>
              </a:spcAft>
            </a:pPr>
            <a:br>
              <a:rPr lang="fr-FR" sz="2400" b="1" dirty="0">
                <a:solidFill>
                  <a:srgbClr val="1E516E"/>
                </a:solidFill>
                <a:latin typeface="Montserrat" pitchFamily="2" charset="77"/>
              </a:rPr>
            </a:br>
            <a:r>
              <a:rPr lang="fr-FR" sz="2400" b="1" dirty="0">
                <a:solidFill>
                  <a:srgbClr val="1E516E"/>
                </a:solidFill>
                <a:latin typeface="Montserrat" pitchFamily="2" charset="77"/>
              </a:rPr>
              <a:t>IV</a:t>
            </a:r>
          </a:p>
          <a:p>
            <a:pPr algn="r">
              <a:spcAft>
                <a:spcPts val="1800"/>
              </a:spcAft>
            </a:pPr>
            <a:br>
              <a:rPr lang="fr-FR" sz="2400" b="1" dirty="0">
                <a:solidFill>
                  <a:srgbClr val="1E516E"/>
                </a:solidFill>
                <a:latin typeface="Montserrat" pitchFamily="2" charset="77"/>
              </a:rPr>
            </a:br>
            <a:r>
              <a:rPr lang="fr-FR" sz="2400" b="1" dirty="0">
                <a:solidFill>
                  <a:srgbClr val="1E516E"/>
                </a:solidFill>
                <a:latin typeface="Montserrat" pitchFamily="2" charset="77"/>
              </a:rPr>
              <a:t>•</a:t>
            </a:r>
            <a:br>
              <a:rPr lang="fr-FR" sz="2400" b="1" dirty="0">
                <a:solidFill>
                  <a:srgbClr val="1E516E"/>
                </a:solidFill>
                <a:latin typeface="Montserrat" pitchFamily="2" charset="77"/>
              </a:rPr>
            </a:br>
            <a:endParaRPr lang="fr-FR" sz="2400" b="1" dirty="0">
              <a:solidFill>
                <a:srgbClr val="1E516E"/>
              </a:solidFill>
              <a:latin typeface="Montserrat" pitchFamily="2" charset="77"/>
            </a:endParaRPr>
          </a:p>
        </p:txBody>
      </p:sp>
    </p:spTree>
    <p:extLst>
      <p:ext uri="{BB962C8B-B14F-4D97-AF65-F5344CB8AC3E}">
        <p14:creationId xmlns:p14="http://schemas.microsoft.com/office/powerpoint/2010/main" val="34354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 fill="hold"/>
                                        <p:tgtEl>
                                          <p:spTgt spid="2"/>
                                        </p:tgtEl>
                                        <p:attrNameLst>
                                          <p:attrName>ppt_x</p:attrName>
                                        </p:attrNameLst>
                                      </p:cBhvr>
                                      <p:tavLst>
                                        <p:tav tm="0">
                                          <p:val>
                                            <p:strVal val="0-#ppt_w/2"/>
                                          </p:val>
                                        </p:tav>
                                        <p:tav tm="100000">
                                          <p:val>
                                            <p:strVal val="#ppt_x"/>
                                          </p:val>
                                        </p:tav>
                                      </p:tavLst>
                                    </p:anim>
                                    <p:anim calcmode="lin" valueType="num">
                                      <p:cBhvr additive="base">
                                        <p:cTn id="8" dur="3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2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Lst>
  </p:timing>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6E465AA4-FD07-9844-A10C-8860E8B36976}"/>
              </a:ext>
            </a:extLst>
          </p:cNvPr>
          <p:cNvGrpSpPr/>
          <p:nvPr/>
        </p:nvGrpSpPr>
        <p:grpSpPr>
          <a:xfrm>
            <a:off x="2238233" y="-11435"/>
            <a:ext cx="9025512" cy="1145751"/>
            <a:chOff x="3314696" y="-11432"/>
            <a:chExt cx="3233502" cy="1145751"/>
          </a:xfrm>
        </p:grpSpPr>
        <p:sp>
          <p:nvSpPr>
            <p:cNvPr id="25" name="Round Single Corner Rectangle 24">
              <a:extLst>
                <a:ext uri="{FF2B5EF4-FFF2-40B4-BE49-F238E27FC236}">
                  <a16:creationId xmlns:a16="http://schemas.microsoft.com/office/drawing/2014/main" id="{66004B28-A609-DA4F-B973-C77186E9AC29}"/>
                </a:ext>
              </a:extLst>
            </p:cNvPr>
            <p:cNvSpPr/>
            <p:nvPr/>
          </p:nvSpPr>
          <p:spPr>
            <a:xfrm flipH="1">
              <a:off x="3314696" y="-11432"/>
              <a:ext cx="3233502" cy="1145751"/>
            </a:xfrm>
            <a:prstGeom prst="round1Rect">
              <a:avLst>
                <a:gd fmla="val 50000" name="adj"/>
              </a:avLst>
            </a:prstGeom>
            <a:solidFill>
              <a:srgbClr val="AA9F96"/>
            </a:solidFill>
            <a:ln>
              <a:noFill/>
            </a:ln>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nSpc>
                  <a:spcPts val="1200"/>
                </a:lnSpc>
              </a:pPr>
              <a:r>
                <a:rPr dirty="0" lang="fr-FR">
                  <a:latin charset="77" pitchFamily="2" typeface="Montserrat"/>
                </a:rPr>
                <a:t>-</a:t>
              </a:r>
            </a:p>
          </p:txBody>
        </p:sp>
        <p:sp>
          <p:nvSpPr>
            <p:cNvPr id="26" name="TextBox 25">
              <a:extLst>
                <a:ext uri="{FF2B5EF4-FFF2-40B4-BE49-F238E27FC236}">
                  <a16:creationId xmlns:a16="http://schemas.microsoft.com/office/drawing/2014/main" id="{7B2D25F4-3F32-8F4A-8CEC-F0724EB3AA7B}"/>
                </a:ext>
              </a:extLst>
            </p:cNvPr>
            <p:cNvSpPr txBox="1"/>
            <p:nvPr/>
          </p:nvSpPr>
          <p:spPr>
            <a:xfrm>
              <a:off x="3537301" y="694814"/>
              <a:ext cx="3010897" cy="259045"/>
            </a:xfrm>
            <a:prstGeom prst="rect">
              <a:avLst/>
            </a:prstGeom>
            <a:noFill/>
            <a:ln>
              <a:noFill/>
            </a:ln>
          </p:spPr>
          <p:txBody>
            <a:bodyPr rtlCol="0" wrap="square">
              <a:spAutoFit/>
            </a:bodyPr>
            <a:lstStyle/>
            <a:p>
              <a:pPr>
                <a:lnSpc>
                  <a:spcPts val="1300"/>
                </a:lnSpc>
              </a:pPr>
              <a:r>
                <a:rPr dirty="0" lang="fr-FR">
                  <a:solidFill>
                    <a:schemeClr val="bg1"/>
                  </a:solidFill>
                  <a:latin charset="77" pitchFamily="2" typeface="Montserrat"/>
                </a:rPr>
                <a:t>LE COLONNAGE DES  BLOCS DE CONTENU  DANS LA PAGE LIBRE</a:t>
              </a:r>
            </a:p>
          </p:txBody>
        </p:sp>
      </p:grpSp>
      <p:grpSp>
        <p:nvGrpSpPr>
          <p:cNvPr id="18" name="Group 17">
            <a:extLst>
              <a:ext uri="{FF2B5EF4-FFF2-40B4-BE49-F238E27FC236}">
                <a16:creationId xmlns:a16="http://schemas.microsoft.com/office/drawing/2014/main" id="{9CBCDEBB-B02B-FD4B-902D-51095B54A2F3}"/>
              </a:ext>
            </a:extLst>
          </p:cNvPr>
          <p:cNvGrpSpPr/>
          <p:nvPr/>
        </p:nvGrpSpPr>
        <p:grpSpPr>
          <a:xfrm>
            <a:off x="-3" y="0"/>
            <a:ext cx="2859581" cy="1134318"/>
            <a:chOff x="-4" y="1"/>
            <a:chExt cx="4616063"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fmla="val 50000" name="adj"/>
              </a:avLst>
            </a:prstGeom>
            <a:solidFill>
              <a:srgbClr val="C1002A"/>
            </a:solidFill>
            <a:ln>
              <a:noFill/>
            </a:ln>
            <a:effectLst>
              <a:outerShdw algn="ctr" dir="16200000" dist="63500" rotWithShape="0">
                <a:srgbClr val="0D0D0D">
                  <a:alpha val="0"/>
                </a:srgbClr>
              </a:outerShdw>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gn="ctr">
                <a:lnSpc>
                  <a:spcPts val="1300"/>
                </a:lnSpc>
              </a:pPr>
              <a:endParaRPr b="1" dirty="0" lang="fr-FR">
                <a:latin charset="77" pitchFamily="2" typeface="Montserrat SemiBold"/>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1" y="694812"/>
              <a:ext cx="4616060" cy="259045"/>
            </a:xfrm>
            <a:prstGeom prst="rect">
              <a:avLst/>
            </a:prstGeom>
            <a:noFill/>
            <a:ln>
              <a:noFill/>
            </a:ln>
          </p:spPr>
          <p:txBody>
            <a:bodyPr rtlCol="0" wrap="square">
              <a:spAutoFit/>
            </a:bodyPr>
            <a:lstStyle/>
            <a:p>
              <a:pPr>
                <a:lnSpc>
                  <a:spcPts val="1300"/>
                </a:lnSpc>
              </a:pPr>
              <a:r>
                <a:rPr b="1" dirty="0" lang="fr-FR">
                  <a:solidFill>
                    <a:schemeClr val="bg1"/>
                  </a:solidFill>
                  <a:latin charset="77" pitchFamily="2" typeface="Montserrat SemiBold"/>
                </a:rPr>
                <a:t> GÉRER LE CONTENU</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dirty="0" lang="fr-FR">
                  <a:latin charset="77" pitchFamily="2" typeface="Montserrat"/>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dirty="0" lang="fr-FR">
                  <a:latin charset="77" pitchFamily="2" typeface="Montserrat"/>
                </a:rPr>
                <a:t>JUIN 2024</a:t>
              </a:r>
            </a:p>
          </p:txBody>
        </p:sp>
      </p:grpSp>
      <p:sp>
        <p:nvSpPr>
          <p:cNvPr id="31" name="TextBox 30">
            <a:extLst>
              <a:ext uri="{FF2B5EF4-FFF2-40B4-BE49-F238E27FC236}">
                <a16:creationId xmlns:a16="http://schemas.microsoft.com/office/drawing/2014/main" id="{689C4965-E14F-FF4E-B432-FC004CD697AD}"/>
              </a:ext>
            </a:extLst>
          </p:cNvPr>
          <p:cNvSpPr txBox="1"/>
          <p:nvPr/>
        </p:nvSpPr>
        <p:spPr>
          <a:xfrm>
            <a:off x="331248" y="1426086"/>
            <a:ext cx="1603324" cy="338554"/>
          </a:xfrm>
          <a:prstGeom prst="rect">
            <a:avLst/>
          </a:prstGeom>
          <a:noFill/>
        </p:spPr>
        <p:txBody>
          <a:bodyPr rtlCol="0" wrap="none">
            <a:spAutoFit/>
          </a:bodyPr>
          <a:lstStyle/>
          <a:p>
            <a:r>
              <a:rPr dirty="0" lang="fr-FR" sz="1600">
                <a:solidFill>
                  <a:srgbClr val="1E516E"/>
                </a:solidFill>
                <a:latin charset="77" pitchFamily="2" typeface="Montserrat"/>
              </a:rPr>
              <a:t>Zone de texte</a:t>
            </a:r>
          </a:p>
        </p:txBody>
      </p:sp>
      <p:pic>
        <p:nvPicPr>
          <p:cNvPr id="7" name="Objet 6"/>
          <p:cNvPicPr/>
          <p:nvPr/>
        </p:nvPicPr>
        <p:blipFill>
          <a:blip r:embed="rId2"/>
          <a:stretch>
            <a:fillRect/>
          </a:stretch>
          <a:srcRect/>
        </p:blipFill>
        <p:spPr>
          <a:xfrm>
            <a:off x="507067" y="5116773"/>
            <a:ext cx="1524000" cy="609600"/>
          </a:xfrm>
          <a:prstGeom prst="rect">
            <a:avLst/>
          </a:prstGeom>
        </p:spPr>
      </p:pic>
      <p:pic>
        <p:nvPicPr>
          <p:cNvPr id="8" name="Image 7">
            <a:extLst>
              <a:ext uri="{FF2B5EF4-FFF2-40B4-BE49-F238E27FC236}">
                <a16:creationId xmlns:a16="http://schemas.microsoft.com/office/drawing/2014/main" id="{98F2824F-E896-56EC-0386-0297CBC933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9882" y="1999622"/>
            <a:ext cx="5573354" cy="3358814"/>
          </a:xfrm>
          <a:prstGeom prst="rect">
            <a:avLst/>
          </a:prstGeom>
        </p:spPr>
      </p:pic>
      <p:sp>
        <p:nvSpPr>
          <p:cNvPr id="30" name="Rectangle 29">
            <a:extLst>
              <a:ext uri="{FF2B5EF4-FFF2-40B4-BE49-F238E27FC236}">
                <a16:creationId xmlns:a16="http://schemas.microsoft.com/office/drawing/2014/main" id="{202DEA62-0094-2E4E-85FE-7BB4247F05E9}"/>
              </a:ext>
            </a:extLst>
          </p:cNvPr>
          <p:cNvSpPr/>
          <p:nvPr/>
        </p:nvSpPr>
        <p:spPr>
          <a:xfrm>
            <a:off x="6134102" y="1999621"/>
            <a:ext cx="2005063" cy="3539249"/>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fr-FR"/>
              <a:t> </a:t>
            </a:r>
          </a:p>
        </p:txBody>
      </p:sp>
      <p:pic>
        <p:nvPicPr>
          <p:cNvPr id="10" name="Image 9">
            <a:extLst>
              <a:ext uri="{FF2B5EF4-FFF2-40B4-BE49-F238E27FC236}">
                <a16:creationId xmlns:a16="http://schemas.microsoft.com/office/drawing/2014/main" id="{52957B3D-7D29-A893-DBB9-9998487A50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764" y="2372536"/>
            <a:ext cx="5641550" cy="2621496"/>
          </a:xfrm>
          <a:prstGeom prst="rect">
            <a:avLst/>
          </a:prstGeom>
        </p:spPr>
      </p:pic>
      <p:sp>
        <p:nvSpPr>
          <p:cNvPr id="37" name="Rectangle 36">
            <a:extLst>
              <a:ext uri="{FF2B5EF4-FFF2-40B4-BE49-F238E27FC236}">
                <a16:creationId xmlns:a16="http://schemas.microsoft.com/office/drawing/2014/main" id="{9AF8AF07-2972-FB43-A72D-3F8CE86D5C34}"/>
              </a:ext>
            </a:extLst>
          </p:cNvPr>
          <p:cNvSpPr/>
          <p:nvPr/>
        </p:nvSpPr>
        <p:spPr>
          <a:xfrm>
            <a:off x="688816" y="3399923"/>
            <a:ext cx="5143481" cy="1473528"/>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fr-FR"/>
              <a:t> </a:t>
            </a:r>
          </a:p>
        </p:txBody>
      </p:sp>
      <p:sp>
        <p:nvSpPr>
          <p:cNvPr id="17" name="Rectangle 16">
            <a:extLst>
              <a:ext uri="{FF2B5EF4-FFF2-40B4-BE49-F238E27FC236}">
                <a16:creationId xmlns:a16="http://schemas.microsoft.com/office/drawing/2014/main" id="{9AF8AF07-2972-FB43-A72D-3F8CE86D5C34}"/>
              </a:ext>
            </a:extLst>
          </p:cNvPr>
          <p:cNvSpPr/>
          <p:nvPr/>
        </p:nvSpPr>
        <p:spPr>
          <a:xfrm>
            <a:off x="507067" y="2386363"/>
            <a:ext cx="1731166" cy="344137"/>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fr-FR"/>
              <a:t> </a:t>
            </a:r>
          </a:p>
        </p:txBody>
      </p:sp>
    </p:spTree>
    <p:extLst>
      <p:ext uri="{BB962C8B-B14F-4D97-AF65-F5344CB8AC3E}">
        <p14:creationId xmlns:p14="http://schemas.microsoft.com/office/powerpoint/2010/main" val="3341572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r>
              <a:rPr lang="fr-FR" b="1" dirty="0"/>
              <a:t>A vous de jouer!</a:t>
            </a:r>
          </a:p>
          <a:p>
            <a:pPr marL="0" indent="0">
              <a:buNone/>
            </a:pPr>
            <a:r>
              <a:rPr lang="fr-FR" dirty="0"/>
              <a:t>Reprenez votre page libre .</a:t>
            </a:r>
            <a:br>
              <a:rPr lang="fr-FR" dirty="0"/>
            </a:br>
            <a:r>
              <a:rPr lang="fr-FR" dirty="0"/>
              <a:t>Créez 3 blocs de contenu.</a:t>
            </a:r>
            <a:br>
              <a:rPr lang="fr-FR" dirty="0"/>
            </a:br>
            <a:r>
              <a:rPr lang="fr-FR"/>
              <a:t>Un </a:t>
            </a:r>
            <a:r>
              <a:rPr lang="fr-FR" dirty="0"/>
              <a:t>1</a:t>
            </a:r>
            <a:r>
              <a:rPr lang="fr-FR" baseline="30000" dirty="0"/>
              <a:t>e</a:t>
            </a:r>
            <a:r>
              <a:rPr lang="fr-FR" dirty="0"/>
              <a:t> de 70</a:t>
            </a:r>
            <a:r>
              <a:rPr lang="fr-FR" baseline="30000" dirty="0"/>
              <a:t>%</a:t>
            </a:r>
            <a:r>
              <a:rPr lang="fr-FR" dirty="0"/>
              <a:t> sur la  gauche de la 1</a:t>
            </a:r>
            <a:r>
              <a:rPr lang="fr-FR" baseline="30000" dirty="0"/>
              <a:t>e</a:t>
            </a:r>
            <a:r>
              <a:rPr lang="fr-FR" dirty="0"/>
              <a:t> ligne</a:t>
            </a:r>
            <a:br>
              <a:rPr lang="fr-FR"/>
            </a:br>
            <a:r>
              <a:rPr lang="fr-FR"/>
              <a:t>Un </a:t>
            </a:r>
            <a:r>
              <a:rPr lang="fr-FR" dirty="0"/>
              <a:t>2</a:t>
            </a:r>
            <a:r>
              <a:rPr lang="fr-FR" baseline="30000" dirty="0"/>
              <a:t>e</a:t>
            </a:r>
            <a:r>
              <a:rPr lang="fr-FR" dirty="0"/>
              <a:t> de 30% sur la droite de la 1</a:t>
            </a:r>
            <a:r>
              <a:rPr lang="fr-FR" baseline="30000" dirty="0"/>
              <a:t>e</a:t>
            </a:r>
            <a:r>
              <a:rPr lang="fr-FR" dirty="0"/>
              <a:t> ligne</a:t>
            </a:r>
            <a:br>
              <a:rPr lang="fr-FR"/>
            </a:br>
            <a:r>
              <a:rPr lang="fr-FR"/>
              <a:t>Un </a:t>
            </a:r>
            <a:r>
              <a:rPr lang="fr-FR" dirty="0"/>
              <a:t>3</a:t>
            </a:r>
            <a:r>
              <a:rPr lang="fr-FR" baseline="30000" dirty="0"/>
              <a:t>e</a:t>
            </a:r>
            <a:r>
              <a:rPr lang="fr-FR" dirty="0"/>
              <a:t> de 100% sur la 2</a:t>
            </a:r>
            <a:r>
              <a:rPr lang="fr-FR" baseline="30000" dirty="0"/>
              <a:t>e</a:t>
            </a:r>
            <a:r>
              <a:rPr lang="fr-FR" dirty="0"/>
              <a:t> ligne</a:t>
            </a:r>
          </a:p>
          <a:p>
            <a:pPr marL="0" indent="0">
              <a:buNone/>
            </a:pPr>
            <a:r>
              <a:rPr lang="fr-FR" dirty="0"/>
              <a:t>Saisissez quelques mots dans chacune.</a:t>
            </a:r>
          </a:p>
          <a:p>
            <a:pPr marL="0" indent="0">
              <a:buNone/>
            </a:pPr>
            <a:r>
              <a:rPr lang="fr-FR" dirty="0" err="1"/>
              <a:t>Prévisualisez</a:t>
            </a:r>
            <a:r>
              <a:rPr lang="fr-FR" dirty="0"/>
              <a:t> et enregistrez.</a:t>
            </a:r>
          </a:p>
        </p:txBody>
      </p:sp>
    </p:spTree>
    <p:extLst>
      <p:ext uri="{BB962C8B-B14F-4D97-AF65-F5344CB8AC3E}">
        <p14:creationId xmlns:p14="http://schemas.microsoft.com/office/powerpoint/2010/main" val="1457794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867C82AC-9066-0849-A77D-62EBFE684042}"/>
              </a:ext>
            </a:extLst>
          </p:cNvPr>
          <p:cNvGrpSpPr/>
          <p:nvPr/>
        </p:nvGrpSpPr>
        <p:grpSpPr>
          <a:xfrm>
            <a:off x="3648318" y="-11435"/>
            <a:ext cx="4609679" cy="1145751"/>
            <a:chOff x="3314695" y="-11432"/>
            <a:chExt cx="4718573" cy="1145751"/>
          </a:xfrm>
        </p:grpSpPr>
        <p:sp>
          <p:nvSpPr>
            <p:cNvPr id="21" name="Round Single Corner Rectangle 20">
              <a:extLst>
                <a:ext uri="{FF2B5EF4-FFF2-40B4-BE49-F238E27FC236}">
                  <a16:creationId xmlns:a16="http://schemas.microsoft.com/office/drawing/2014/main" id="{7B252B61-66E5-AE44-B0F9-A87051BE085C}"/>
                </a:ext>
              </a:extLst>
            </p:cNvPr>
            <p:cNvSpPr/>
            <p:nvPr/>
          </p:nvSpPr>
          <p:spPr>
            <a:xfrm flipH="1">
              <a:off x="3314695" y="-11432"/>
              <a:ext cx="4718573" cy="1145751"/>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r>
                <a:rPr lang="fr-FR" dirty="0">
                  <a:latin typeface="Montserrat" pitchFamily="2" charset="77"/>
                </a:rPr>
                <a:t>-</a:t>
              </a:r>
            </a:p>
          </p:txBody>
        </p:sp>
        <p:sp>
          <p:nvSpPr>
            <p:cNvPr id="22" name="TextBox 21">
              <a:extLst>
                <a:ext uri="{FF2B5EF4-FFF2-40B4-BE49-F238E27FC236}">
                  <a16:creationId xmlns:a16="http://schemas.microsoft.com/office/drawing/2014/main" id="{61042064-6992-C540-9166-E9EF83E7C1BA}"/>
                </a:ext>
              </a:extLst>
            </p:cNvPr>
            <p:cNvSpPr txBox="1"/>
            <p:nvPr/>
          </p:nvSpPr>
          <p:spPr>
            <a:xfrm>
              <a:off x="4305298" y="694812"/>
              <a:ext cx="3659902" cy="274434"/>
            </a:xfrm>
            <a:prstGeom prst="rect">
              <a:avLst/>
            </a:prstGeom>
            <a:noFill/>
            <a:ln>
              <a:noFill/>
            </a:ln>
          </p:spPr>
          <p:txBody>
            <a:bodyPr wrap="square" rtlCol="0">
              <a:spAutoFit/>
            </a:bodyPr>
            <a:lstStyle/>
            <a:p>
              <a:pPr>
                <a:lnSpc>
                  <a:spcPts val="1300"/>
                </a:lnSpc>
              </a:pPr>
              <a:r>
                <a:rPr lang="fr-FR" dirty="0">
                  <a:solidFill>
                    <a:schemeClr val="bg1"/>
                  </a:solidFill>
                  <a:latin typeface="Montserrat" pitchFamily="2" charset="77"/>
                </a:rPr>
                <a:t>L’ENCADRE</a:t>
              </a:r>
            </a:p>
          </p:txBody>
        </p:sp>
      </p:grpSp>
      <p:grpSp>
        <p:nvGrpSpPr>
          <p:cNvPr id="18" name="Group 17">
            <a:extLst>
              <a:ext uri="{FF2B5EF4-FFF2-40B4-BE49-F238E27FC236}">
                <a16:creationId xmlns:a16="http://schemas.microsoft.com/office/drawing/2014/main" id="{9CBCDEBB-B02B-FD4B-902D-51095B54A2F3}"/>
              </a:ext>
            </a:extLst>
          </p:cNvPr>
          <p:cNvGrpSpPr/>
          <p:nvPr/>
        </p:nvGrpSpPr>
        <p:grpSpPr>
          <a:xfrm>
            <a:off x="0" y="-11435"/>
            <a:ext cx="4887883" cy="1134318"/>
            <a:chOff x="-1" y="-11434"/>
            <a:chExt cx="4887883"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1" y="-11434"/>
              <a:ext cx="4381502"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1" y="694812"/>
              <a:ext cx="4887883" cy="259045"/>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 PAGES LIBRES ET ACTUALITES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 JUIN 2024</a:t>
              </a:r>
            </a:p>
          </p:txBody>
        </p:sp>
      </p:grpSp>
      <p:sp>
        <p:nvSpPr>
          <p:cNvPr id="3" name="ZoneTexte 2"/>
          <p:cNvSpPr txBox="1"/>
          <p:nvPr/>
        </p:nvSpPr>
        <p:spPr>
          <a:xfrm>
            <a:off x="361949" y="1495360"/>
            <a:ext cx="184731" cy="369332"/>
          </a:xfrm>
          <a:prstGeom prst="rect">
            <a:avLst/>
          </a:prstGeom>
          <a:noFill/>
        </p:spPr>
        <p:txBody>
          <a:bodyPr wrap="none" rtlCol="0">
            <a:spAutoFit/>
          </a:bodyPr>
          <a:lstStyle/>
          <a:p>
            <a:endParaRPr lang="fr-FR" dirty="0"/>
          </a:p>
        </p:txBody>
      </p:sp>
      <p:pic>
        <p:nvPicPr>
          <p:cNvPr id="8" name="Image 7">
            <a:extLst>
              <a:ext uri="{FF2B5EF4-FFF2-40B4-BE49-F238E27FC236}">
                <a16:creationId xmlns:a16="http://schemas.microsoft.com/office/drawing/2014/main" id="{9AABE2A1-9928-6027-5438-06FD4EF668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98" y="1506794"/>
            <a:ext cx="7577931" cy="4376214"/>
          </a:xfrm>
          <a:prstGeom prst="rect">
            <a:avLst/>
          </a:prstGeom>
        </p:spPr>
      </p:pic>
      <p:sp>
        <p:nvSpPr>
          <p:cNvPr id="30" name="Rectangle 29">
            <a:extLst>
              <a:ext uri="{FF2B5EF4-FFF2-40B4-BE49-F238E27FC236}">
                <a16:creationId xmlns:a16="http://schemas.microsoft.com/office/drawing/2014/main" id="{202DEA62-0094-2E4E-85FE-7BB4247F05E9}"/>
              </a:ext>
            </a:extLst>
          </p:cNvPr>
          <p:cNvSpPr/>
          <p:nvPr/>
        </p:nvSpPr>
        <p:spPr>
          <a:xfrm>
            <a:off x="2793076" y="1578261"/>
            <a:ext cx="541248" cy="286431"/>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pic>
        <p:nvPicPr>
          <p:cNvPr id="10" name="Image 9">
            <a:extLst>
              <a:ext uri="{FF2B5EF4-FFF2-40B4-BE49-F238E27FC236}">
                <a16:creationId xmlns:a16="http://schemas.microsoft.com/office/drawing/2014/main" id="{D882F303-1835-AF58-E364-DF31F488DC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0701" y="1495360"/>
            <a:ext cx="4260047" cy="4786385"/>
          </a:xfrm>
          <a:prstGeom prst="rect">
            <a:avLst/>
          </a:prstGeom>
        </p:spPr>
      </p:pic>
      <p:cxnSp>
        <p:nvCxnSpPr>
          <p:cNvPr id="28" name="Straight Arrow Connector 27">
            <a:extLst>
              <a:ext uri="{FF2B5EF4-FFF2-40B4-BE49-F238E27FC236}">
                <a16:creationId xmlns:a16="http://schemas.microsoft.com/office/drawing/2014/main" id="{414A0833-FA82-CB44-A850-522B6411F535}"/>
              </a:ext>
            </a:extLst>
          </p:cNvPr>
          <p:cNvCxnSpPr>
            <a:cxnSpLocks/>
          </p:cNvCxnSpPr>
          <p:nvPr/>
        </p:nvCxnSpPr>
        <p:spPr>
          <a:xfrm flipV="1">
            <a:off x="5253644" y="3366656"/>
            <a:ext cx="4372494" cy="1122217"/>
          </a:xfrm>
          <a:prstGeom prst="straightConnector1">
            <a:avLst/>
          </a:prstGeom>
          <a:ln w="47625">
            <a:solidFill>
              <a:srgbClr val="AA9F9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480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Effect transition="in" filter="fade">
                                      <p:cBhvr>
                                        <p:cTn id="9" dur="2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867C82AC-9066-0849-A77D-62EBFE684042}"/>
              </a:ext>
            </a:extLst>
          </p:cNvPr>
          <p:cNvGrpSpPr/>
          <p:nvPr/>
        </p:nvGrpSpPr>
        <p:grpSpPr>
          <a:xfrm>
            <a:off x="3648318" y="-11435"/>
            <a:ext cx="4609679" cy="1145751"/>
            <a:chOff x="3314695" y="-11432"/>
            <a:chExt cx="4718573" cy="1145751"/>
          </a:xfrm>
        </p:grpSpPr>
        <p:sp>
          <p:nvSpPr>
            <p:cNvPr id="21" name="Round Single Corner Rectangle 20">
              <a:extLst>
                <a:ext uri="{FF2B5EF4-FFF2-40B4-BE49-F238E27FC236}">
                  <a16:creationId xmlns:a16="http://schemas.microsoft.com/office/drawing/2014/main" id="{7B252B61-66E5-AE44-B0F9-A87051BE085C}"/>
                </a:ext>
              </a:extLst>
            </p:cNvPr>
            <p:cNvSpPr/>
            <p:nvPr/>
          </p:nvSpPr>
          <p:spPr>
            <a:xfrm flipH="1">
              <a:off x="3314695" y="-11432"/>
              <a:ext cx="4718573" cy="1145751"/>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r>
                <a:rPr lang="fr-FR" dirty="0">
                  <a:latin typeface="Montserrat" pitchFamily="2" charset="77"/>
                </a:rPr>
                <a:t>-</a:t>
              </a:r>
            </a:p>
          </p:txBody>
        </p:sp>
        <p:sp>
          <p:nvSpPr>
            <p:cNvPr id="22" name="TextBox 21">
              <a:extLst>
                <a:ext uri="{FF2B5EF4-FFF2-40B4-BE49-F238E27FC236}">
                  <a16:creationId xmlns:a16="http://schemas.microsoft.com/office/drawing/2014/main" id="{61042064-6992-C540-9166-E9EF83E7C1BA}"/>
                </a:ext>
              </a:extLst>
            </p:cNvPr>
            <p:cNvSpPr txBox="1"/>
            <p:nvPr/>
          </p:nvSpPr>
          <p:spPr>
            <a:xfrm>
              <a:off x="4305298" y="694812"/>
              <a:ext cx="3659902" cy="274434"/>
            </a:xfrm>
            <a:prstGeom prst="rect">
              <a:avLst/>
            </a:prstGeom>
            <a:noFill/>
            <a:ln>
              <a:noFill/>
            </a:ln>
          </p:spPr>
          <p:txBody>
            <a:bodyPr wrap="square" rtlCol="0">
              <a:spAutoFit/>
            </a:bodyPr>
            <a:lstStyle/>
            <a:p>
              <a:pPr>
                <a:lnSpc>
                  <a:spcPts val="1300"/>
                </a:lnSpc>
              </a:pPr>
              <a:r>
                <a:rPr lang="fr-FR" dirty="0">
                  <a:solidFill>
                    <a:schemeClr val="bg1"/>
                  </a:solidFill>
                  <a:latin typeface="Montserrat" pitchFamily="2" charset="77"/>
                </a:rPr>
                <a:t>LE SUIVI</a:t>
              </a:r>
            </a:p>
          </p:txBody>
        </p:sp>
      </p:grpSp>
      <p:grpSp>
        <p:nvGrpSpPr>
          <p:cNvPr id="18" name="Group 17">
            <a:extLst>
              <a:ext uri="{FF2B5EF4-FFF2-40B4-BE49-F238E27FC236}">
                <a16:creationId xmlns:a16="http://schemas.microsoft.com/office/drawing/2014/main" id="{9CBCDEBB-B02B-FD4B-902D-51095B54A2F3}"/>
              </a:ext>
            </a:extLst>
          </p:cNvPr>
          <p:cNvGrpSpPr/>
          <p:nvPr/>
        </p:nvGrpSpPr>
        <p:grpSpPr>
          <a:xfrm>
            <a:off x="-3" y="0"/>
            <a:ext cx="4381502" cy="1134318"/>
            <a:chOff x="-4" y="1"/>
            <a:chExt cx="4381502"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4381498" cy="259045"/>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PAGES LIBRES ET ACTUALITES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JUIN 2024</a:t>
              </a:r>
            </a:p>
          </p:txBody>
        </p:sp>
      </p:grpSp>
      <p:pic>
        <p:nvPicPr>
          <p:cNvPr id="8" name="Picture 7">
            <a:extLst>
              <a:ext uri="{FF2B5EF4-FFF2-40B4-BE49-F238E27FC236}">
                <a16:creationId xmlns:a16="http://schemas.microsoft.com/office/drawing/2014/main" id="{4B85A52F-FA2A-AD44-B0BD-4BD0724AFF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0300" y="1451984"/>
            <a:ext cx="7095236" cy="5126616"/>
          </a:xfrm>
          <a:prstGeom prst="rect">
            <a:avLst/>
          </a:prstGeom>
        </p:spPr>
      </p:pic>
      <p:sp>
        <p:nvSpPr>
          <p:cNvPr id="23" name="Rectangle 22">
            <a:extLst>
              <a:ext uri="{FF2B5EF4-FFF2-40B4-BE49-F238E27FC236}">
                <a16:creationId xmlns:a16="http://schemas.microsoft.com/office/drawing/2014/main" id="{1233FF0E-F8F1-F04A-BE83-4AFC332B1C3C}"/>
              </a:ext>
            </a:extLst>
          </p:cNvPr>
          <p:cNvSpPr/>
          <p:nvPr/>
        </p:nvSpPr>
        <p:spPr>
          <a:xfrm>
            <a:off x="2586516" y="2437038"/>
            <a:ext cx="6633683" cy="2922362"/>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14" name="Rectangle 13">
            <a:extLst>
              <a:ext uri="{FF2B5EF4-FFF2-40B4-BE49-F238E27FC236}">
                <a16:creationId xmlns:a16="http://schemas.microsoft.com/office/drawing/2014/main" id="{202DEA62-0094-2E4E-85FE-7BB4247F05E9}"/>
              </a:ext>
            </a:extLst>
          </p:cNvPr>
          <p:cNvSpPr/>
          <p:nvPr/>
        </p:nvSpPr>
        <p:spPr>
          <a:xfrm>
            <a:off x="6032310" y="1410683"/>
            <a:ext cx="491320" cy="331562"/>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15" name="ZoneTexte 14"/>
          <p:cNvSpPr txBox="1"/>
          <p:nvPr/>
        </p:nvSpPr>
        <p:spPr>
          <a:xfrm>
            <a:off x="361949" y="1495360"/>
            <a:ext cx="1531445" cy="4247317"/>
          </a:xfrm>
          <a:prstGeom prst="rect">
            <a:avLst/>
          </a:prstGeom>
          <a:noFill/>
        </p:spPr>
        <p:txBody>
          <a:bodyPr wrap="none" rtlCol="0">
            <a:spAutoFit/>
          </a:bodyPr>
          <a:lstStyle/>
          <a:p>
            <a:r>
              <a:rPr lang="fr-FR" dirty="0"/>
              <a:t>Le cycle de vie</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br>
              <a:rPr lang="fr-FR" dirty="0"/>
            </a:br>
            <a:r>
              <a:rPr lang="fr-FR" dirty="0"/>
              <a:t>L’historique</a:t>
            </a:r>
          </a:p>
        </p:txBody>
      </p:sp>
      <p:sp>
        <p:nvSpPr>
          <p:cNvPr id="16" name="Rectangle 15">
            <a:extLst>
              <a:ext uri="{FF2B5EF4-FFF2-40B4-BE49-F238E27FC236}">
                <a16:creationId xmlns:a16="http://schemas.microsoft.com/office/drawing/2014/main" id="{1233FF0E-F8F1-F04A-BE83-4AFC332B1C3C}"/>
              </a:ext>
            </a:extLst>
          </p:cNvPr>
          <p:cNvSpPr/>
          <p:nvPr/>
        </p:nvSpPr>
        <p:spPr>
          <a:xfrm>
            <a:off x="2586516" y="5321300"/>
            <a:ext cx="6633683" cy="1257300"/>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Tree>
    <p:extLst>
      <p:ext uri="{BB962C8B-B14F-4D97-AF65-F5344CB8AC3E}">
        <p14:creationId xmlns:p14="http://schemas.microsoft.com/office/powerpoint/2010/main" val="2499404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CCFC502-4769-CA4E-AF47-A45B3A50CE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2722" y="1492575"/>
            <a:ext cx="6960870" cy="4917186"/>
          </a:xfrm>
          <a:prstGeom prst="rect">
            <a:avLst/>
          </a:prstGeom>
        </p:spPr>
      </p:pic>
      <p:grpSp>
        <p:nvGrpSpPr>
          <p:cNvPr id="17" name="Group 16">
            <a:extLst>
              <a:ext uri="{FF2B5EF4-FFF2-40B4-BE49-F238E27FC236}">
                <a16:creationId xmlns:a16="http://schemas.microsoft.com/office/drawing/2014/main" id="{867C82AC-9066-0849-A77D-62EBFE684042}"/>
              </a:ext>
            </a:extLst>
          </p:cNvPr>
          <p:cNvGrpSpPr/>
          <p:nvPr/>
        </p:nvGrpSpPr>
        <p:grpSpPr>
          <a:xfrm>
            <a:off x="3648318" y="-11435"/>
            <a:ext cx="4609679" cy="1145751"/>
            <a:chOff x="3314695" y="-11432"/>
            <a:chExt cx="4718573" cy="1145751"/>
          </a:xfrm>
        </p:grpSpPr>
        <p:sp>
          <p:nvSpPr>
            <p:cNvPr id="21" name="Round Single Corner Rectangle 20">
              <a:extLst>
                <a:ext uri="{FF2B5EF4-FFF2-40B4-BE49-F238E27FC236}">
                  <a16:creationId xmlns:a16="http://schemas.microsoft.com/office/drawing/2014/main" id="{7B252B61-66E5-AE44-B0F9-A87051BE085C}"/>
                </a:ext>
              </a:extLst>
            </p:cNvPr>
            <p:cNvSpPr/>
            <p:nvPr/>
          </p:nvSpPr>
          <p:spPr>
            <a:xfrm flipH="1">
              <a:off x="3314695" y="-11432"/>
              <a:ext cx="4718573" cy="1145751"/>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r>
                <a:rPr lang="fr-FR" dirty="0">
                  <a:latin typeface="Montserrat" pitchFamily="2" charset="77"/>
                </a:rPr>
                <a:t>-</a:t>
              </a:r>
            </a:p>
          </p:txBody>
        </p:sp>
        <p:sp>
          <p:nvSpPr>
            <p:cNvPr id="22" name="TextBox 21">
              <a:extLst>
                <a:ext uri="{FF2B5EF4-FFF2-40B4-BE49-F238E27FC236}">
                  <a16:creationId xmlns:a16="http://schemas.microsoft.com/office/drawing/2014/main" id="{61042064-6992-C540-9166-E9EF83E7C1BA}"/>
                </a:ext>
              </a:extLst>
            </p:cNvPr>
            <p:cNvSpPr txBox="1"/>
            <p:nvPr/>
          </p:nvSpPr>
          <p:spPr>
            <a:xfrm>
              <a:off x="4413360" y="694812"/>
              <a:ext cx="3551839" cy="274434"/>
            </a:xfrm>
            <a:prstGeom prst="rect">
              <a:avLst/>
            </a:prstGeom>
            <a:noFill/>
            <a:ln>
              <a:noFill/>
            </a:ln>
          </p:spPr>
          <p:txBody>
            <a:bodyPr wrap="square" rtlCol="0">
              <a:spAutoFit/>
            </a:bodyPr>
            <a:lstStyle/>
            <a:p>
              <a:pPr>
                <a:lnSpc>
                  <a:spcPts val="1300"/>
                </a:lnSpc>
              </a:pPr>
              <a:r>
                <a:rPr lang="fr-FR" dirty="0">
                  <a:solidFill>
                    <a:schemeClr val="bg1"/>
                  </a:solidFill>
                  <a:latin typeface="Montserrat" pitchFamily="2" charset="77"/>
                </a:rPr>
                <a:t>LE SUIVI</a:t>
              </a:r>
            </a:p>
          </p:txBody>
        </p:sp>
      </p:grpSp>
      <p:grpSp>
        <p:nvGrpSpPr>
          <p:cNvPr id="18" name="Group 17">
            <a:extLst>
              <a:ext uri="{FF2B5EF4-FFF2-40B4-BE49-F238E27FC236}">
                <a16:creationId xmlns:a16="http://schemas.microsoft.com/office/drawing/2014/main" id="{9CBCDEBB-B02B-FD4B-902D-51095B54A2F3}"/>
              </a:ext>
            </a:extLst>
          </p:cNvPr>
          <p:cNvGrpSpPr/>
          <p:nvPr/>
        </p:nvGrpSpPr>
        <p:grpSpPr>
          <a:xfrm>
            <a:off x="-3" y="0"/>
            <a:ext cx="4896198" cy="1134318"/>
            <a:chOff x="-4" y="1"/>
            <a:chExt cx="4896198"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1" y="694812"/>
              <a:ext cx="4896195" cy="259045"/>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PAGES LIBRES ET ACTUALITES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 JUIN 2024</a:t>
              </a:r>
            </a:p>
          </p:txBody>
        </p:sp>
      </p:grpSp>
      <p:sp>
        <p:nvSpPr>
          <p:cNvPr id="23" name="Rectangle 22">
            <a:extLst>
              <a:ext uri="{FF2B5EF4-FFF2-40B4-BE49-F238E27FC236}">
                <a16:creationId xmlns:a16="http://schemas.microsoft.com/office/drawing/2014/main" id="{1233FF0E-F8F1-F04A-BE83-4AFC332B1C3C}"/>
              </a:ext>
            </a:extLst>
          </p:cNvPr>
          <p:cNvSpPr/>
          <p:nvPr/>
        </p:nvSpPr>
        <p:spPr>
          <a:xfrm>
            <a:off x="2586516" y="1492575"/>
            <a:ext cx="6633683" cy="1618925"/>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14" name="ZoneTexte 13"/>
          <p:cNvSpPr txBox="1"/>
          <p:nvPr/>
        </p:nvSpPr>
        <p:spPr>
          <a:xfrm>
            <a:off x="361949" y="1495360"/>
            <a:ext cx="973343" cy="3693319"/>
          </a:xfrm>
          <a:prstGeom prst="rect">
            <a:avLst/>
          </a:prstGeom>
          <a:noFill/>
        </p:spPr>
        <p:txBody>
          <a:bodyPr wrap="none" rtlCol="0">
            <a:spAutoFit/>
          </a:bodyPr>
          <a:lstStyle/>
          <a:p>
            <a:r>
              <a:rPr lang="fr-FR" dirty="0"/>
              <a:t>Les liens</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dirty="0"/>
              <a:t> </a:t>
            </a:r>
            <a:br>
              <a:rPr lang="fr-FR" dirty="0"/>
            </a:br>
            <a:r>
              <a:rPr lang="fr-FR" dirty="0"/>
              <a:t>L’alerte</a:t>
            </a:r>
          </a:p>
        </p:txBody>
      </p:sp>
      <p:sp>
        <p:nvSpPr>
          <p:cNvPr id="16" name="Rectangle 15">
            <a:extLst>
              <a:ext uri="{FF2B5EF4-FFF2-40B4-BE49-F238E27FC236}">
                <a16:creationId xmlns:a16="http://schemas.microsoft.com/office/drawing/2014/main" id="{1233FF0E-F8F1-F04A-BE83-4AFC332B1C3C}"/>
              </a:ext>
            </a:extLst>
          </p:cNvPr>
          <p:cNvSpPr/>
          <p:nvPr/>
        </p:nvSpPr>
        <p:spPr>
          <a:xfrm>
            <a:off x="2586515" y="4456684"/>
            <a:ext cx="6633683" cy="1797812"/>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Tree>
    <p:extLst>
      <p:ext uri="{BB962C8B-B14F-4D97-AF65-F5344CB8AC3E}">
        <p14:creationId xmlns:p14="http://schemas.microsoft.com/office/powerpoint/2010/main" val="3439773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CCFC502-4769-CA4E-AF47-A45B3A50CE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2722" y="1492575"/>
            <a:ext cx="6960870" cy="4917186"/>
          </a:xfrm>
          <a:prstGeom prst="rect">
            <a:avLst/>
          </a:prstGeom>
        </p:spPr>
      </p:pic>
      <p:grpSp>
        <p:nvGrpSpPr>
          <p:cNvPr id="17" name="Group 16">
            <a:extLst>
              <a:ext uri="{FF2B5EF4-FFF2-40B4-BE49-F238E27FC236}">
                <a16:creationId xmlns:a16="http://schemas.microsoft.com/office/drawing/2014/main" id="{867C82AC-9066-0849-A77D-62EBFE684042}"/>
              </a:ext>
            </a:extLst>
          </p:cNvPr>
          <p:cNvGrpSpPr/>
          <p:nvPr/>
        </p:nvGrpSpPr>
        <p:grpSpPr>
          <a:xfrm>
            <a:off x="3648318" y="-11435"/>
            <a:ext cx="4609679" cy="1145751"/>
            <a:chOff x="3314695" y="-11432"/>
            <a:chExt cx="4718573" cy="1145751"/>
          </a:xfrm>
        </p:grpSpPr>
        <p:sp>
          <p:nvSpPr>
            <p:cNvPr id="21" name="Round Single Corner Rectangle 20">
              <a:extLst>
                <a:ext uri="{FF2B5EF4-FFF2-40B4-BE49-F238E27FC236}">
                  <a16:creationId xmlns:a16="http://schemas.microsoft.com/office/drawing/2014/main" id="{7B252B61-66E5-AE44-B0F9-A87051BE085C}"/>
                </a:ext>
              </a:extLst>
            </p:cNvPr>
            <p:cNvSpPr/>
            <p:nvPr/>
          </p:nvSpPr>
          <p:spPr>
            <a:xfrm flipH="1">
              <a:off x="3314695" y="-11432"/>
              <a:ext cx="4718573" cy="1145751"/>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r>
                <a:rPr lang="fr-FR" dirty="0">
                  <a:latin typeface="Montserrat" pitchFamily="2" charset="77"/>
                </a:rPr>
                <a:t>-</a:t>
              </a:r>
            </a:p>
          </p:txBody>
        </p:sp>
        <p:sp>
          <p:nvSpPr>
            <p:cNvPr id="22" name="TextBox 21">
              <a:extLst>
                <a:ext uri="{FF2B5EF4-FFF2-40B4-BE49-F238E27FC236}">
                  <a16:creationId xmlns:a16="http://schemas.microsoft.com/office/drawing/2014/main" id="{61042064-6992-C540-9166-E9EF83E7C1BA}"/>
                </a:ext>
              </a:extLst>
            </p:cNvPr>
            <p:cNvSpPr txBox="1"/>
            <p:nvPr/>
          </p:nvSpPr>
          <p:spPr>
            <a:xfrm>
              <a:off x="4305298" y="694812"/>
              <a:ext cx="3659902" cy="274434"/>
            </a:xfrm>
            <a:prstGeom prst="rect">
              <a:avLst/>
            </a:prstGeom>
            <a:noFill/>
            <a:ln>
              <a:noFill/>
            </a:ln>
          </p:spPr>
          <p:txBody>
            <a:bodyPr wrap="square" rtlCol="0">
              <a:spAutoFit/>
            </a:bodyPr>
            <a:lstStyle/>
            <a:p>
              <a:pPr>
                <a:lnSpc>
                  <a:spcPts val="1300"/>
                </a:lnSpc>
              </a:pPr>
              <a:r>
                <a:rPr lang="fr-FR" dirty="0">
                  <a:solidFill>
                    <a:schemeClr val="bg1"/>
                  </a:solidFill>
                  <a:latin typeface="Montserrat" pitchFamily="2" charset="77"/>
                </a:rPr>
                <a:t>LE SUIVI</a:t>
              </a:r>
            </a:p>
          </p:txBody>
        </p:sp>
      </p:grpSp>
      <p:grpSp>
        <p:nvGrpSpPr>
          <p:cNvPr id="18" name="Group 17">
            <a:extLst>
              <a:ext uri="{FF2B5EF4-FFF2-40B4-BE49-F238E27FC236}">
                <a16:creationId xmlns:a16="http://schemas.microsoft.com/office/drawing/2014/main" id="{9CBCDEBB-B02B-FD4B-902D-51095B54A2F3}"/>
              </a:ext>
            </a:extLst>
          </p:cNvPr>
          <p:cNvGrpSpPr/>
          <p:nvPr/>
        </p:nvGrpSpPr>
        <p:grpSpPr>
          <a:xfrm>
            <a:off x="-3" y="0"/>
            <a:ext cx="4381502" cy="1134318"/>
            <a:chOff x="-4" y="1"/>
            <a:chExt cx="4381502"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4127500" cy="259044"/>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 GÉRER LE CONTENU DES PAGES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JUIN 2024</a:t>
              </a:r>
            </a:p>
          </p:txBody>
        </p:sp>
      </p:grpSp>
      <p:sp>
        <p:nvSpPr>
          <p:cNvPr id="23" name="Rectangle 22">
            <a:extLst>
              <a:ext uri="{FF2B5EF4-FFF2-40B4-BE49-F238E27FC236}">
                <a16:creationId xmlns:a16="http://schemas.microsoft.com/office/drawing/2014/main" id="{1233FF0E-F8F1-F04A-BE83-4AFC332B1C3C}"/>
              </a:ext>
            </a:extLst>
          </p:cNvPr>
          <p:cNvSpPr/>
          <p:nvPr/>
        </p:nvSpPr>
        <p:spPr>
          <a:xfrm>
            <a:off x="2586516" y="4343399"/>
            <a:ext cx="6633683" cy="2066361"/>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14" name="ZoneTexte 13"/>
          <p:cNvSpPr txBox="1"/>
          <p:nvPr/>
        </p:nvSpPr>
        <p:spPr>
          <a:xfrm>
            <a:off x="361949" y="1495360"/>
            <a:ext cx="855747" cy="3416320"/>
          </a:xfrm>
          <a:prstGeom prst="rect">
            <a:avLst/>
          </a:prstGeom>
          <a:noFill/>
        </p:spPr>
        <p:txBody>
          <a:bodyPr wrap="none" rtlCol="0">
            <a:spAutoFit/>
          </a:bodyPr>
          <a:lstStyle/>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dirty="0"/>
              <a:t>L’alerte</a:t>
            </a:r>
          </a:p>
        </p:txBody>
      </p:sp>
    </p:spTree>
    <p:extLst>
      <p:ext uri="{BB962C8B-B14F-4D97-AF65-F5344CB8AC3E}">
        <p14:creationId xmlns:p14="http://schemas.microsoft.com/office/powerpoint/2010/main" val="1804548024"/>
      </p:ext>
    </p:extLst>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867C82AC-9066-0849-A77D-62EBFE684042}"/>
              </a:ext>
            </a:extLst>
          </p:cNvPr>
          <p:cNvGrpSpPr/>
          <p:nvPr/>
        </p:nvGrpSpPr>
        <p:grpSpPr>
          <a:xfrm>
            <a:off x="3260387" y="-5717"/>
            <a:ext cx="5044028" cy="1145751"/>
            <a:chOff x="3314695" y="-11432"/>
            <a:chExt cx="5163183" cy="1145751"/>
          </a:xfrm>
        </p:grpSpPr>
        <p:sp>
          <p:nvSpPr>
            <p:cNvPr id="21" name="Round Single Corner Rectangle 20">
              <a:extLst>
                <a:ext uri="{FF2B5EF4-FFF2-40B4-BE49-F238E27FC236}">
                  <a16:creationId xmlns:a16="http://schemas.microsoft.com/office/drawing/2014/main" id="{7B252B61-66E5-AE44-B0F9-A87051BE085C}"/>
                </a:ext>
              </a:extLst>
            </p:cNvPr>
            <p:cNvSpPr/>
            <p:nvPr/>
          </p:nvSpPr>
          <p:spPr>
            <a:xfrm flipH="1">
              <a:off x="3314695" y="-11432"/>
              <a:ext cx="4718573" cy="1145751"/>
            </a:xfrm>
            <a:prstGeom prst="round1Rect">
              <a:avLst>
                <a:gd fmla="val 50000" name="adj"/>
              </a:avLst>
            </a:prstGeom>
            <a:solidFill>
              <a:srgbClr val="AA9F96"/>
            </a:solidFill>
            <a:ln>
              <a:noFill/>
            </a:ln>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nSpc>
                  <a:spcPts val="1200"/>
                </a:lnSpc>
              </a:pPr>
              <a:r>
                <a:rPr dirty="0" lang="fr-FR">
                  <a:latin charset="77" pitchFamily="2" typeface="Montserrat"/>
                </a:rPr>
                <a:t>-</a:t>
              </a:r>
            </a:p>
          </p:txBody>
        </p:sp>
        <p:sp>
          <p:nvSpPr>
            <p:cNvPr id="22" name="TextBox 21">
              <a:extLst>
                <a:ext uri="{FF2B5EF4-FFF2-40B4-BE49-F238E27FC236}">
                  <a16:creationId xmlns:a16="http://schemas.microsoft.com/office/drawing/2014/main" id="{61042064-6992-C540-9166-E9EF83E7C1BA}"/>
                </a:ext>
              </a:extLst>
            </p:cNvPr>
            <p:cNvSpPr txBox="1"/>
            <p:nvPr/>
          </p:nvSpPr>
          <p:spPr>
            <a:xfrm>
              <a:off x="3869850" y="648455"/>
              <a:ext cx="4608028" cy="274434"/>
            </a:xfrm>
            <a:prstGeom prst="rect">
              <a:avLst/>
            </a:prstGeom>
            <a:noFill/>
            <a:ln>
              <a:noFill/>
            </a:ln>
          </p:spPr>
          <p:txBody>
            <a:bodyPr rtlCol="0" wrap="square">
              <a:spAutoFit/>
            </a:bodyPr>
            <a:lstStyle/>
            <a:p>
              <a:pPr>
                <a:lnSpc>
                  <a:spcPts val="1300"/>
                </a:lnSpc>
              </a:pPr>
              <a:r>
                <a:rPr dirty="0" lang="fr-FR">
                  <a:solidFill>
                    <a:schemeClr val="bg1"/>
                  </a:solidFill>
                  <a:latin charset="77" pitchFamily="2" typeface="Montserrat"/>
                </a:rPr>
                <a:t>DIFFUSION MULTIPUBLICATION</a:t>
              </a:r>
            </a:p>
          </p:txBody>
        </p:sp>
      </p:grpSp>
      <p:grpSp>
        <p:nvGrpSpPr>
          <p:cNvPr id="18" name="Group 17">
            <a:extLst>
              <a:ext uri="{FF2B5EF4-FFF2-40B4-BE49-F238E27FC236}">
                <a16:creationId xmlns:a16="http://schemas.microsoft.com/office/drawing/2014/main" id="{9CBCDEBB-B02B-FD4B-902D-51095B54A2F3}"/>
              </a:ext>
            </a:extLst>
          </p:cNvPr>
          <p:cNvGrpSpPr/>
          <p:nvPr/>
        </p:nvGrpSpPr>
        <p:grpSpPr>
          <a:xfrm>
            <a:off x="-28756" y="0"/>
            <a:ext cx="3831485" cy="1134318"/>
            <a:chOff x="-33385" y="1"/>
            <a:chExt cx="4448262"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fmla="val 50000" name="adj"/>
              </a:avLst>
            </a:prstGeom>
            <a:solidFill>
              <a:srgbClr val="C1002A"/>
            </a:solidFill>
            <a:ln>
              <a:noFill/>
            </a:ln>
            <a:effectLst>
              <a:outerShdw algn="ctr" dir="16200000" dist="63500" rotWithShape="0">
                <a:srgbClr val="0D0D0D">
                  <a:alpha val="0"/>
                </a:srgbClr>
              </a:outerShdw>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gn="ctr">
                <a:lnSpc>
                  <a:spcPts val="1300"/>
                </a:lnSpc>
              </a:pPr>
              <a:endParaRPr b="1" dirty="0" lang="fr-FR">
                <a:latin charset="77" pitchFamily="2" typeface="Montserrat SemiBold"/>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33385" y="674728"/>
              <a:ext cx="4448262" cy="259045"/>
            </a:xfrm>
            <a:prstGeom prst="rect">
              <a:avLst/>
            </a:prstGeom>
            <a:noFill/>
            <a:ln>
              <a:noFill/>
            </a:ln>
          </p:spPr>
          <p:txBody>
            <a:bodyPr rtlCol="0" wrap="square">
              <a:spAutoFit/>
            </a:bodyPr>
            <a:lstStyle/>
            <a:p>
              <a:pPr>
                <a:lnSpc>
                  <a:spcPts val="1300"/>
                </a:lnSpc>
              </a:pPr>
              <a:r>
                <a:rPr b="1" dirty="0" lang="fr-FR">
                  <a:solidFill>
                    <a:schemeClr val="bg1"/>
                  </a:solidFill>
                  <a:latin charset="77" pitchFamily="2" typeface="Montserrat SemiBold"/>
                </a:rPr>
                <a:t>PAGES LIBRES ET ACTUALITES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dirty="0" lang="fr-FR">
                  <a:latin charset="77" pitchFamily="2" typeface="Montserrat"/>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dirty="0" lang="fr-FR">
                  <a:latin charset="77" pitchFamily="2" typeface="Montserrat"/>
                </a:rPr>
                <a:t> JUIN 2024</a:t>
              </a:r>
            </a:p>
          </p:txBody>
        </p:sp>
      </p:grpSp>
      <p:sp>
        <p:nvSpPr>
          <p:cNvPr id="14" name="ZoneTexte 13"/>
          <p:cNvSpPr txBox="1"/>
          <p:nvPr/>
        </p:nvSpPr>
        <p:spPr>
          <a:xfrm>
            <a:off x="60340" y="1495360"/>
            <a:ext cx="1984005" cy="3693319"/>
          </a:xfrm>
          <a:prstGeom prst="rect">
            <a:avLst/>
          </a:prstGeom>
          <a:noFill/>
        </p:spPr>
        <p:txBody>
          <a:bodyPr rtlCol="0" wrap="none">
            <a:spAutoFit/>
          </a:bodyPr>
          <a:lstStyle/>
          <a:p>
            <a:endParaRPr dirty="0" lang="fr-FR"/>
          </a:p>
          <a:p>
            <a:endParaRPr dirty="0" lang="fr-FR"/>
          </a:p>
          <a:p>
            <a:endParaRPr dirty="0" lang="fr-FR"/>
          </a:p>
          <a:p>
            <a:endParaRPr dirty="0" lang="fr-FR"/>
          </a:p>
          <a:p>
            <a:endParaRPr dirty="0" lang="fr-FR"/>
          </a:p>
          <a:p>
            <a:endParaRPr dirty="0" lang="fr-FR"/>
          </a:p>
          <a:p>
            <a:endParaRPr dirty="0" lang="fr-FR"/>
          </a:p>
          <a:p>
            <a:endParaRPr dirty="0" lang="fr-FR"/>
          </a:p>
          <a:p>
            <a:endParaRPr dirty="0" lang="fr-FR"/>
          </a:p>
          <a:p>
            <a:endParaRPr dirty="0" lang="fr-FR"/>
          </a:p>
          <a:p>
            <a:endParaRPr dirty="0" lang="fr-FR"/>
          </a:p>
          <a:p>
            <a:endParaRPr dirty="0" lang="fr-FR"/>
          </a:p>
          <a:p>
            <a:r>
              <a:rPr dirty="0" lang="fr-FR"/>
              <a:t>La </a:t>
            </a:r>
            <a:r>
              <a:rPr dirty="0" err="1" lang="fr-FR"/>
              <a:t>multipublication</a:t>
            </a:r>
            <a:endParaRPr dirty="0" lang="fr-FR"/>
          </a:p>
        </p:txBody>
      </p:sp>
      <p:pic>
        <p:nvPicPr>
          <p:cNvPr id="3" name="Objet 2"/>
          <p:cNvPicPr/>
          <p:nvPr/>
        </p:nvPicPr>
        <p:blipFill>
          <a:blip r:embed="rId2"/>
          <a:stretch>
            <a:fillRect/>
          </a:stretch>
          <a:srcRect/>
        </p:blipFill>
        <p:spPr>
          <a:xfrm>
            <a:off x="2619990" y="1956738"/>
            <a:ext cx="6424613" cy="508000"/>
          </a:xfrm>
          <a:prstGeom prst="rect">
            <a:avLst/>
          </a:prstGeom>
        </p:spPr>
      </p:pic>
      <p:sp>
        <p:nvSpPr>
          <p:cNvPr id="16" name="Rectangle 15">
            <a:extLst>
              <a:ext uri="{FF2B5EF4-FFF2-40B4-BE49-F238E27FC236}">
                <a16:creationId xmlns:a16="http://schemas.microsoft.com/office/drawing/2014/main" id="{202DEA62-0094-2E4E-85FE-7BB4247F05E9}"/>
              </a:ext>
            </a:extLst>
          </p:cNvPr>
          <p:cNvSpPr/>
          <p:nvPr/>
        </p:nvSpPr>
        <p:spPr>
          <a:xfrm>
            <a:off x="8035677" y="1929197"/>
            <a:ext cx="908817" cy="462062"/>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fr-FR"/>
              <a:t> </a:t>
            </a: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6325" y="1378688"/>
            <a:ext cx="8143875" cy="5219700"/>
          </a:xfrm>
          <a:prstGeom prst="rect">
            <a:avLst/>
          </a:prstGeom>
        </p:spPr>
      </p:pic>
      <p:sp>
        <p:nvSpPr>
          <p:cNvPr id="23" name="Rectangle 22">
            <a:extLst>
              <a:ext uri="{FF2B5EF4-FFF2-40B4-BE49-F238E27FC236}">
                <a16:creationId xmlns:a16="http://schemas.microsoft.com/office/drawing/2014/main" id="{1233FF0E-F8F1-F04A-BE83-4AFC332B1C3C}"/>
              </a:ext>
            </a:extLst>
          </p:cNvPr>
          <p:cNvSpPr/>
          <p:nvPr/>
        </p:nvSpPr>
        <p:spPr>
          <a:xfrm>
            <a:off x="2619990" y="4073237"/>
            <a:ext cx="3564679" cy="2344188"/>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fr-FR"/>
              <a:t> </a:t>
            </a:r>
          </a:p>
        </p:txBody>
      </p:sp>
    </p:spTree>
    <p:extLst>
      <p:ext uri="{BB962C8B-B14F-4D97-AF65-F5344CB8AC3E}">
        <p14:creationId xmlns:p14="http://schemas.microsoft.com/office/powerpoint/2010/main" val="896949525"/>
      </p:ext>
    </p:extLst>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91522CA-8870-D541-A458-554F06825C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764" y="1493011"/>
            <a:ext cx="4882604" cy="4114776"/>
          </a:xfrm>
          <a:prstGeom prst="rect">
            <a:avLst/>
          </a:prstGeom>
        </p:spPr>
      </p:pic>
      <p:grpSp>
        <p:nvGrpSpPr>
          <p:cNvPr id="17" name="Group 16">
            <a:extLst>
              <a:ext uri="{FF2B5EF4-FFF2-40B4-BE49-F238E27FC236}">
                <a16:creationId xmlns:a16="http://schemas.microsoft.com/office/drawing/2014/main" id="{867C82AC-9066-0849-A77D-62EBFE684042}"/>
              </a:ext>
            </a:extLst>
          </p:cNvPr>
          <p:cNvGrpSpPr/>
          <p:nvPr/>
        </p:nvGrpSpPr>
        <p:grpSpPr>
          <a:xfrm>
            <a:off x="3648318" y="-11435"/>
            <a:ext cx="4609679" cy="1145751"/>
            <a:chOff x="3314695" y="-11432"/>
            <a:chExt cx="4718573" cy="1145751"/>
          </a:xfrm>
        </p:grpSpPr>
        <p:sp>
          <p:nvSpPr>
            <p:cNvPr id="21" name="Round Single Corner Rectangle 20">
              <a:extLst>
                <a:ext uri="{FF2B5EF4-FFF2-40B4-BE49-F238E27FC236}">
                  <a16:creationId xmlns:a16="http://schemas.microsoft.com/office/drawing/2014/main" id="{7B252B61-66E5-AE44-B0F9-A87051BE085C}"/>
                </a:ext>
              </a:extLst>
            </p:cNvPr>
            <p:cNvSpPr/>
            <p:nvPr/>
          </p:nvSpPr>
          <p:spPr>
            <a:xfrm flipH="1">
              <a:off x="3314695" y="-11432"/>
              <a:ext cx="4718573" cy="1145751"/>
            </a:xfrm>
            <a:prstGeom prst="round1Rect">
              <a:avLst>
                <a:gd fmla="val 50000" name="adj"/>
              </a:avLst>
            </a:prstGeom>
            <a:solidFill>
              <a:srgbClr val="AA9F96"/>
            </a:solidFill>
            <a:ln>
              <a:noFill/>
            </a:ln>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nSpc>
                  <a:spcPts val="1200"/>
                </a:lnSpc>
              </a:pPr>
              <a:r>
                <a:rPr dirty="0" lang="fr-FR">
                  <a:latin charset="77" pitchFamily="2" typeface="Montserrat"/>
                </a:rPr>
                <a:t>-</a:t>
              </a:r>
            </a:p>
          </p:txBody>
        </p:sp>
        <p:sp>
          <p:nvSpPr>
            <p:cNvPr id="22" name="TextBox 21">
              <a:extLst>
                <a:ext uri="{FF2B5EF4-FFF2-40B4-BE49-F238E27FC236}">
                  <a16:creationId xmlns:a16="http://schemas.microsoft.com/office/drawing/2014/main" id="{61042064-6992-C540-9166-E9EF83E7C1BA}"/>
                </a:ext>
              </a:extLst>
            </p:cNvPr>
            <p:cNvSpPr txBox="1"/>
            <p:nvPr/>
          </p:nvSpPr>
          <p:spPr>
            <a:xfrm>
              <a:off x="4305298" y="694812"/>
              <a:ext cx="3659902" cy="259045"/>
            </a:xfrm>
            <a:prstGeom prst="rect">
              <a:avLst/>
            </a:prstGeom>
            <a:noFill/>
            <a:ln>
              <a:noFill/>
            </a:ln>
          </p:spPr>
          <p:txBody>
            <a:bodyPr rtlCol="0" wrap="square">
              <a:spAutoFit/>
            </a:bodyPr>
            <a:lstStyle/>
            <a:p>
              <a:pPr>
                <a:lnSpc>
                  <a:spcPts val="1300"/>
                </a:lnSpc>
              </a:pPr>
              <a:r>
                <a:rPr dirty="0" lang="fr-FR">
                  <a:solidFill>
                    <a:schemeClr val="bg1"/>
                  </a:solidFill>
                  <a:latin charset="77" pitchFamily="2" typeface="Montserrat"/>
                </a:rPr>
                <a:t>LES ONGLETS DE LA </a:t>
              </a:r>
            </a:p>
          </p:txBody>
        </p:sp>
      </p:grpSp>
      <p:grpSp>
        <p:nvGrpSpPr>
          <p:cNvPr id="14" name="Group 13">
            <a:extLst>
              <a:ext uri="{FF2B5EF4-FFF2-40B4-BE49-F238E27FC236}">
                <a16:creationId xmlns:a16="http://schemas.microsoft.com/office/drawing/2014/main" id="{CBD9A185-9EAF-6548-AFCE-24E290EA49E3}"/>
              </a:ext>
            </a:extLst>
          </p:cNvPr>
          <p:cNvGrpSpPr/>
          <p:nvPr/>
        </p:nvGrpSpPr>
        <p:grpSpPr>
          <a:xfrm>
            <a:off x="3648315" y="-11435"/>
            <a:ext cx="3946284" cy="1145751"/>
            <a:chOff x="3314693" y="-11432"/>
            <a:chExt cx="4039507" cy="1145751"/>
          </a:xfrm>
        </p:grpSpPr>
        <p:sp>
          <p:nvSpPr>
            <p:cNvPr id="15" name="Round Single Corner Rectangle 14">
              <a:extLst>
                <a:ext uri="{FF2B5EF4-FFF2-40B4-BE49-F238E27FC236}">
                  <a16:creationId xmlns:a16="http://schemas.microsoft.com/office/drawing/2014/main" id="{61C5BEA1-C4FF-D344-A7B2-61F06124042D}"/>
                </a:ext>
              </a:extLst>
            </p:cNvPr>
            <p:cNvSpPr/>
            <p:nvPr/>
          </p:nvSpPr>
          <p:spPr>
            <a:xfrm flipH="1">
              <a:off x="3314693" y="-11432"/>
              <a:ext cx="4039507" cy="1145751"/>
            </a:xfrm>
            <a:prstGeom prst="round1Rect">
              <a:avLst>
                <a:gd fmla="val 50000" name="adj"/>
              </a:avLst>
            </a:prstGeom>
            <a:solidFill>
              <a:srgbClr val="AA9F96"/>
            </a:solidFill>
            <a:ln>
              <a:noFill/>
            </a:ln>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nSpc>
                  <a:spcPts val="1200"/>
                </a:lnSpc>
              </a:pPr>
              <a:r>
                <a:rPr dirty="0" lang="fr-FR">
                  <a:latin charset="77" pitchFamily="2" typeface="Montserrat"/>
                </a:rPr>
                <a:t>-</a:t>
              </a:r>
            </a:p>
          </p:txBody>
        </p:sp>
        <p:sp>
          <p:nvSpPr>
            <p:cNvPr id="16" name="TextBox 15">
              <a:extLst>
                <a:ext uri="{FF2B5EF4-FFF2-40B4-BE49-F238E27FC236}">
                  <a16:creationId xmlns:a16="http://schemas.microsoft.com/office/drawing/2014/main" id="{24FB24A0-0303-1045-A49B-B54B24459134}"/>
                </a:ext>
              </a:extLst>
            </p:cNvPr>
            <p:cNvSpPr txBox="1"/>
            <p:nvPr/>
          </p:nvSpPr>
          <p:spPr>
            <a:xfrm>
              <a:off x="4305298" y="694812"/>
              <a:ext cx="2736903" cy="274434"/>
            </a:xfrm>
            <a:prstGeom prst="rect">
              <a:avLst/>
            </a:prstGeom>
            <a:noFill/>
            <a:ln>
              <a:noFill/>
            </a:ln>
          </p:spPr>
          <p:txBody>
            <a:bodyPr rtlCol="0" wrap="square">
              <a:spAutoFit/>
            </a:bodyPr>
            <a:lstStyle/>
            <a:p>
              <a:pPr>
                <a:lnSpc>
                  <a:spcPts val="1300"/>
                </a:lnSpc>
              </a:pPr>
              <a:r>
                <a:rPr dirty="0" lang="fr-FR">
                  <a:solidFill>
                    <a:schemeClr val="bg1"/>
                  </a:solidFill>
                  <a:latin charset="77" pitchFamily="2" typeface="Montserrat"/>
                </a:rPr>
                <a:t>PREMIER ONGLET</a:t>
              </a:r>
            </a:p>
          </p:txBody>
        </p:sp>
      </p:grpSp>
      <p:grpSp>
        <p:nvGrpSpPr>
          <p:cNvPr id="18" name="Group 17">
            <a:extLst>
              <a:ext uri="{FF2B5EF4-FFF2-40B4-BE49-F238E27FC236}">
                <a16:creationId xmlns:a16="http://schemas.microsoft.com/office/drawing/2014/main" id="{9CBCDEBB-B02B-FD4B-902D-51095B54A2F3}"/>
              </a:ext>
            </a:extLst>
          </p:cNvPr>
          <p:cNvGrpSpPr/>
          <p:nvPr/>
        </p:nvGrpSpPr>
        <p:grpSpPr>
          <a:xfrm>
            <a:off x="-3" y="0"/>
            <a:ext cx="4381502" cy="1134318"/>
            <a:chOff x="-4" y="1"/>
            <a:chExt cx="4381502"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fmla="val 50000" name="adj"/>
              </a:avLst>
            </a:prstGeom>
            <a:solidFill>
              <a:srgbClr val="C1002A"/>
            </a:solidFill>
            <a:ln>
              <a:noFill/>
            </a:ln>
            <a:effectLst>
              <a:outerShdw algn="ctr" dir="16200000" dist="63500" rotWithShape="0">
                <a:srgbClr val="0D0D0D">
                  <a:alpha val="0"/>
                </a:srgbClr>
              </a:outerShdw>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gn="ctr">
                <a:lnSpc>
                  <a:spcPts val="1300"/>
                </a:lnSpc>
              </a:pPr>
              <a:endParaRPr b="1" dirty="0" lang="fr-FR">
                <a:latin charset="77" pitchFamily="2" typeface="Montserrat SemiBold"/>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4381498" cy="259045"/>
            </a:xfrm>
            <a:prstGeom prst="rect">
              <a:avLst/>
            </a:prstGeom>
            <a:noFill/>
            <a:ln>
              <a:noFill/>
            </a:ln>
          </p:spPr>
          <p:txBody>
            <a:bodyPr rtlCol="0" wrap="square">
              <a:spAutoFit/>
            </a:bodyPr>
            <a:lstStyle/>
            <a:p>
              <a:pPr>
                <a:lnSpc>
                  <a:spcPts val="1300"/>
                </a:lnSpc>
              </a:pPr>
              <a:r>
                <a:rPr b="1" dirty="0" lang="fr-FR">
                  <a:solidFill>
                    <a:schemeClr val="bg1"/>
                  </a:solidFill>
                  <a:latin charset="77" pitchFamily="2" typeface="Montserrat SemiBold"/>
                </a:rPr>
                <a:t>LE CONTENU DE L’ACTUALITE</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dirty="0" lang="fr-FR">
                  <a:latin charset="77" pitchFamily="2" typeface="Montserrat"/>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dirty="0" lang="fr-FR">
                  <a:latin charset="77" pitchFamily="2" typeface="Montserrat"/>
                </a:rPr>
                <a:t> JUIN 2024</a:t>
              </a:r>
            </a:p>
          </p:txBody>
        </p:sp>
      </p:grpSp>
      <p:sp>
        <p:nvSpPr>
          <p:cNvPr id="24" name="Rectangle 23">
            <a:extLst>
              <a:ext uri="{FF2B5EF4-FFF2-40B4-BE49-F238E27FC236}">
                <a16:creationId xmlns:a16="http://schemas.microsoft.com/office/drawing/2014/main" id="{39A1AA44-0813-45EE-8493-1BEE9A00125E}"/>
              </a:ext>
            </a:extLst>
          </p:cNvPr>
          <p:cNvSpPr/>
          <p:nvPr/>
        </p:nvSpPr>
        <p:spPr>
          <a:xfrm>
            <a:off x="232629" y="1439863"/>
            <a:ext cx="736635" cy="331562"/>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fr-FR"/>
              <a:t> </a:t>
            </a:r>
          </a:p>
        </p:txBody>
      </p:sp>
      <p:sp>
        <p:nvSpPr>
          <p:cNvPr id="25" name="Rectangle 24">
            <a:extLst>
              <a:ext uri="{FF2B5EF4-FFF2-40B4-BE49-F238E27FC236}">
                <a16:creationId xmlns:a16="http://schemas.microsoft.com/office/drawing/2014/main" id="{39A1AA44-0813-45EE-8493-1BEE9A00125E}"/>
              </a:ext>
            </a:extLst>
          </p:cNvPr>
          <p:cNvSpPr/>
          <p:nvPr/>
        </p:nvSpPr>
        <p:spPr>
          <a:xfrm flipV="1">
            <a:off x="419741" y="2680011"/>
            <a:ext cx="2650779" cy="192025"/>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fr-FR"/>
              <a:t> </a:t>
            </a:r>
          </a:p>
        </p:txBody>
      </p:sp>
      <p:sp>
        <p:nvSpPr>
          <p:cNvPr id="26" name="Rectangle 25">
            <a:extLst>
              <a:ext uri="{FF2B5EF4-FFF2-40B4-BE49-F238E27FC236}">
                <a16:creationId xmlns:a16="http://schemas.microsoft.com/office/drawing/2014/main" id="{39A1AA44-0813-45EE-8493-1BEE9A00125E}"/>
              </a:ext>
            </a:extLst>
          </p:cNvPr>
          <p:cNvSpPr/>
          <p:nvPr/>
        </p:nvSpPr>
        <p:spPr>
          <a:xfrm flipV="1">
            <a:off x="385028" y="3532964"/>
            <a:ext cx="2650779" cy="192025"/>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fr-FR"/>
              <a:t> </a:t>
            </a:r>
          </a:p>
        </p:txBody>
      </p:sp>
      <p:sp>
        <p:nvSpPr>
          <p:cNvPr id="27" name="Rectangle 26">
            <a:extLst>
              <a:ext uri="{FF2B5EF4-FFF2-40B4-BE49-F238E27FC236}">
                <a16:creationId xmlns:a16="http://schemas.microsoft.com/office/drawing/2014/main" id="{39A1AA44-0813-45EE-8493-1BEE9A00125E}"/>
              </a:ext>
            </a:extLst>
          </p:cNvPr>
          <p:cNvSpPr/>
          <p:nvPr/>
        </p:nvSpPr>
        <p:spPr>
          <a:xfrm>
            <a:off x="319764" y="4540076"/>
            <a:ext cx="2650779" cy="188858"/>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fr-FR"/>
              <a:t> </a:t>
            </a:r>
          </a:p>
        </p:txBody>
      </p:sp>
      <p:sp>
        <p:nvSpPr>
          <p:cNvPr id="28" name="Rectangle 27">
            <a:extLst>
              <a:ext uri="{FF2B5EF4-FFF2-40B4-BE49-F238E27FC236}">
                <a16:creationId xmlns:a16="http://schemas.microsoft.com/office/drawing/2014/main" id="{39A1AA44-0813-45EE-8493-1BEE9A00125E}"/>
              </a:ext>
            </a:extLst>
          </p:cNvPr>
          <p:cNvSpPr/>
          <p:nvPr/>
        </p:nvSpPr>
        <p:spPr>
          <a:xfrm flipV="1">
            <a:off x="331219" y="4535167"/>
            <a:ext cx="2650779" cy="192025"/>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fr-FR"/>
              <a:t> </a:t>
            </a:r>
          </a:p>
        </p:txBody>
      </p:sp>
      <p:sp>
        <p:nvSpPr>
          <p:cNvPr id="7" name="ZoneTexte 6"/>
          <p:cNvSpPr txBox="1"/>
          <p:nvPr/>
        </p:nvSpPr>
        <p:spPr>
          <a:xfrm>
            <a:off x="331219" y="5912704"/>
            <a:ext cx="7677358" cy="923330"/>
          </a:xfrm>
          <a:prstGeom prst="rect">
            <a:avLst/>
          </a:prstGeom>
          <a:noFill/>
        </p:spPr>
        <p:txBody>
          <a:bodyPr rtlCol="0" wrap="none">
            <a:spAutoFit/>
          </a:bodyPr>
          <a:lstStyle/>
          <a:p>
            <a:r>
              <a:rPr dirty="0" lang="fr-FR">
                <a:solidFill>
                  <a:srgbClr val="FF0000"/>
                </a:solidFill>
              </a:rPr>
              <a:t>Il est toujours intéressant d’indexer le champ Lieu(x).</a:t>
            </a:r>
            <a:br>
              <a:rPr dirty="0" lang="fr-FR">
                <a:solidFill>
                  <a:srgbClr val="FF0000"/>
                </a:solidFill>
              </a:rPr>
            </a:br>
            <a:r>
              <a:rPr dirty="0" lang="fr-FR">
                <a:solidFill>
                  <a:srgbClr val="FF0000"/>
                </a:solidFill>
              </a:rPr>
              <a:t>Mais il est inutile de renseigner les champs Thématique(s) et Type(s) d’actualité,</a:t>
            </a:r>
          </a:p>
          <a:p>
            <a:r>
              <a:rPr dirty="0" lang="fr-FR">
                <a:solidFill>
                  <a:srgbClr val="FF0000"/>
                </a:solidFill>
              </a:rPr>
              <a:t>sauf cas particulier.</a:t>
            </a:r>
          </a:p>
        </p:txBody>
      </p:sp>
      <p:pic>
        <p:nvPicPr>
          <p:cNvPr id="8" name="Objet 7"/>
          <p:cNvPicPr/>
          <p:nvPr/>
        </p:nvPicPr>
        <p:blipFill>
          <a:blip r:embed="rId3"/>
          <a:stretch>
            <a:fillRect/>
          </a:stretch>
          <a:srcRect/>
        </p:blipFill>
        <p:spPr>
          <a:xfrm>
            <a:off x="3695418" y="1324852"/>
            <a:ext cx="3293583" cy="4603933"/>
          </a:xfrm>
          <a:prstGeom prst="rect">
            <a:avLst/>
          </a:prstGeom>
        </p:spPr>
      </p:pic>
      <p:sp>
        <p:nvSpPr>
          <p:cNvPr id="29" name="Rectangle 28">
            <a:extLst>
              <a:ext uri="{FF2B5EF4-FFF2-40B4-BE49-F238E27FC236}">
                <a16:creationId xmlns:a16="http://schemas.microsoft.com/office/drawing/2014/main" id="{39A1AA44-0813-45EE-8493-1BEE9A00125E}"/>
              </a:ext>
            </a:extLst>
          </p:cNvPr>
          <p:cNvSpPr/>
          <p:nvPr/>
        </p:nvSpPr>
        <p:spPr>
          <a:xfrm flipV="1">
            <a:off x="3648315" y="5182852"/>
            <a:ext cx="703818" cy="179221"/>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fr-FR"/>
              <a:t> </a:t>
            </a:r>
          </a:p>
        </p:txBody>
      </p:sp>
      <p:sp>
        <p:nvSpPr>
          <p:cNvPr id="32" name="Rectangle 31">
            <a:extLst>
              <a:ext uri="{FF2B5EF4-FFF2-40B4-BE49-F238E27FC236}">
                <a16:creationId xmlns:a16="http://schemas.microsoft.com/office/drawing/2014/main" id="{39A1AA44-0813-45EE-8493-1BEE9A00125E}"/>
              </a:ext>
            </a:extLst>
          </p:cNvPr>
          <p:cNvSpPr/>
          <p:nvPr/>
        </p:nvSpPr>
        <p:spPr>
          <a:xfrm flipV="1">
            <a:off x="3648318" y="4575053"/>
            <a:ext cx="703818" cy="179221"/>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fr-FR"/>
              <a:t> </a:t>
            </a:r>
          </a:p>
        </p:txBody>
      </p:sp>
      <p:sp>
        <p:nvSpPr>
          <p:cNvPr id="33" name="Rectangle 32">
            <a:extLst>
              <a:ext uri="{FF2B5EF4-FFF2-40B4-BE49-F238E27FC236}">
                <a16:creationId xmlns:a16="http://schemas.microsoft.com/office/drawing/2014/main" id="{39A1AA44-0813-45EE-8493-1BEE9A00125E}"/>
              </a:ext>
            </a:extLst>
          </p:cNvPr>
          <p:cNvSpPr/>
          <p:nvPr/>
        </p:nvSpPr>
        <p:spPr>
          <a:xfrm flipV="1">
            <a:off x="3648315" y="2730686"/>
            <a:ext cx="703818" cy="179221"/>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fr-FR"/>
              <a:t> </a:t>
            </a:r>
          </a:p>
        </p:txBody>
      </p:sp>
      <p:pic>
        <p:nvPicPr>
          <p:cNvPr id="9" name="Image 8">
            <a:extLst>
              <a:ext uri="{FF2B5EF4-FFF2-40B4-BE49-F238E27FC236}">
                <a16:creationId xmlns:a16="http://schemas.microsoft.com/office/drawing/2014/main" id="{B792987B-A16B-243B-5EAE-77D77279E7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7349" y="2680011"/>
            <a:ext cx="5613299" cy="3371715"/>
          </a:xfrm>
          <a:prstGeom prst="rect">
            <a:avLst/>
          </a:prstGeom>
        </p:spPr>
      </p:pic>
    </p:spTree>
    <p:extLst>
      <p:ext uri="{BB962C8B-B14F-4D97-AF65-F5344CB8AC3E}">
        <p14:creationId xmlns:p14="http://schemas.microsoft.com/office/powerpoint/2010/main" val="3051324693"/>
      </p:ext>
    </p:extLst>
  </p:cSld>
  <p:clrMapOvr>
    <a:masterClrMapping/>
  </p:clrMapOvr>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decel="50000" fill="hold" id="5" nodeType="withEffect" presetClass="exit" presetID="2" presetSubtype="1">
                                  <p:stCondLst>
                                    <p:cond delay="0"/>
                                  </p:stCondLst>
                                  <p:childTnLst>
                                    <p:anim calcmode="lin" valueType="num">
                                      <p:cBhvr additive="base">
                                        <p:cTn dur="200" id="6"/>
                                        <p:tgtEl>
                                          <p:spTgt spid="17"/>
                                        </p:tgtEl>
                                        <p:attrNameLst>
                                          <p:attrName>ppt_x</p:attrName>
                                        </p:attrNameLst>
                                      </p:cBhvr>
                                      <p:tavLst>
                                        <p:tav tm="0">
                                          <p:val>
                                            <p:strVal val="ppt_x"/>
                                          </p:val>
                                        </p:tav>
                                        <p:tav tm="100000">
                                          <p:val>
                                            <p:strVal val="ppt_x"/>
                                          </p:val>
                                        </p:tav>
                                      </p:tavLst>
                                    </p:anim>
                                    <p:anim calcmode="lin" valueType="num">
                                      <p:cBhvr additive="base">
                                        <p:cTn dur="200" id="7"/>
                                        <p:tgtEl>
                                          <p:spTgt spid="17"/>
                                        </p:tgtEl>
                                        <p:attrNameLst>
                                          <p:attrName>ppt_y</p:attrName>
                                        </p:attrNameLst>
                                      </p:cBhvr>
                                      <p:tavLst>
                                        <p:tav tm="0">
                                          <p:val>
                                            <p:strVal val="ppt_y"/>
                                          </p:val>
                                        </p:tav>
                                        <p:tav tm="100000">
                                          <p:val>
                                            <p:strVal val="0-ppt_h/2"/>
                                          </p:val>
                                        </p:tav>
                                      </p:tavLst>
                                    </p:anim>
                                    <p:set>
                                      <p:cBhvr>
                                        <p:cTn dur="1" fill="hold" id="8">
                                          <p:stCondLst>
                                            <p:cond delay="199"/>
                                          </p:stCondLst>
                                        </p:cTn>
                                        <p:tgtEl>
                                          <p:spTgt spid="17"/>
                                        </p:tgtEl>
                                        <p:attrNameLst>
                                          <p:attrName>style.visibility</p:attrName>
                                        </p:attrNameLst>
                                      </p:cBhvr>
                                      <p:to>
                                        <p:strVal val="hidden"/>
                                      </p:to>
                                    </p:set>
                                  </p:childTnLst>
                                </p:cTn>
                              </p:par>
                              <p:par>
                                <p:cTn decel="50000" fill="hold" id="9" nodeType="withEffect" presetClass="entr" presetID="2" presetSubtype="1">
                                  <p:stCondLst>
                                    <p:cond delay="0"/>
                                  </p:stCondLst>
                                  <p:childTnLst>
                                    <p:set>
                                      <p:cBhvr>
                                        <p:cTn dur="1" fill="hold" id="10">
                                          <p:stCondLst>
                                            <p:cond delay="0"/>
                                          </p:stCondLst>
                                        </p:cTn>
                                        <p:tgtEl>
                                          <p:spTgt spid="14"/>
                                        </p:tgtEl>
                                        <p:attrNameLst>
                                          <p:attrName>style.visibility</p:attrName>
                                        </p:attrNameLst>
                                      </p:cBhvr>
                                      <p:to>
                                        <p:strVal val="visible"/>
                                      </p:to>
                                    </p:set>
                                    <p:anim calcmode="lin" valueType="num">
                                      <p:cBhvr additive="base">
                                        <p:cTn dur="500" fill="hold" id="11"/>
                                        <p:tgtEl>
                                          <p:spTgt spid="14"/>
                                        </p:tgtEl>
                                        <p:attrNameLst>
                                          <p:attrName>ppt_x</p:attrName>
                                        </p:attrNameLst>
                                      </p:cBhvr>
                                      <p:tavLst>
                                        <p:tav tm="0">
                                          <p:val>
                                            <p:strVal val="#ppt_x"/>
                                          </p:val>
                                        </p:tav>
                                        <p:tav tm="100000">
                                          <p:val>
                                            <p:strVal val="#ppt_x"/>
                                          </p:val>
                                        </p:tav>
                                      </p:tavLst>
                                    </p:anim>
                                    <p:anim calcmode="lin" valueType="num">
                                      <p:cBhvr additive="base">
                                        <p:cTn dur="500" fill="hold" id="12"/>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BD9A185-9EAF-6548-AFCE-24E290EA49E3}"/>
              </a:ext>
            </a:extLst>
          </p:cNvPr>
          <p:cNvGrpSpPr/>
          <p:nvPr/>
        </p:nvGrpSpPr>
        <p:grpSpPr>
          <a:xfrm>
            <a:off x="3648315" y="-11435"/>
            <a:ext cx="3946284" cy="1145751"/>
            <a:chOff x="3314693" y="-11432"/>
            <a:chExt cx="4039507" cy="1145751"/>
          </a:xfrm>
        </p:grpSpPr>
        <p:sp>
          <p:nvSpPr>
            <p:cNvPr id="15" name="Round Single Corner Rectangle 14">
              <a:extLst>
                <a:ext uri="{FF2B5EF4-FFF2-40B4-BE49-F238E27FC236}">
                  <a16:creationId xmlns:a16="http://schemas.microsoft.com/office/drawing/2014/main" id="{61C5BEA1-C4FF-D344-A7B2-61F06124042D}"/>
                </a:ext>
              </a:extLst>
            </p:cNvPr>
            <p:cNvSpPr/>
            <p:nvPr/>
          </p:nvSpPr>
          <p:spPr>
            <a:xfrm flipH="1">
              <a:off x="3314693" y="-11432"/>
              <a:ext cx="4039507" cy="1145751"/>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r>
                <a:rPr lang="fr-FR" dirty="0">
                  <a:latin typeface="Montserrat" pitchFamily="2" charset="77"/>
                </a:rPr>
                <a:t>-</a:t>
              </a:r>
            </a:p>
          </p:txBody>
        </p:sp>
        <p:sp>
          <p:nvSpPr>
            <p:cNvPr id="16" name="TextBox 15">
              <a:extLst>
                <a:ext uri="{FF2B5EF4-FFF2-40B4-BE49-F238E27FC236}">
                  <a16:creationId xmlns:a16="http://schemas.microsoft.com/office/drawing/2014/main" id="{24FB24A0-0303-1045-A49B-B54B24459134}"/>
                </a:ext>
              </a:extLst>
            </p:cNvPr>
            <p:cNvSpPr txBox="1"/>
            <p:nvPr/>
          </p:nvSpPr>
          <p:spPr>
            <a:xfrm>
              <a:off x="4305298" y="694812"/>
              <a:ext cx="2736903" cy="274434"/>
            </a:xfrm>
            <a:prstGeom prst="rect">
              <a:avLst/>
            </a:prstGeom>
            <a:noFill/>
            <a:ln>
              <a:noFill/>
            </a:ln>
          </p:spPr>
          <p:txBody>
            <a:bodyPr wrap="square" rtlCol="0">
              <a:spAutoFit/>
            </a:bodyPr>
            <a:lstStyle/>
            <a:p>
              <a:pPr>
                <a:lnSpc>
                  <a:spcPts val="1300"/>
                </a:lnSpc>
              </a:pPr>
              <a:r>
                <a:rPr lang="fr-FR" dirty="0">
                  <a:solidFill>
                    <a:schemeClr val="bg1"/>
                  </a:solidFill>
                  <a:latin typeface="Montserrat" pitchFamily="2" charset="77"/>
                </a:rPr>
                <a:t>DEUXIEME ONGLET</a:t>
              </a:r>
            </a:p>
          </p:txBody>
        </p:sp>
      </p:grpSp>
      <p:grpSp>
        <p:nvGrpSpPr>
          <p:cNvPr id="18" name="Group 17">
            <a:extLst>
              <a:ext uri="{FF2B5EF4-FFF2-40B4-BE49-F238E27FC236}">
                <a16:creationId xmlns:a16="http://schemas.microsoft.com/office/drawing/2014/main" id="{9CBCDEBB-B02B-FD4B-902D-51095B54A2F3}"/>
              </a:ext>
            </a:extLst>
          </p:cNvPr>
          <p:cNvGrpSpPr/>
          <p:nvPr/>
        </p:nvGrpSpPr>
        <p:grpSpPr>
          <a:xfrm>
            <a:off x="-3" y="0"/>
            <a:ext cx="4381502" cy="1134318"/>
            <a:chOff x="-4" y="1"/>
            <a:chExt cx="4381502"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4381498" cy="259045"/>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LE CONTENU DE l’ACTUALITE</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 JUIN 2024</a:t>
              </a:r>
            </a:p>
          </p:txBody>
        </p:sp>
      </p:grpSp>
      <p:sp>
        <p:nvSpPr>
          <p:cNvPr id="24" name="Rectangle 23">
            <a:extLst>
              <a:ext uri="{FF2B5EF4-FFF2-40B4-BE49-F238E27FC236}">
                <a16:creationId xmlns:a16="http://schemas.microsoft.com/office/drawing/2014/main" id="{C478E389-BDAD-F440-975A-CA54D68E5FB9}"/>
              </a:ext>
            </a:extLst>
          </p:cNvPr>
          <p:cNvSpPr/>
          <p:nvPr/>
        </p:nvSpPr>
        <p:spPr>
          <a:xfrm>
            <a:off x="2503967" y="2137340"/>
            <a:ext cx="3328330" cy="328139"/>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cxnSp>
        <p:nvCxnSpPr>
          <p:cNvPr id="21" name="Straight Arrow Connector 20">
            <a:extLst>
              <a:ext uri="{FF2B5EF4-FFF2-40B4-BE49-F238E27FC236}">
                <a16:creationId xmlns:a16="http://schemas.microsoft.com/office/drawing/2014/main" id="{484D423C-4F40-1E4F-8187-3D7988B757FF}"/>
              </a:ext>
            </a:extLst>
          </p:cNvPr>
          <p:cNvCxnSpPr>
            <a:cxnSpLocks/>
          </p:cNvCxnSpPr>
          <p:nvPr/>
        </p:nvCxnSpPr>
        <p:spPr>
          <a:xfrm>
            <a:off x="5994400" y="2324100"/>
            <a:ext cx="781654" cy="0"/>
          </a:xfrm>
          <a:prstGeom prst="straightConnector1">
            <a:avLst/>
          </a:prstGeom>
          <a:ln w="47625">
            <a:solidFill>
              <a:srgbClr val="AA9F96"/>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B04063E-B6B8-BD4B-A47A-B95E5F51B2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148" y="1278422"/>
            <a:ext cx="6978701" cy="5281369"/>
          </a:xfrm>
          <a:prstGeom prst="rect">
            <a:avLst/>
          </a:prstGeom>
        </p:spPr>
      </p:pic>
      <p:grpSp>
        <p:nvGrpSpPr>
          <p:cNvPr id="9" name="Group 8">
            <a:extLst>
              <a:ext uri="{FF2B5EF4-FFF2-40B4-BE49-F238E27FC236}">
                <a16:creationId xmlns:a16="http://schemas.microsoft.com/office/drawing/2014/main" id="{03842F73-B2A9-6B45-91CC-67296918EDD0}"/>
              </a:ext>
            </a:extLst>
          </p:cNvPr>
          <p:cNvGrpSpPr/>
          <p:nvPr/>
        </p:nvGrpSpPr>
        <p:grpSpPr>
          <a:xfrm>
            <a:off x="643647" y="4189063"/>
            <a:ext cx="3177527" cy="2385539"/>
            <a:chOff x="6776054" y="1754279"/>
            <a:chExt cx="4907806" cy="3263900"/>
          </a:xfrm>
        </p:grpSpPr>
        <p:pic>
          <p:nvPicPr>
            <p:cNvPr id="8" name="Picture 7">
              <a:extLst>
                <a:ext uri="{FF2B5EF4-FFF2-40B4-BE49-F238E27FC236}">
                  <a16:creationId xmlns:a16="http://schemas.microsoft.com/office/drawing/2014/main" id="{32E2C90F-D65E-B549-8C78-037E9C23A1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054" y="1754279"/>
              <a:ext cx="4907806" cy="3263900"/>
            </a:xfrm>
            <a:prstGeom prst="rect">
              <a:avLst/>
            </a:prstGeom>
          </p:spPr>
        </p:pic>
        <p:sp>
          <p:nvSpPr>
            <p:cNvPr id="17" name="Rectangle 16">
              <a:extLst>
                <a:ext uri="{FF2B5EF4-FFF2-40B4-BE49-F238E27FC236}">
                  <a16:creationId xmlns:a16="http://schemas.microsoft.com/office/drawing/2014/main" id="{8AA2BC99-1F00-9344-B59D-F47DD4694D99}"/>
                </a:ext>
              </a:extLst>
            </p:cNvPr>
            <p:cNvSpPr/>
            <p:nvPr/>
          </p:nvSpPr>
          <p:spPr>
            <a:xfrm>
              <a:off x="6936267" y="2632640"/>
              <a:ext cx="2182333" cy="328139"/>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grpSp>
      <p:sp>
        <p:nvSpPr>
          <p:cNvPr id="23" name="Rectangle 22">
            <a:extLst>
              <a:ext uri="{FF2B5EF4-FFF2-40B4-BE49-F238E27FC236}">
                <a16:creationId xmlns:a16="http://schemas.microsoft.com/office/drawing/2014/main" id="{BA77681D-2A24-400B-9489-52B5A68361E4}"/>
              </a:ext>
            </a:extLst>
          </p:cNvPr>
          <p:cNvSpPr/>
          <p:nvPr/>
        </p:nvSpPr>
        <p:spPr>
          <a:xfrm>
            <a:off x="1894366" y="1289275"/>
            <a:ext cx="1422040" cy="328139"/>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25" name="Rectangle 24">
            <a:extLst>
              <a:ext uri="{FF2B5EF4-FFF2-40B4-BE49-F238E27FC236}">
                <a16:creationId xmlns:a16="http://schemas.microsoft.com/office/drawing/2014/main" id="{BA77681D-2A24-400B-9489-52B5A68361E4}"/>
              </a:ext>
            </a:extLst>
          </p:cNvPr>
          <p:cNvSpPr/>
          <p:nvPr/>
        </p:nvSpPr>
        <p:spPr>
          <a:xfrm>
            <a:off x="1091117" y="2086473"/>
            <a:ext cx="3176174" cy="328139"/>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cxnSp>
        <p:nvCxnSpPr>
          <p:cNvPr id="26" name="Straight Arrow Connector 27">
            <a:extLst>
              <a:ext uri="{FF2B5EF4-FFF2-40B4-BE49-F238E27FC236}">
                <a16:creationId xmlns:a16="http://schemas.microsoft.com/office/drawing/2014/main" id="{414A0833-FA82-CB44-A850-522B6411F535}"/>
              </a:ext>
            </a:extLst>
          </p:cNvPr>
          <p:cNvCxnSpPr>
            <a:cxnSpLocks/>
          </p:cNvCxnSpPr>
          <p:nvPr/>
        </p:nvCxnSpPr>
        <p:spPr>
          <a:xfrm flipV="1">
            <a:off x="1816811" y="2326918"/>
            <a:ext cx="1816176" cy="1862145"/>
          </a:xfrm>
          <a:prstGeom prst="straightConnector1">
            <a:avLst/>
          </a:prstGeom>
          <a:ln w="47625">
            <a:solidFill>
              <a:srgbClr val="AA9F96"/>
            </a:solidFill>
            <a:tailEnd type="triangle"/>
          </a:ln>
        </p:spPr>
        <p:style>
          <a:lnRef idx="1">
            <a:schemeClr val="accent1"/>
          </a:lnRef>
          <a:fillRef idx="0">
            <a:schemeClr val="accent1"/>
          </a:fillRef>
          <a:effectRef idx="0">
            <a:schemeClr val="accent1"/>
          </a:effectRef>
          <a:fontRef idx="minor">
            <a:schemeClr val="tx1"/>
          </a:fontRef>
        </p:style>
      </p:cxn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2006" y="1793543"/>
            <a:ext cx="3676650" cy="3276600"/>
          </a:xfrm>
          <a:prstGeom prst="rect">
            <a:avLst/>
          </a:prstGeom>
        </p:spPr>
      </p:pic>
      <p:cxnSp>
        <p:nvCxnSpPr>
          <p:cNvPr id="28" name="Straight Arrow Connector 27">
            <a:extLst>
              <a:ext uri="{FF2B5EF4-FFF2-40B4-BE49-F238E27FC236}">
                <a16:creationId xmlns:a16="http://schemas.microsoft.com/office/drawing/2014/main" id="{414A0833-FA82-CB44-A850-522B6411F535}"/>
              </a:ext>
            </a:extLst>
          </p:cNvPr>
          <p:cNvCxnSpPr>
            <a:cxnSpLocks/>
          </p:cNvCxnSpPr>
          <p:nvPr/>
        </p:nvCxnSpPr>
        <p:spPr>
          <a:xfrm>
            <a:off x="2167092" y="2634768"/>
            <a:ext cx="6499709" cy="1608620"/>
          </a:xfrm>
          <a:prstGeom prst="straightConnector1">
            <a:avLst/>
          </a:prstGeom>
          <a:ln w="47625">
            <a:solidFill>
              <a:srgbClr val="AA9F9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7">
            <a:extLst>
              <a:ext uri="{FF2B5EF4-FFF2-40B4-BE49-F238E27FC236}">
                <a16:creationId xmlns:a16="http://schemas.microsoft.com/office/drawing/2014/main" id="{414A0833-FA82-CB44-A850-522B6411F535}"/>
              </a:ext>
            </a:extLst>
          </p:cNvPr>
          <p:cNvCxnSpPr>
            <a:cxnSpLocks/>
          </p:cNvCxnSpPr>
          <p:nvPr/>
        </p:nvCxnSpPr>
        <p:spPr>
          <a:xfrm>
            <a:off x="4575463" y="3793835"/>
            <a:ext cx="4091338" cy="741521"/>
          </a:xfrm>
          <a:prstGeom prst="straightConnector1">
            <a:avLst/>
          </a:prstGeom>
          <a:ln w="47625">
            <a:solidFill>
              <a:srgbClr val="AA9F96"/>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27">
            <a:extLst>
              <a:ext uri="{FF2B5EF4-FFF2-40B4-BE49-F238E27FC236}">
                <a16:creationId xmlns:a16="http://schemas.microsoft.com/office/drawing/2014/main" id="{414A0833-FA82-CB44-A850-522B6411F535}"/>
              </a:ext>
            </a:extLst>
          </p:cNvPr>
          <p:cNvCxnSpPr>
            <a:cxnSpLocks/>
          </p:cNvCxnSpPr>
          <p:nvPr/>
        </p:nvCxnSpPr>
        <p:spPr>
          <a:xfrm>
            <a:off x="3821174" y="2342800"/>
            <a:ext cx="5007666" cy="1607068"/>
          </a:xfrm>
          <a:prstGeom prst="straightConnector1">
            <a:avLst/>
          </a:prstGeom>
          <a:ln w="47625">
            <a:solidFill>
              <a:srgbClr val="AA9F96"/>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BA77681D-2A24-400B-9489-52B5A68361E4}"/>
              </a:ext>
            </a:extLst>
          </p:cNvPr>
          <p:cNvSpPr/>
          <p:nvPr/>
        </p:nvSpPr>
        <p:spPr>
          <a:xfrm>
            <a:off x="1371600" y="4422371"/>
            <a:ext cx="399011" cy="222629"/>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Tree>
    <p:extLst>
      <p:ext uri="{BB962C8B-B14F-4D97-AF65-F5344CB8AC3E}">
        <p14:creationId xmlns:p14="http://schemas.microsoft.com/office/powerpoint/2010/main" val="220503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300" fill="hold"/>
                                        <p:tgtEl>
                                          <p:spTgt spid="9"/>
                                        </p:tgtEl>
                                        <p:attrNameLst>
                                          <p:attrName>ppt_w</p:attrName>
                                        </p:attrNameLst>
                                      </p:cBhvr>
                                      <p:tavLst>
                                        <p:tav tm="0">
                                          <p:val>
                                            <p:fltVal val="0"/>
                                          </p:val>
                                        </p:tav>
                                        <p:tav tm="100000">
                                          <p:val>
                                            <p:strVal val="#ppt_w"/>
                                          </p:val>
                                        </p:tav>
                                      </p:tavLst>
                                    </p:anim>
                                    <p:anim calcmode="lin" valueType="num">
                                      <p:cBhvr>
                                        <p:cTn id="8" dur="300" fill="hold"/>
                                        <p:tgtEl>
                                          <p:spTgt spid="9"/>
                                        </p:tgtEl>
                                        <p:attrNameLst>
                                          <p:attrName>ppt_h</p:attrName>
                                        </p:attrNameLst>
                                      </p:cBhvr>
                                      <p:tavLst>
                                        <p:tav tm="0">
                                          <p:val>
                                            <p:fltVal val="0"/>
                                          </p:val>
                                        </p:tav>
                                        <p:tav tm="100000">
                                          <p:val>
                                            <p:strVal val="#ppt_h"/>
                                          </p:val>
                                        </p:tav>
                                      </p:tavLst>
                                    </p:anim>
                                    <p:animEffect transition="in" filter="fade">
                                      <p:cBhvr>
                                        <p:cTn id="9" dur="300"/>
                                        <p:tgtEl>
                                          <p:spTgt spid="9"/>
                                        </p:tgtEl>
                                      </p:cBhvr>
                                    </p:animEffect>
                                  </p:childTnLst>
                                </p:cTn>
                              </p:par>
                              <p:par>
                                <p:cTn id="10" presetID="53" presetClass="entr" presetSubtype="16" fill="hold" nodeType="withEffect">
                                  <p:stCondLst>
                                    <p:cond delay="1000"/>
                                  </p:stCondLst>
                                  <p:childTnLst>
                                    <p:set>
                                      <p:cBhvr>
                                        <p:cTn id="11" dur="1" fill="hold">
                                          <p:stCondLst>
                                            <p:cond delay="0"/>
                                          </p:stCondLst>
                                        </p:cTn>
                                        <p:tgtEl>
                                          <p:spTgt spid="21"/>
                                        </p:tgtEl>
                                        <p:attrNameLst>
                                          <p:attrName>style.visibility</p:attrName>
                                        </p:attrNameLst>
                                      </p:cBhvr>
                                      <p:to>
                                        <p:strVal val="visible"/>
                                      </p:to>
                                    </p:set>
                                    <p:anim calcmode="lin" valueType="num">
                                      <p:cBhvr>
                                        <p:cTn id="12" dur="200" fill="hold"/>
                                        <p:tgtEl>
                                          <p:spTgt spid="21"/>
                                        </p:tgtEl>
                                        <p:attrNameLst>
                                          <p:attrName>ppt_w</p:attrName>
                                        </p:attrNameLst>
                                      </p:cBhvr>
                                      <p:tavLst>
                                        <p:tav tm="0">
                                          <p:val>
                                            <p:fltVal val="0"/>
                                          </p:val>
                                        </p:tav>
                                        <p:tav tm="100000">
                                          <p:val>
                                            <p:strVal val="#ppt_w"/>
                                          </p:val>
                                        </p:tav>
                                      </p:tavLst>
                                    </p:anim>
                                    <p:anim calcmode="lin" valueType="num">
                                      <p:cBhvr>
                                        <p:cTn id="13" dur="200" fill="hold"/>
                                        <p:tgtEl>
                                          <p:spTgt spid="21"/>
                                        </p:tgtEl>
                                        <p:attrNameLst>
                                          <p:attrName>ppt_h</p:attrName>
                                        </p:attrNameLst>
                                      </p:cBhvr>
                                      <p:tavLst>
                                        <p:tav tm="0">
                                          <p:val>
                                            <p:fltVal val="0"/>
                                          </p:val>
                                        </p:tav>
                                        <p:tav tm="100000">
                                          <p:val>
                                            <p:strVal val="#ppt_h"/>
                                          </p:val>
                                        </p:tav>
                                      </p:tavLst>
                                    </p:anim>
                                    <p:animEffect transition="in" filter="fade">
                                      <p:cBhvr>
                                        <p:cTn id="14" dur="200"/>
                                        <p:tgtEl>
                                          <p:spTgt spid="21"/>
                                        </p:tgtEl>
                                      </p:cBhvr>
                                    </p:animEffect>
                                  </p:childTnLst>
                                </p:cTn>
                              </p:par>
                              <p:par>
                                <p:cTn id="15" presetID="53" presetClass="entr" presetSubtype="16" fill="hold" nodeType="withEffect">
                                  <p:stCondLst>
                                    <p:cond delay="1000"/>
                                  </p:stCondLst>
                                  <p:childTnLst>
                                    <p:set>
                                      <p:cBhvr>
                                        <p:cTn id="16" dur="1" fill="hold">
                                          <p:stCondLst>
                                            <p:cond delay="0"/>
                                          </p:stCondLst>
                                        </p:cTn>
                                        <p:tgtEl>
                                          <p:spTgt spid="26"/>
                                        </p:tgtEl>
                                        <p:attrNameLst>
                                          <p:attrName>style.visibility</p:attrName>
                                        </p:attrNameLst>
                                      </p:cBhvr>
                                      <p:to>
                                        <p:strVal val="visible"/>
                                      </p:to>
                                    </p:set>
                                    <p:anim calcmode="lin" valueType="num">
                                      <p:cBhvr>
                                        <p:cTn id="17" dur="200" fill="hold"/>
                                        <p:tgtEl>
                                          <p:spTgt spid="26"/>
                                        </p:tgtEl>
                                        <p:attrNameLst>
                                          <p:attrName>ppt_w</p:attrName>
                                        </p:attrNameLst>
                                      </p:cBhvr>
                                      <p:tavLst>
                                        <p:tav tm="0">
                                          <p:val>
                                            <p:fltVal val="0"/>
                                          </p:val>
                                        </p:tav>
                                        <p:tav tm="100000">
                                          <p:val>
                                            <p:strVal val="#ppt_w"/>
                                          </p:val>
                                        </p:tav>
                                      </p:tavLst>
                                    </p:anim>
                                    <p:anim calcmode="lin" valueType="num">
                                      <p:cBhvr>
                                        <p:cTn id="18" dur="200" fill="hold"/>
                                        <p:tgtEl>
                                          <p:spTgt spid="26"/>
                                        </p:tgtEl>
                                        <p:attrNameLst>
                                          <p:attrName>ppt_h</p:attrName>
                                        </p:attrNameLst>
                                      </p:cBhvr>
                                      <p:tavLst>
                                        <p:tav tm="0">
                                          <p:val>
                                            <p:fltVal val="0"/>
                                          </p:val>
                                        </p:tav>
                                        <p:tav tm="100000">
                                          <p:val>
                                            <p:strVal val="#ppt_h"/>
                                          </p:val>
                                        </p:tav>
                                      </p:tavLst>
                                    </p:anim>
                                    <p:animEffect transition="in" filter="fade">
                                      <p:cBhvr>
                                        <p:cTn id="19" dur="200"/>
                                        <p:tgtEl>
                                          <p:spTgt spid="26"/>
                                        </p:tgtEl>
                                      </p:cBhvr>
                                    </p:animEffect>
                                  </p:childTnLst>
                                </p:cTn>
                              </p:par>
                              <p:par>
                                <p:cTn id="20" presetID="53" presetClass="entr" presetSubtype="16" fill="hold" nodeType="withEffect">
                                  <p:stCondLst>
                                    <p:cond delay="100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00" fill="hold"/>
                                        <p:tgtEl>
                                          <p:spTgt spid="28"/>
                                        </p:tgtEl>
                                        <p:attrNameLst>
                                          <p:attrName>ppt_w</p:attrName>
                                        </p:attrNameLst>
                                      </p:cBhvr>
                                      <p:tavLst>
                                        <p:tav tm="0">
                                          <p:val>
                                            <p:fltVal val="0"/>
                                          </p:val>
                                        </p:tav>
                                        <p:tav tm="100000">
                                          <p:val>
                                            <p:strVal val="#ppt_w"/>
                                          </p:val>
                                        </p:tav>
                                      </p:tavLst>
                                    </p:anim>
                                    <p:anim calcmode="lin" valueType="num">
                                      <p:cBhvr>
                                        <p:cTn id="23" dur="200" fill="hold"/>
                                        <p:tgtEl>
                                          <p:spTgt spid="28"/>
                                        </p:tgtEl>
                                        <p:attrNameLst>
                                          <p:attrName>ppt_h</p:attrName>
                                        </p:attrNameLst>
                                      </p:cBhvr>
                                      <p:tavLst>
                                        <p:tav tm="0">
                                          <p:val>
                                            <p:fltVal val="0"/>
                                          </p:val>
                                        </p:tav>
                                        <p:tav tm="100000">
                                          <p:val>
                                            <p:strVal val="#ppt_h"/>
                                          </p:val>
                                        </p:tav>
                                      </p:tavLst>
                                    </p:anim>
                                    <p:animEffect transition="in" filter="fade">
                                      <p:cBhvr>
                                        <p:cTn id="24" dur="200"/>
                                        <p:tgtEl>
                                          <p:spTgt spid="28"/>
                                        </p:tgtEl>
                                      </p:cBhvr>
                                    </p:animEffect>
                                  </p:childTnLst>
                                </p:cTn>
                              </p:par>
                              <p:par>
                                <p:cTn id="25" presetID="53" presetClass="entr" presetSubtype="16" fill="hold" nodeType="withEffect">
                                  <p:stCondLst>
                                    <p:cond delay="1000"/>
                                  </p:stCondLst>
                                  <p:childTnLst>
                                    <p:set>
                                      <p:cBhvr>
                                        <p:cTn id="26" dur="1" fill="hold">
                                          <p:stCondLst>
                                            <p:cond delay="0"/>
                                          </p:stCondLst>
                                        </p:cTn>
                                        <p:tgtEl>
                                          <p:spTgt spid="29"/>
                                        </p:tgtEl>
                                        <p:attrNameLst>
                                          <p:attrName>style.visibility</p:attrName>
                                        </p:attrNameLst>
                                      </p:cBhvr>
                                      <p:to>
                                        <p:strVal val="visible"/>
                                      </p:to>
                                    </p:set>
                                    <p:anim calcmode="lin" valueType="num">
                                      <p:cBhvr>
                                        <p:cTn id="27" dur="200" fill="hold"/>
                                        <p:tgtEl>
                                          <p:spTgt spid="29"/>
                                        </p:tgtEl>
                                        <p:attrNameLst>
                                          <p:attrName>ppt_w</p:attrName>
                                        </p:attrNameLst>
                                      </p:cBhvr>
                                      <p:tavLst>
                                        <p:tav tm="0">
                                          <p:val>
                                            <p:fltVal val="0"/>
                                          </p:val>
                                        </p:tav>
                                        <p:tav tm="100000">
                                          <p:val>
                                            <p:strVal val="#ppt_w"/>
                                          </p:val>
                                        </p:tav>
                                      </p:tavLst>
                                    </p:anim>
                                    <p:anim calcmode="lin" valueType="num">
                                      <p:cBhvr>
                                        <p:cTn id="28" dur="200" fill="hold"/>
                                        <p:tgtEl>
                                          <p:spTgt spid="29"/>
                                        </p:tgtEl>
                                        <p:attrNameLst>
                                          <p:attrName>ppt_h</p:attrName>
                                        </p:attrNameLst>
                                      </p:cBhvr>
                                      <p:tavLst>
                                        <p:tav tm="0">
                                          <p:val>
                                            <p:fltVal val="0"/>
                                          </p:val>
                                        </p:tav>
                                        <p:tav tm="100000">
                                          <p:val>
                                            <p:strVal val="#ppt_h"/>
                                          </p:val>
                                        </p:tav>
                                      </p:tavLst>
                                    </p:anim>
                                    <p:animEffect transition="in" filter="fade">
                                      <p:cBhvr>
                                        <p:cTn id="29" dur="200"/>
                                        <p:tgtEl>
                                          <p:spTgt spid="29"/>
                                        </p:tgtEl>
                                      </p:cBhvr>
                                    </p:animEffect>
                                  </p:childTnLst>
                                </p:cTn>
                              </p:par>
                              <p:par>
                                <p:cTn id="30" presetID="53" presetClass="entr" presetSubtype="16" fill="hold" nodeType="withEffect">
                                  <p:stCondLst>
                                    <p:cond delay="1000"/>
                                  </p:stCondLst>
                                  <p:childTnLst>
                                    <p:set>
                                      <p:cBhvr>
                                        <p:cTn id="31" dur="1" fill="hold">
                                          <p:stCondLst>
                                            <p:cond delay="0"/>
                                          </p:stCondLst>
                                        </p:cTn>
                                        <p:tgtEl>
                                          <p:spTgt spid="31"/>
                                        </p:tgtEl>
                                        <p:attrNameLst>
                                          <p:attrName>style.visibility</p:attrName>
                                        </p:attrNameLst>
                                      </p:cBhvr>
                                      <p:to>
                                        <p:strVal val="visible"/>
                                      </p:to>
                                    </p:set>
                                    <p:anim calcmode="lin" valueType="num">
                                      <p:cBhvr>
                                        <p:cTn id="32" dur="200" fill="hold"/>
                                        <p:tgtEl>
                                          <p:spTgt spid="31"/>
                                        </p:tgtEl>
                                        <p:attrNameLst>
                                          <p:attrName>ppt_w</p:attrName>
                                        </p:attrNameLst>
                                      </p:cBhvr>
                                      <p:tavLst>
                                        <p:tav tm="0">
                                          <p:val>
                                            <p:fltVal val="0"/>
                                          </p:val>
                                        </p:tav>
                                        <p:tav tm="100000">
                                          <p:val>
                                            <p:strVal val="#ppt_w"/>
                                          </p:val>
                                        </p:tav>
                                      </p:tavLst>
                                    </p:anim>
                                    <p:anim calcmode="lin" valueType="num">
                                      <p:cBhvr>
                                        <p:cTn id="33" dur="200" fill="hold"/>
                                        <p:tgtEl>
                                          <p:spTgt spid="31"/>
                                        </p:tgtEl>
                                        <p:attrNameLst>
                                          <p:attrName>ppt_h</p:attrName>
                                        </p:attrNameLst>
                                      </p:cBhvr>
                                      <p:tavLst>
                                        <p:tav tm="0">
                                          <p:val>
                                            <p:fltVal val="0"/>
                                          </p:val>
                                        </p:tav>
                                        <p:tav tm="100000">
                                          <p:val>
                                            <p:strVal val="#ppt_h"/>
                                          </p:val>
                                        </p:tav>
                                      </p:tavLst>
                                    </p:anim>
                                    <p:animEffect transition="in" filter="fade">
                                      <p:cBhvr>
                                        <p:cTn id="34" dur="2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BD9A185-9EAF-6548-AFCE-24E290EA49E3}"/>
              </a:ext>
            </a:extLst>
          </p:cNvPr>
          <p:cNvGrpSpPr/>
          <p:nvPr/>
        </p:nvGrpSpPr>
        <p:grpSpPr>
          <a:xfrm>
            <a:off x="3673254" y="-11435"/>
            <a:ext cx="3946284" cy="1145751"/>
            <a:chOff x="3314693" y="-11432"/>
            <a:chExt cx="4039507" cy="1145751"/>
          </a:xfrm>
        </p:grpSpPr>
        <p:sp>
          <p:nvSpPr>
            <p:cNvPr id="15" name="Round Single Corner Rectangle 14">
              <a:extLst>
                <a:ext uri="{FF2B5EF4-FFF2-40B4-BE49-F238E27FC236}">
                  <a16:creationId xmlns:a16="http://schemas.microsoft.com/office/drawing/2014/main" id="{61C5BEA1-C4FF-D344-A7B2-61F06124042D}"/>
                </a:ext>
              </a:extLst>
            </p:cNvPr>
            <p:cNvSpPr/>
            <p:nvPr/>
          </p:nvSpPr>
          <p:spPr>
            <a:xfrm flipH="1">
              <a:off x="3314693" y="-11432"/>
              <a:ext cx="4039507" cy="1145751"/>
            </a:xfrm>
            <a:prstGeom prst="round1Rect">
              <a:avLst>
                <a:gd fmla="val 50000" name="adj"/>
              </a:avLst>
            </a:prstGeom>
            <a:solidFill>
              <a:srgbClr val="AA9F96"/>
            </a:solidFill>
            <a:ln>
              <a:noFill/>
            </a:ln>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nSpc>
                  <a:spcPts val="1200"/>
                </a:lnSpc>
              </a:pPr>
              <a:r>
                <a:rPr dirty="0" lang="fr-FR">
                  <a:latin charset="77" pitchFamily="2" typeface="Montserrat"/>
                </a:rPr>
                <a:t>-</a:t>
              </a:r>
            </a:p>
          </p:txBody>
        </p:sp>
        <p:sp>
          <p:nvSpPr>
            <p:cNvPr id="16" name="TextBox 15">
              <a:extLst>
                <a:ext uri="{FF2B5EF4-FFF2-40B4-BE49-F238E27FC236}">
                  <a16:creationId xmlns:a16="http://schemas.microsoft.com/office/drawing/2014/main" id="{24FB24A0-0303-1045-A49B-B54B24459134}"/>
                </a:ext>
              </a:extLst>
            </p:cNvPr>
            <p:cNvSpPr txBox="1"/>
            <p:nvPr/>
          </p:nvSpPr>
          <p:spPr>
            <a:xfrm>
              <a:off x="3928345" y="694812"/>
              <a:ext cx="3425855" cy="274434"/>
            </a:xfrm>
            <a:prstGeom prst="rect">
              <a:avLst/>
            </a:prstGeom>
            <a:noFill/>
            <a:ln>
              <a:noFill/>
            </a:ln>
          </p:spPr>
          <p:txBody>
            <a:bodyPr rtlCol="0" wrap="square">
              <a:spAutoFit/>
            </a:bodyPr>
            <a:lstStyle/>
            <a:p>
              <a:pPr>
                <a:lnSpc>
                  <a:spcPts val="1300"/>
                </a:lnSpc>
              </a:pPr>
              <a:r>
                <a:rPr dirty="0" lang="fr-FR">
                  <a:solidFill>
                    <a:schemeClr val="bg1"/>
                  </a:solidFill>
                  <a:latin charset="77" pitchFamily="2" typeface="Montserrat"/>
                </a:rPr>
                <a:t>DEUXIEME ONGLET: SUITE</a:t>
              </a:r>
            </a:p>
          </p:txBody>
        </p:sp>
      </p:grpSp>
      <p:grpSp>
        <p:nvGrpSpPr>
          <p:cNvPr id="18" name="Group 17">
            <a:extLst>
              <a:ext uri="{FF2B5EF4-FFF2-40B4-BE49-F238E27FC236}">
                <a16:creationId xmlns:a16="http://schemas.microsoft.com/office/drawing/2014/main" id="{9CBCDEBB-B02B-FD4B-902D-51095B54A2F3}"/>
              </a:ext>
            </a:extLst>
          </p:cNvPr>
          <p:cNvGrpSpPr/>
          <p:nvPr/>
        </p:nvGrpSpPr>
        <p:grpSpPr>
          <a:xfrm>
            <a:off x="-3" y="0"/>
            <a:ext cx="4381502" cy="1134318"/>
            <a:chOff x="-4" y="1"/>
            <a:chExt cx="4381502"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fmla="val 50000" name="adj"/>
              </a:avLst>
            </a:prstGeom>
            <a:solidFill>
              <a:srgbClr val="C1002A"/>
            </a:solidFill>
            <a:ln>
              <a:noFill/>
            </a:ln>
            <a:effectLst>
              <a:outerShdw algn="ctr" dir="16200000" dist="63500" rotWithShape="0">
                <a:srgbClr val="0D0D0D">
                  <a:alpha val="0"/>
                </a:srgbClr>
              </a:outerShdw>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gn="ctr">
                <a:lnSpc>
                  <a:spcPts val="1300"/>
                </a:lnSpc>
              </a:pPr>
              <a:endParaRPr b="1" dirty="0" lang="fr-FR">
                <a:latin charset="77" pitchFamily="2" typeface="Montserrat SemiBold"/>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4381498" cy="259045"/>
            </a:xfrm>
            <a:prstGeom prst="rect">
              <a:avLst/>
            </a:prstGeom>
            <a:noFill/>
            <a:ln>
              <a:noFill/>
            </a:ln>
          </p:spPr>
          <p:txBody>
            <a:bodyPr rtlCol="0" wrap="square">
              <a:spAutoFit/>
            </a:bodyPr>
            <a:lstStyle/>
            <a:p>
              <a:pPr>
                <a:lnSpc>
                  <a:spcPts val="1300"/>
                </a:lnSpc>
              </a:pPr>
              <a:r>
                <a:rPr b="1" dirty="0" lang="fr-FR">
                  <a:solidFill>
                    <a:schemeClr val="bg1"/>
                  </a:solidFill>
                  <a:latin charset="77" pitchFamily="2" typeface="Montserrat SemiBold"/>
                </a:rPr>
                <a:t>LE CONTENU DE l’ACTUALITE</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dirty="0" lang="fr-FR">
                  <a:latin charset="77" pitchFamily="2" typeface="Montserrat"/>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dirty="0" lang="fr-FR">
                  <a:latin charset="77" pitchFamily="2" typeface="Montserrat"/>
                </a:rPr>
                <a:t> JUIN 2024</a:t>
              </a:r>
            </a:p>
          </p:txBody>
        </p:sp>
      </p:grpSp>
      <p:cxnSp>
        <p:nvCxnSpPr>
          <p:cNvPr id="26" name="Straight Arrow Connector 27">
            <a:extLst>
              <a:ext uri="{FF2B5EF4-FFF2-40B4-BE49-F238E27FC236}">
                <a16:creationId xmlns:a16="http://schemas.microsoft.com/office/drawing/2014/main" id="{414A0833-FA82-CB44-A850-522B6411F535}"/>
              </a:ext>
            </a:extLst>
          </p:cNvPr>
          <p:cNvCxnSpPr>
            <a:cxnSpLocks/>
          </p:cNvCxnSpPr>
          <p:nvPr/>
        </p:nvCxnSpPr>
        <p:spPr>
          <a:xfrm flipV="1">
            <a:off x="1816811" y="2326918"/>
            <a:ext cx="1816176" cy="1862145"/>
          </a:xfrm>
          <a:prstGeom prst="straightConnector1">
            <a:avLst/>
          </a:prstGeom>
          <a:ln w="47625">
            <a:solidFill>
              <a:srgbClr val="AA9F96"/>
            </a:solidFill>
            <a:tailEnd type="triangle"/>
          </a:ln>
        </p:spPr>
        <p:style>
          <a:lnRef idx="1">
            <a:schemeClr val="accent1"/>
          </a:lnRef>
          <a:fillRef idx="0">
            <a:schemeClr val="accent1"/>
          </a:fillRef>
          <a:effectRef idx="0">
            <a:schemeClr val="accent1"/>
          </a:effectRef>
          <a:fontRef idx="minor">
            <a:schemeClr val="tx1"/>
          </a:fontRef>
        </p:style>
      </p:cxnSp>
      <p:pic>
        <p:nvPicPr>
          <p:cNvPr id="11" name="Objet 10"/>
          <p:cNvPicPr/>
          <p:nvPr/>
        </p:nvPicPr>
        <p:blipFill>
          <a:blip r:embed="rId2"/>
          <a:stretch>
            <a:fillRect/>
          </a:stretch>
          <a:srcRect/>
        </p:blipFill>
        <p:spPr>
          <a:xfrm>
            <a:off x="171405" y="1239712"/>
            <a:ext cx="5106987" cy="5418137"/>
          </a:xfrm>
          <a:prstGeom prst="rect">
            <a:avLst/>
          </a:prstGeom>
        </p:spPr>
      </p:pic>
      <p:pic>
        <p:nvPicPr>
          <p:cNvPr id="13" name="Objet 12"/>
          <p:cNvPicPr/>
          <p:nvPr/>
        </p:nvPicPr>
        <p:blipFill>
          <a:blip r:embed="rId4"/>
          <a:stretch>
            <a:fillRect/>
          </a:stretch>
          <a:srcRect/>
        </p:blipFill>
        <p:spPr>
          <a:xfrm>
            <a:off x="5621457" y="3793835"/>
            <a:ext cx="5202885" cy="3043238"/>
          </a:xfrm>
          <a:prstGeom prst="rect">
            <a:avLst/>
          </a:prstGeom>
        </p:spPr>
      </p:pic>
      <p:sp>
        <p:nvSpPr>
          <p:cNvPr id="27" name="Rectangle 26">
            <a:extLst>
              <a:ext uri="{FF2B5EF4-FFF2-40B4-BE49-F238E27FC236}">
                <a16:creationId xmlns:a16="http://schemas.microsoft.com/office/drawing/2014/main" id="{BA77681D-2A24-400B-9489-52B5A68361E4}"/>
              </a:ext>
            </a:extLst>
          </p:cNvPr>
          <p:cNvSpPr/>
          <p:nvPr/>
        </p:nvSpPr>
        <p:spPr>
          <a:xfrm>
            <a:off x="252969" y="6147718"/>
            <a:ext cx="2772863" cy="617338"/>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fr-FR"/>
              <a:t> </a:t>
            </a:r>
          </a:p>
        </p:txBody>
      </p:sp>
      <p:cxnSp>
        <p:nvCxnSpPr>
          <p:cNvPr id="29" name="Straight Arrow Connector 27">
            <a:extLst>
              <a:ext uri="{FF2B5EF4-FFF2-40B4-BE49-F238E27FC236}">
                <a16:creationId xmlns:a16="http://schemas.microsoft.com/office/drawing/2014/main" id="{414A0833-FA82-CB44-A850-522B6411F535}"/>
              </a:ext>
            </a:extLst>
          </p:cNvPr>
          <p:cNvCxnSpPr>
            <a:cxnSpLocks/>
          </p:cNvCxnSpPr>
          <p:nvPr/>
        </p:nvCxnSpPr>
        <p:spPr>
          <a:xfrm flipV="1">
            <a:off x="3107396" y="6442364"/>
            <a:ext cx="6535368" cy="166254"/>
          </a:xfrm>
          <a:prstGeom prst="straightConnector1">
            <a:avLst/>
          </a:prstGeom>
          <a:ln w="47625">
            <a:solidFill>
              <a:srgbClr val="AA9F9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2779404"/>
      </p:ext>
    </p:extLst>
  </p:cSld>
  <p:clrMapOvr>
    <a:masterClrMapping/>
  </p:clrMapOvr>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53" presetSubtype="16">
                                  <p:stCondLst>
                                    <p:cond delay="1000"/>
                                  </p:stCondLst>
                                  <p:childTnLst>
                                    <p:set>
                                      <p:cBhvr>
                                        <p:cTn dur="1" fill="hold" id="6">
                                          <p:stCondLst>
                                            <p:cond delay="0"/>
                                          </p:stCondLst>
                                        </p:cTn>
                                        <p:tgtEl>
                                          <p:spTgt spid="26"/>
                                        </p:tgtEl>
                                        <p:attrNameLst>
                                          <p:attrName>style.visibility</p:attrName>
                                        </p:attrNameLst>
                                      </p:cBhvr>
                                      <p:to>
                                        <p:strVal val="visible"/>
                                      </p:to>
                                    </p:set>
                                    <p:anim calcmode="lin" valueType="num">
                                      <p:cBhvr>
                                        <p:cTn dur="200" fill="hold" id="7"/>
                                        <p:tgtEl>
                                          <p:spTgt spid="26"/>
                                        </p:tgtEl>
                                        <p:attrNameLst>
                                          <p:attrName>ppt_w</p:attrName>
                                        </p:attrNameLst>
                                      </p:cBhvr>
                                      <p:tavLst>
                                        <p:tav tm="0">
                                          <p:val>
                                            <p:fltVal val="0"/>
                                          </p:val>
                                        </p:tav>
                                        <p:tav tm="100000">
                                          <p:val>
                                            <p:strVal val="#ppt_w"/>
                                          </p:val>
                                        </p:tav>
                                      </p:tavLst>
                                    </p:anim>
                                    <p:anim calcmode="lin" valueType="num">
                                      <p:cBhvr>
                                        <p:cTn dur="200" fill="hold" id="8"/>
                                        <p:tgtEl>
                                          <p:spTgt spid="26"/>
                                        </p:tgtEl>
                                        <p:attrNameLst>
                                          <p:attrName>ppt_h</p:attrName>
                                        </p:attrNameLst>
                                      </p:cBhvr>
                                      <p:tavLst>
                                        <p:tav tm="0">
                                          <p:val>
                                            <p:fltVal val="0"/>
                                          </p:val>
                                        </p:tav>
                                        <p:tav tm="100000">
                                          <p:val>
                                            <p:strVal val="#ppt_h"/>
                                          </p:val>
                                        </p:tav>
                                      </p:tavLst>
                                    </p:anim>
                                    <p:animEffect filter="fade" transition="in">
                                      <p:cBhvr>
                                        <p:cTn dur="200" id="9"/>
                                        <p:tgtEl>
                                          <p:spTgt spid="26"/>
                                        </p:tgtEl>
                                      </p:cBhvr>
                                    </p:animEffect>
                                  </p:childTnLst>
                                </p:cTn>
                              </p:par>
                              <p:par>
                                <p:cTn fill="hold" id="10" nodeType="withEffect" presetClass="entr" presetID="53" presetSubtype="16">
                                  <p:stCondLst>
                                    <p:cond delay="1000"/>
                                  </p:stCondLst>
                                  <p:childTnLst>
                                    <p:set>
                                      <p:cBhvr>
                                        <p:cTn dur="1" fill="hold" id="11">
                                          <p:stCondLst>
                                            <p:cond delay="0"/>
                                          </p:stCondLst>
                                        </p:cTn>
                                        <p:tgtEl>
                                          <p:spTgt spid="29"/>
                                        </p:tgtEl>
                                        <p:attrNameLst>
                                          <p:attrName>style.visibility</p:attrName>
                                        </p:attrNameLst>
                                      </p:cBhvr>
                                      <p:to>
                                        <p:strVal val="visible"/>
                                      </p:to>
                                    </p:set>
                                    <p:anim calcmode="lin" valueType="num">
                                      <p:cBhvr>
                                        <p:cTn dur="200" fill="hold" id="12"/>
                                        <p:tgtEl>
                                          <p:spTgt spid="29"/>
                                        </p:tgtEl>
                                        <p:attrNameLst>
                                          <p:attrName>ppt_w</p:attrName>
                                        </p:attrNameLst>
                                      </p:cBhvr>
                                      <p:tavLst>
                                        <p:tav tm="0">
                                          <p:val>
                                            <p:fltVal val="0"/>
                                          </p:val>
                                        </p:tav>
                                        <p:tav tm="100000">
                                          <p:val>
                                            <p:strVal val="#ppt_w"/>
                                          </p:val>
                                        </p:tav>
                                      </p:tavLst>
                                    </p:anim>
                                    <p:anim calcmode="lin" valueType="num">
                                      <p:cBhvr>
                                        <p:cTn dur="200" fill="hold" id="13"/>
                                        <p:tgtEl>
                                          <p:spTgt spid="29"/>
                                        </p:tgtEl>
                                        <p:attrNameLst>
                                          <p:attrName>ppt_h</p:attrName>
                                        </p:attrNameLst>
                                      </p:cBhvr>
                                      <p:tavLst>
                                        <p:tav tm="0">
                                          <p:val>
                                            <p:fltVal val="0"/>
                                          </p:val>
                                        </p:tav>
                                        <p:tav tm="100000">
                                          <p:val>
                                            <p:strVal val="#ppt_h"/>
                                          </p:val>
                                        </p:tav>
                                      </p:tavLst>
                                    </p:anim>
                                    <p:animEffect filter="fade" transition="in">
                                      <p:cBhvr>
                                        <p:cTn dur="200" id="14"/>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9CBCDEBB-B02B-FD4B-902D-51095B54A2F3}"/>
              </a:ext>
            </a:extLst>
          </p:cNvPr>
          <p:cNvGrpSpPr/>
          <p:nvPr/>
        </p:nvGrpSpPr>
        <p:grpSpPr>
          <a:xfrm>
            <a:off x="-4" y="0"/>
            <a:ext cx="7186867" cy="1134318"/>
            <a:chOff x="-5" y="1"/>
            <a:chExt cx="7186867"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5" y="1"/>
              <a:ext cx="6012184"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7186862" cy="259045"/>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FONCTIONNEMENT EN BASES DE DONNÉES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JUIN 2024</a:t>
              </a:r>
            </a:p>
          </p:txBody>
        </p:sp>
      </p:grpSp>
      <p:pic>
        <p:nvPicPr>
          <p:cNvPr id="11" name="Picture 10">
            <a:extLst>
              <a:ext uri="{FF2B5EF4-FFF2-40B4-BE49-F238E27FC236}">
                <a16:creationId xmlns:a16="http://schemas.microsoft.com/office/drawing/2014/main" id="{19462CC4-47A0-A04A-85BE-433577F2AAD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3001" y="1387953"/>
            <a:ext cx="688325" cy="714799"/>
          </a:xfrm>
          <a:prstGeom prst="rect">
            <a:avLst/>
          </a:prstGeom>
        </p:spPr>
      </p:pic>
      <p:pic>
        <p:nvPicPr>
          <p:cNvPr id="21" name="Picture 20">
            <a:extLst>
              <a:ext uri="{FF2B5EF4-FFF2-40B4-BE49-F238E27FC236}">
                <a16:creationId xmlns:a16="http://schemas.microsoft.com/office/drawing/2014/main" id="{BB117F73-7566-C148-9747-52844DB6BC7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3001" y="2245318"/>
            <a:ext cx="688325" cy="714799"/>
          </a:xfrm>
          <a:prstGeom prst="rect">
            <a:avLst/>
          </a:prstGeom>
        </p:spPr>
      </p:pic>
      <p:pic>
        <p:nvPicPr>
          <p:cNvPr id="22" name="Picture 21">
            <a:extLst>
              <a:ext uri="{FF2B5EF4-FFF2-40B4-BE49-F238E27FC236}">
                <a16:creationId xmlns:a16="http://schemas.microsoft.com/office/drawing/2014/main" id="{30B4690F-D82E-2644-B9CD-C05FC5E55C6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3001" y="3105571"/>
            <a:ext cx="688325" cy="714799"/>
          </a:xfrm>
          <a:prstGeom prst="rect">
            <a:avLst/>
          </a:prstGeom>
        </p:spPr>
      </p:pic>
      <p:pic>
        <p:nvPicPr>
          <p:cNvPr id="23" name="Picture 22">
            <a:extLst>
              <a:ext uri="{FF2B5EF4-FFF2-40B4-BE49-F238E27FC236}">
                <a16:creationId xmlns:a16="http://schemas.microsoft.com/office/drawing/2014/main" id="{1F4A4DF1-AE74-1E46-A099-BE08E071B51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3001" y="3944863"/>
            <a:ext cx="688325" cy="714799"/>
          </a:xfrm>
          <a:prstGeom prst="rect">
            <a:avLst/>
          </a:prstGeom>
        </p:spPr>
      </p:pic>
      <p:pic>
        <p:nvPicPr>
          <p:cNvPr id="24" name="Picture 23">
            <a:extLst>
              <a:ext uri="{FF2B5EF4-FFF2-40B4-BE49-F238E27FC236}">
                <a16:creationId xmlns:a16="http://schemas.microsoft.com/office/drawing/2014/main" id="{5A01422C-18DF-2E43-8B3C-1CF478E8302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3001" y="4792518"/>
            <a:ext cx="688325" cy="714799"/>
          </a:xfrm>
          <a:prstGeom prst="rect">
            <a:avLst/>
          </a:prstGeom>
        </p:spPr>
      </p:pic>
      <p:pic>
        <p:nvPicPr>
          <p:cNvPr id="25" name="Picture 24">
            <a:extLst>
              <a:ext uri="{FF2B5EF4-FFF2-40B4-BE49-F238E27FC236}">
                <a16:creationId xmlns:a16="http://schemas.microsoft.com/office/drawing/2014/main" id="{FF87807A-987F-E248-B9F1-2CEF4838175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3001" y="5649164"/>
            <a:ext cx="688325" cy="714799"/>
          </a:xfrm>
          <a:prstGeom prst="rect">
            <a:avLst/>
          </a:prstGeom>
        </p:spPr>
      </p:pic>
      <p:cxnSp>
        <p:nvCxnSpPr>
          <p:cNvPr id="17" name="Straight Arrow Connector 16">
            <a:extLst>
              <a:ext uri="{FF2B5EF4-FFF2-40B4-BE49-F238E27FC236}">
                <a16:creationId xmlns:a16="http://schemas.microsoft.com/office/drawing/2014/main" id="{8C5C650C-3649-5B44-8590-65BE73DE4F4B}"/>
              </a:ext>
            </a:extLst>
          </p:cNvPr>
          <p:cNvCxnSpPr>
            <a:cxnSpLocks/>
          </p:cNvCxnSpPr>
          <p:nvPr/>
        </p:nvCxnSpPr>
        <p:spPr>
          <a:xfrm>
            <a:off x="6951133" y="1936135"/>
            <a:ext cx="1845734" cy="433035"/>
          </a:xfrm>
          <a:prstGeom prst="straightConnector1">
            <a:avLst/>
          </a:prstGeom>
          <a:ln w="47625">
            <a:solidFill>
              <a:srgbClr val="AA9F96"/>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3A95E8F-E3E9-4E49-8B49-8A9D278A98A4}"/>
              </a:ext>
            </a:extLst>
          </p:cNvPr>
          <p:cNvSpPr txBox="1"/>
          <p:nvPr/>
        </p:nvSpPr>
        <p:spPr>
          <a:xfrm>
            <a:off x="4615780" y="1658159"/>
            <a:ext cx="3015303" cy="1815882"/>
          </a:xfrm>
          <a:prstGeom prst="rect">
            <a:avLst/>
          </a:prstGeom>
          <a:noFill/>
        </p:spPr>
        <p:txBody>
          <a:bodyPr wrap="square" rtlCol="0">
            <a:spAutoFit/>
          </a:bodyPr>
          <a:lstStyle/>
          <a:p>
            <a:pPr marL="285750" indent="-285750">
              <a:buFont typeface="Arial" panose="020B0604020202020204" pitchFamily="34" charset="0"/>
              <a:buChar char="•"/>
            </a:pPr>
            <a:r>
              <a:rPr lang="fr-FR" sz="1600" b="1" dirty="0">
                <a:solidFill>
                  <a:srgbClr val="1E516E"/>
                </a:solidFill>
                <a:latin typeface="Montserrat" panose="02000505000000020004" pitchFamily="2" charset="77"/>
              </a:rPr>
              <a:t>UE</a:t>
            </a:r>
            <a:br>
              <a:rPr lang="fr-FR" sz="1600" dirty="0">
                <a:solidFill>
                  <a:srgbClr val="1E516E"/>
                </a:solidFill>
                <a:latin typeface="Montserrat" panose="02000505000000020004" pitchFamily="2" charset="77"/>
              </a:rPr>
            </a:br>
            <a:endParaRPr lang="fr-FR" sz="1600" dirty="0">
              <a:solidFill>
                <a:srgbClr val="1E516E"/>
              </a:solidFill>
              <a:latin typeface="Montserrat" panose="02000505000000020004" pitchFamily="2" charset="77"/>
            </a:endParaRPr>
          </a:p>
          <a:p>
            <a:pPr marL="285750" indent="-285750">
              <a:buFont typeface="Arial" panose="020B0604020202020204" pitchFamily="34" charset="0"/>
              <a:buChar char="•"/>
            </a:pPr>
            <a:r>
              <a:rPr lang="fr-FR" sz="1600" b="1" dirty="0">
                <a:solidFill>
                  <a:srgbClr val="1E516E"/>
                </a:solidFill>
                <a:latin typeface="Montserrat" panose="02000505000000020004" pitchFamily="2" charset="77"/>
              </a:rPr>
              <a:t>UE régionales</a:t>
            </a:r>
            <a:br>
              <a:rPr lang="fr-FR" sz="1600" dirty="0">
                <a:solidFill>
                  <a:srgbClr val="1E516E"/>
                </a:solidFill>
                <a:latin typeface="Montserrat" panose="02000505000000020004" pitchFamily="2" charset="77"/>
              </a:rPr>
            </a:br>
            <a:r>
              <a:rPr lang="fr-FR" sz="1600" dirty="0">
                <a:solidFill>
                  <a:srgbClr val="1E516E"/>
                </a:solidFill>
                <a:latin typeface="Montserrat" panose="02000505000000020004" pitchFamily="2" charset="77"/>
              </a:rPr>
              <a:t>Cnam Entreprises</a:t>
            </a:r>
            <a:br>
              <a:rPr lang="fr-FR" sz="1600" dirty="0">
                <a:solidFill>
                  <a:srgbClr val="1E516E"/>
                </a:solidFill>
                <a:latin typeface="Montserrat" panose="02000505000000020004" pitchFamily="2" charset="77"/>
              </a:rPr>
            </a:br>
            <a:r>
              <a:rPr lang="fr-FR" sz="1600" dirty="0">
                <a:solidFill>
                  <a:srgbClr val="1E516E"/>
                </a:solidFill>
                <a:latin typeface="Montserrat" panose="02000505000000020004" pitchFamily="2" charset="77"/>
              </a:rPr>
              <a:t>Editeurs régionaux</a:t>
            </a:r>
          </a:p>
          <a:p>
            <a:endParaRPr lang="fr-FR" sz="1600" dirty="0">
              <a:solidFill>
                <a:srgbClr val="1E516E"/>
              </a:solidFill>
              <a:latin typeface="Montserrat" panose="02000505000000020004" pitchFamily="2" charset="77"/>
            </a:endParaRPr>
          </a:p>
          <a:p>
            <a:pPr lvl="0"/>
            <a:endParaRPr lang="fr-FR" sz="1600" dirty="0">
              <a:solidFill>
                <a:srgbClr val="1E516E"/>
              </a:solidFill>
              <a:latin typeface="Montserrat" panose="02000505000000020004" pitchFamily="2" charset="77"/>
            </a:endParaRPr>
          </a:p>
        </p:txBody>
      </p:sp>
      <p:sp>
        <p:nvSpPr>
          <p:cNvPr id="26" name="TextBox 25">
            <a:extLst>
              <a:ext uri="{FF2B5EF4-FFF2-40B4-BE49-F238E27FC236}">
                <a16:creationId xmlns:a16="http://schemas.microsoft.com/office/drawing/2014/main" id="{DAE1373C-9ACD-2C42-BC83-F2F217152672}"/>
              </a:ext>
            </a:extLst>
          </p:cNvPr>
          <p:cNvSpPr txBox="1"/>
          <p:nvPr/>
        </p:nvSpPr>
        <p:spPr>
          <a:xfrm>
            <a:off x="8902887" y="1822535"/>
            <a:ext cx="2820625" cy="1292662"/>
          </a:xfrm>
          <a:prstGeom prst="rect">
            <a:avLst/>
          </a:prstGeom>
          <a:noFill/>
        </p:spPr>
        <p:txBody>
          <a:bodyPr wrap="square" rtlCol="0">
            <a:spAutoFit/>
          </a:bodyPr>
          <a:lstStyle/>
          <a:p>
            <a:pPr algn="ctr">
              <a:spcAft>
                <a:spcPts val="600"/>
              </a:spcAft>
            </a:pPr>
            <a:r>
              <a:rPr lang="fr-FR" sz="4100" b="1" dirty="0">
                <a:solidFill>
                  <a:srgbClr val="1E516E"/>
                </a:solidFill>
                <a:latin typeface="Montserrat" pitchFamily="2" charset="77"/>
              </a:rPr>
              <a:t>www</a:t>
            </a:r>
            <a:br>
              <a:rPr lang="fr-FR" sz="4100" b="1" dirty="0">
                <a:solidFill>
                  <a:srgbClr val="1E516E"/>
                </a:solidFill>
                <a:latin typeface="Montserrat" pitchFamily="2" charset="77"/>
              </a:rPr>
            </a:br>
            <a:r>
              <a:rPr lang="fr-FR" sz="1600" b="1" dirty="0">
                <a:solidFill>
                  <a:srgbClr val="1E516E"/>
                </a:solidFill>
                <a:latin typeface="Montserrat" pitchFamily="2" charset="77"/>
              </a:rPr>
              <a:t>&amp; sites de composantes</a:t>
            </a:r>
          </a:p>
          <a:p>
            <a:pPr algn="ctr">
              <a:spcAft>
                <a:spcPts val="600"/>
              </a:spcAft>
            </a:pPr>
            <a:endParaRPr lang="fr-FR" sz="1600" dirty="0">
              <a:solidFill>
                <a:srgbClr val="1E516E"/>
              </a:solidFill>
              <a:latin typeface="Montserrat" panose="02000505000000020004" pitchFamily="2" charset="77"/>
            </a:endParaRPr>
          </a:p>
        </p:txBody>
      </p:sp>
      <p:cxnSp>
        <p:nvCxnSpPr>
          <p:cNvPr id="27" name="Straight Arrow Connector 16">
            <a:extLst>
              <a:ext uri="{FF2B5EF4-FFF2-40B4-BE49-F238E27FC236}">
                <a16:creationId xmlns:a16="http://schemas.microsoft.com/office/drawing/2014/main" id="{8C5C650C-3649-5B44-8590-65BE73DE4F4B}"/>
              </a:ext>
            </a:extLst>
          </p:cNvPr>
          <p:cNvCxnSpPr>
            <a:cxnSpLocks/>
          </p:cNvCxnSpPr>
          <p:nvPr/>
        </p:nvCxnSpPr>
        <p:spPr>
          <a:xfrm>
            <a:off x="7287530" y="3421177"/>
            <a:ext cx="1581124" cy="1107333"/>
          </a:xfrm>
          <a:prstGeom prst="straightConnector1">
            <a:avLst/>
          </a:prstGeom>
          <a:ln w="47625">
            <a:solidFill>
              <a:srgbClr val="AA9F96"/>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868654" y="4488197"/>
            <a:ext cx="3323346" cy="1323439"/>
          </a:xfrm>
          <a:prstGeom prst="rect">
            <a:avLst/>
          </a:prstGeom>
        </p:spPr>
        <p:txBody>
          <a:bodyPr wrap="none">
            <a:spAutoFit/>
          </a:bodyPr>
          <a:lstStyle/>
          <a:p>
            <a:r>
              <a:rPr lang="fr-FR" sz="4000" b="1" dirty="0">
                <a:solidFill>
                  <a:srgbClr val="1E516E"/>
                </a:solidFill>
                <a:latin typeface="Montserrat" pitchFamily="2" charset="77"/>
              </a:rPr>
              <a:t>SITES </a:t>
            </a:r>
            <a:br>
              <a:rPr lang="fr-FR" sz="4000" b="1" dirty="0">
                <a:solidFill>
                  <a:srgbClr val="1E516E"/>
                </a:solidFill>
                <a:latin typeface="Montserrat" pitchFamily="2" charset="77"/>
              </a:rPr>
            </a:br>
            <a:r>
              <a:rPr lang="fr-FR" sz="4000" b="1" dirty="0">
                <a:solidFill>
                  <a:srgbClr val="1E516E"/>
                </a:solidFill>
                <a:latin typeface="Montserrat" pitchFamily="2" charset="77"/>
              </a:rPr>
              <a:t>REGIONAUX </a:t>
            </a:r>
            <a:endParaRPr lang="fr-FR" sz="4000" dirty="0"/>
          </a:p>
        </p:txBody>
      </p:sp>
      <p:sp>
        <p:nvSpPr>
          <p:cNvPr id="28" name="TextBox 31">
            <a:extLst>
              <a:ext uri="{FF2B5EF4-FFF2-40B4-BE49-F238E27FC236}">
                <a16:creationId xmlns:a16="http://schemas.microsoft.com/office/drawing/2014/main" id="{5557D66C-4F6F-A14B-897C-EB50D14DB75D}"/>
              </a:ext>
            </a:extLst>
          </p:cNvPr>
          <p:cNvSpPr txBox="1"/>
          <p:nvPr/>
        </p:nvSpPr>
        <p:spPr>
          <a:xfrm>
            <a:off x="1490018" y="1467261"/>
            <a:ext cx="3589493" cy="5309146"/>
          </a:xfrm>
          <a:prstGeom prst="rect">
            <a:avLst/>
          </a:prstGeom>
          <a:noFill/>
        </p:spPr>
        <p:txBody>
          <a:bodyPr wrap="square" rtlCol="0">
            <a:spAutoFit/>
          </a:bodyPr>
          <a:lstStyle/>
          <a:p>
            <a:pPr>
              <a:spcAft>
                <a:spcPts val="1800"/>
              </a:spcAft>
            </a:pPr>
            <a:r>
              <a:rPr lang="fr-FR" sz="2400" b="1" dirty="0">
                <a:solidFill>
                  <a:srgbClr val="1E516E"/>
                </a:solidFill>
                <a:latin typeface="Montserrat" pitchFamily="2" charset="77"/>
              </a:rPr>
              <a:t>UE</a:t>
            </a:r>
            <a:br>
              <a:rPr lang="fr-FR" sz="2400" b="1" dirty="0">
                <a:solidFill>
                  <a:srgbClr val="1E516E"/>
                </a:solidFill>
                <a:latin typeface="Montserrat" pitchFamily="2" charset="77"/>
              </a:rPr>
            </a:br>
            <a:r>
              <a:rPr lang="fr-FR" sz="1600" b="1" dirty="0">
                <a:solidFill>
                  <a:srgbClr val="1E516E"/>
                </a:solidFill>
                <a:latin typeface="Montserrat" panose="02000505000000020004" pitchFamily="2" charset="77"/>
              </a:rPr>
              <a:t>Contacter BDO+POF (DNF)</a:t>
            </a:r>
          </a:p>
          <a:p>
            <a:pPr>
              <a:spcAft>
                <a:spcPts val="1800"/>
              </a:spcAft>
            </a:pPr>
            <a:r>
              <a:rPr lang="fr-FR" sz="2400" dirty="0">
                <a:solidFill>
                  <a:srgbClr val="1E516E"/>
                </a:solidFill>
                <a:latin typeface="Montserrat" pitchFamily="2" charset="77"/>
              </a:rPr>
              <a:t>Diplômes</a:t>
            </a:r>
            <a:br>
              <a:rPr lang="fr-FR" sz="2400" b="1" dirty="0">
                <a:solidFill>
                  <a:srgbClr val="1E516E"/>
                </a:solidFill>
                <a:latin typeface="Montserrat" pitchFamily="2" charset="77"/>
              </a:rPr>
            </a:br>
            <a:r>
              <a:rPr lang="fr-FR" sz="1600" dirty="0">
                <a:solidFill>
                  <a:srgbClr val="1E516E"/>
                </a:solidFill>
                <a:latin typeface="Montserrat" panose="02000505000000020004" pitchFamily="2" charset="77"/>
              </a:rPr>
              <a:t>BDO+POF</a:t>
            </a:r>
          </a:p>
          <a:p>
            <a:pPr>
              <a:spcAft>
                <a:spcPts val="1800"/>
              </a:spcAft>
            </a:pPr>
            <a:r>
              <a:rPr lang="fr-FR" sz="2400" dirty="0">
                <a:solidFill>
                  <a:srgbClr val="1E516E"/>
                </a:solidFill>
                <a:latin typeface="Montserrat" pitchFamily="2" charset="77"/>
              </a:rPr>
              <a:t>« Offre locale »</a:t>
            </a:r>
            <a:br>
              <a:rPr lang="fr-FR" sz="2400" b="1" dirty="0">
                <a:solidFill>
                  <a:srgbClr val="1E516E"/>
                </a:solidFill>
                <a:latin typeface="Montserrat" pitchFamily="2" charset="77"/>
              </a:rPr>
            </a:br>
            <a:endParaRPr lang="fr-FR" sz="2400" b="1" dirty="0">
              <a:solidFill>
                <a:srgbClr val="1E516E"/>
              </a:solidFill>
              <a:latin typeface="Montserrat" pitchFamily="2" charset="77"/>
            </a:endParaRPr>
          </a:p>
          <a:p>
            <a:pPr>
              <a:spcAft>
                <a:spcPts val="1800"/>
              </a:spcAft>
            </a:pPr>
            <a:r>
              <a:rPr lang="fr-FR" sz="2400" dirty="0">
                <a:solidFill>
                  <a:srgbClr val="1E516E"/>
                </a:solidFill>
                <a:latin typeface="Montserrat" pitchFamily="2" charset="77"/>
              </a:rPr>
              <a:t>Événements</a:t>
            </a:r>
            <a:br>
              <a:rPr lang="fr-FR" sz="2400" b="1" dirty="0">
                <a:solidFill>
                  <a:srgbClr val="1E516E"/>
                </a:solidFill>
                <a:latin typeface="Montserrat" pitchFamily="2" charset="77"/>
              </a:rPr>
            </a:br>
            <a:endParaRPr lang="fr-FR" sz="1600" dirty="0">
              <a:solidFill>
                <a:srgbClr val="1E516E"/>
              </a:solidFill>
              <a:latin typeface="Montserrat" panose="02000505000000020004" pitchFamily="2" charset="77"/>
            </a:endParaRPr>
          </a:p>
          <a:p>
            <a:pPr>
              <a:spcAft>
                <a:spcPts val="1800"/>
              </a:spcAft>
            </a:pPr>
            <a:r>
              <a:rPr lang="fr-FR" sz="2400" dirty="0">
                <a:solidFill>
                  <a:srgbClr val="1E516E"/>
                </a:solidFill>
                <a:latin typeface="Montserrat" pitchFamily="2" charset="77"/>
              </a:rPr>
              <a:t>Photothèque</a:t>
            </a:r>
            <a:br>
              <a:rPr lang="fr-FR" sz="2400" dirty="0">
                <a:solidFill>
                  <a:srgbClr val="1E516E"/>
                </a:solidFill>
                <a:latin typeface="Montserrat" pitchFamily="2" charset="77"/>
              </a:rPr>
            </a:br>
            <a:r>
              <a:rPr lang="fr-FR" sz="2400" dirty="0" err="1">
                <a:solidFill>
                  <a:srgbClr val="1E516E"/>
                </a:solidFill>
                <a:latin typeface="Montserrat" pitchFamily="2" charset="77"/>
              </a:rPr>
              <a:t>Ajaris</a:t>
            </a:r>
            <a:endParaRPr lang="fr-FR" sz="2400" dirty="0">
              <a:solidFill>
                <a:srgbClr val="1E516E"/>
              </a:solidFill>
              <a:latin typeface="Montserrat" pitchFamily="2" charset="77"/>
            </a:endParaRPr>
          </a:p>
          <a:p>
            <a:pPr>
              <a:spcAft>
                <a:spcPts val="1800"/>
              </a:spcAft>
            </a:pPr>
            <a:r>
              <a:rPr lang="fr-FR" sz="2400" dirty="0">
                <a:solidFill>
                  <a:srgbClr val="1E516E"/>
                </a:solidFill>
                <a:latin typeface="Montserrat" pitchFamily="2" charset="77"/>
              </a:rPr>
              <a:t>Emplois et stages</a:t>
            </a:r>
            <a:br>
              <a:rPr lang="fr-FR" sz="1600" b="1" dirty="0">
                <a:solidFill>
                  <a:srgbClr val="1E516E"/>
                </a:solidFill>
                <a:latin typeface="Montserrat" pitchFamily="2" charset="77"/>
              </a:rPr>
            </a:br>
            <a:endParaRPr lang="fr-FR" sz="1600" dirty="0">
              <a:solidFill>
                <a:srgbClr val="1E516E"/>
              </a:solidFill>
              <a:latin typeface="Montserrat" panose="02000505000000020004" pitchFamily="2" charset="77"/>
            </a:endParaRPr>
          </a:p>
        </p:txBody>
      </p:sp>
      <p:sp>
        <p:nvSpPr>
          <p:cNvPr id="3" name="ZoneTexte 2"/>
          <p:cNvSpPr txBox="1"/>
          <p:nvPr/>
        </p:nvSpPr>
        <p:spPr>
          <a:xfrm>
            <a:off x="1490018" y="1193378"/>
            <a:ext cx="10233494" cy="369332"/>
          </a:xfrm>
          <a:prstGeom prst="rect">
            <a:avLst/>
          </a:prstGeom>
          <a:noFill/>
        </p:spPr>
        <p:txBody>
          <a:bodyPr wrap="square" rtlCol="0">
            <a:spAutoFit/>
          </a:bodyPr>
          <a:lstStyle/>
          <a:p>
            <a:r>
              <a:rPr lang="fr-FR" dirty="0"/>
              <a:t>Base de données origine                      Base </a:t>
            </a:r>
            <a:r>
              <a:rPr lang="fr-FR" dirty="0" err="1"/>
              <a:t>Ksup</a:t>
            </a:r>
            <a:r>
              <a:rPr lang="fr-FR" dirty="0"/>
              <a:t>  et éditeurs                                                 Sites d’affichage</a:t>
            </a:r>
          </a:p>
        </p:txBody>
      </p:sp>
    </p:spTree>
    <p:extLst>
      <p:ext uri="{BB962C8B-B14F-4D97-AF65-F5344CB8AC3E}">
        <p14:creationId xmlns:p14="http://schemas.microsoft.com/office/powerpoint/2010/main" val="1163684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r>
              <a:rPr lang="fr-FR" b="1" dirty="0"/>
              <a:t>A vous de jouer!</a:t>
            </a:r>
          </a:p>
          <a:p>
            <a:pPr marL="0" indent="0">
              <a:buNone/>
            </a:pPr>
            <a:r>
              <a:rPr lang="fr-FR" dirty="0"/>
              <a:t>Créez une fiche actualité, intitulée « Test actualité », dans votre rubrique.</a:t>
            </a:r>
            <a:br>
              <a:rPr lang="fr-FR" dirty="0"/>
            </a:br>
            <a:br>
              <a:rPr lang="fr-FR" dirty="0"/>
            </a:br>
            <a:r>
              <a:rPr lang="fr-FR" dirty="0"/>
              <a:t>Remplissez le maximum de champs utiles</a:t>
            </a:r>
          </a:p>
          <a:p>
            <a:pPr marL="0" indent="0">
              <a:buNone/>
            </a:pPr>
            <a:r>
              <a:rPr lang="fr-FR" dirty="0"/>
              <a:t>(dates, résumé, description, encadré, contact, plan, doc à télécharger…).</a:t>
            </a:r>
          </a:p>
        </p:txBody>
      </p:sp>
    </p:spTree>
    <p:extLst>
      <p:ext uri="{BB962C8B-B14F-4D97-AF65-F5344CB8AC3E}">
        <p14:creationId xmlns:p14="http://schemas.microsoft.com/office/powerpoint/2010/main" val="937037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867C82AC-9066-0849-A77D-62EBFE684042}"/>
              </a:ext>
            </a:extLst>
          </p:cNvPr>
          <p:cNvGrpSpPr/>
          <p:nvPr/>
        </p:nvGrpSpPr>
        <p:grpSpPr>
          <a:xfrm>
            <a:off x="3648318" y="-11435"/>
            <a:ext cx="4609679" cy="1145751"/>
            <a:chOff x="3314695" y="-11432"/>
            <a:chExt cx="4718573" cy="1145751"/>
          </a:xfrm>
        </p:grpSpPr>
        <p:sp>
          <p:nvSpPr>
            <p:cNvPr id="21" name="Round Single Corner Rectangle 20">
              <a:extLst>
                <a:ext uri="{FF2B5EF4-FFF2-40B4-BE49-F238E27FC236}">
                  <a16:creationId xmlns:a16="http://schemas.microsoft.com/office/drawing/2014/main" id="{7B252B61-66E5-AE44-B0F9-A87051BE085C}"/>
                </a:ext>
              </a:extLst>
            </p:cNvPr>
            <p:cNvSpPr/>
            <p:nvPr/>
          </p:nvSpPr>
          <p:spPr>
            <a:xfrm flipH="1">
              <a:off x="3314695" y="-11432"/>
              <a:ext cx="4718573" cy="1145751"/>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r>
                <a:rPr lang="fr-FR" dirty="0">
                  <a:latin typeface="Montserrat" pitchFamily="2" charset="77"/>
                </a:rPr>
                <a:t>-</a:t>
              </a:r>
            </a:p>
          </p:txBody>
        </p:sp>
        <p:sp>
          <p:nvSpPr>
            <p:cNvPr id="22" name="TextBox 21">
              <a:extLst>
                <a:ext uri="{FF2B5EF4-FFF2-40B4-BE49-F238E27FC236}">
                  <a16:creationId xmlns:a16="http://schemas.microsoft.com/office/drawing/2014/main" id="{61042064-6992-C540-9166-E9EF83E7C1BA}"/>
                </a:ext>
              </a:extLst>
            </p:cNvPr>
            <p:cNvSpPr txBox="1"/>
            <p:nvPr/>
          </p:nvSpPr>
          <p:spPr>
            <a:xfrm>
              <a:off x="4305298" y="694812"/>
              <a:ext cx="3659902" cy="274434"/>
            </a:xfrm>
            <a:prstGeom prst="rect">
              <a:avLst/>
            </a:prstGeom>
            <a:noFill/>
            <a:ln>
              <a:noFill/>
            </a:ln>
          </p:spPr>
          <p:txBody>
            <a:bodyPr wrap="square" rtlCol="0">
              <a:spAutoFit/>
            </a:bodyPr>
            <a:lstStyle/>
            <a:p>
              <a:pPr>
                <a:lnSpc>
                  <a:spcPts val="1300"/>
                </a:lnSpc>
              </a:pPr>
              <a:r>
                <a:rPr lang="fr-FR" dirty="0">
                  <a:solidFill>
                    <a:schemeClr val="bg1"/>
                  </a:solidFill>
                  <a:latin typeface="Montserrat" pitchFamily="2" charset="77"/>
                </a:rPr>
                <a:t>LE CHAMP STRUCTURE</a:t>
              </a:r>
            </a:p>
          </p:txBody>
        </p:sp>
      </p:grpSp>
      <p:grpSp>
        <p:nvGrpSpPr>
          <p:cNvPr id="18" name="Group 17">
            <a:extLst>
              <a:ext uri="{FF2B5EF4-FFF2-40B4-BE49-F238E27FC236}">
                <a16:creationId xmlns:a16="http://schemas.microsoft.com/office/drawing/2014/main" id="{9CBCDEBB-B02B-FD4B-902D-51095B54A2F3}"/>
              </a:ext>
            </a:extLst>
          </p:cNvPr>
          <p:cNvGrpSpPr/>
          <p:nvPr/>
        </p:nvGrpSpPr>
        <p:grpSpPr>
          <a:xfrm>
            <a:off x="-3" y="0"/>
            <a:ext cx="4381502" cy="1134318"/>
            <a:chOff x="-4" y="1"/>
            <a:chExt cx="4381502"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4381498" cy="259045"/>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LE CONTENU DE L’ACTUALITE</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 JUIN 2024</a:t>
              </a:r>
            </a:p>
          </p:txBody>
        </p:sp>
      </p:grpSp>
      <p:sp>
        <p:nvSpPr>
          <p:cNvPr id="24" name="ZoneTexte 23"/>
          <p:cNvSpPr txBox="1"/>
          <p:nvPr/>
        </p:nvSpPr>
        <p:spPr>
          <a:xfrm>
            <a:off x="361949" y="1495360"/>
            <a:ext cx="8007770" cy="646331"/>
          </a:xfrm>
          <a:prstGeom prst="rect">
            <a:avLst/>
          </a:prstGeom>
          <a:noFill/>
        </p:spPr>
        <p:txBody>
          <a:bodyPr wrap="none" rtlCol="0">
            <a:spAutoFit/>
          </a:bodyPr>
          <a:lstStyle/>
          <a:p>
            <a:r>
              <a:rPr lang="fr-FR" dirty="0"/>
              <a:t>Pour générer automatiquement un lien vers un site Cnam dans la colonne Encadré, </a:t>
            </a:r>
            <a:br>
              <a:rPr lang="fr-FR" dirty="0"/>
            </a:br>
            <a:r>
              <a:rPr lang="fr-FR" dirty="0"/>
              <a:t>utiliser l’une des structures </a:t>
            </a:r>
            <a:r>
              <a:rPr lang="fr-FR" b="1" dirty="0"/>
              <a:t>Liens d’encadré.</a:t>
            </a: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949" y="2215344"/>
            <a:ext cx="7505700" cy="4057650"/>
          </a:xfrm>
          <a:prstGeom prst="rect">
            <a:avLst/>
          </a:prstGeom>
        </p:spPr>
      </p:pic>
      <p:sp>
        <p:nvSpPr>
          <p:cNvPr id="23" name="Rectangle 22">
            <a:extLst>
              <a:ext uri="{FF2B5EF4-FFF2-40B4-BE49-F238E27FC236}">
                <a16:creationId xmlns:a16="http://schemas.microsoft.com/office/drawing/2014/main" id="{202DEA62-0094-2E4E-85FE-7BB4247F05E9}"/>
              </a:ext>
            </a:extLst>
          </p:cNvPr>
          <p:cNvSpPr/>
          <p:nvPr/>
        </p:nvSpPr>
        <p:spPr>
          <a:xfrm>
            <a:off x="550276" y="4983080"/>
            <a:ext cx="1160060" cy="343852"/>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30" name="Rectangle 29">
            <a:extLst>
              <a:ext uri="{FF2B5EF4-FFF2-40B4-BE49-F238E27FC236}">
                <a16:creationId xmlns:a16="http://schemas.microsoft.com/office/drawing/2014/main" id="{202DEA62-0094-2E4E-85FE-7BB4247F05E9}"/>
              </a:ext>
            </a:extLst>
          </p:cNvPr>
          <p:cNvSpPr/>
          <p:nvPr/>
        </p:nvSpPr>
        <p:spPr>
          <a:xfrm>
            <a:off x="3254891" y="3948545"/>
            <a:ext cx="4004488" cy="413605"/>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5698" y="969243"/>
            <a:ext cx="3143250" cy="3392907"/>
          </a:xfrm>
          <a:prstGeom prst="rect">
            <a:avLst/>
          </a:prstGeom>
        </p:spPr>
      </p:pic>
      <p:cxnSp>
        <p:nvCxnSpPr>
          <p:cNvPr id="28" name="Straight Arrow Connector 27">
            <a:extLst>
              <a:ext uri="{FF2B5EF4-FFF2-40B4-BE49-F238E27FC236}">
                <a16:creationId xmlns:a16="http://schemas.microsoft.com/office/drawing/2014/main" id="{414A0833-FA82-CB44-A850-522B6411F535}"/>
              </a:ext>
            </a:extLst>
          </p:cNvPr>
          <p:cNvCxnSpPr>
            <a:cxnSpLocks/>
          </p:cNvCxnSpPr>
          <p:nvPr/>
        </p:nvCxnSpPr>
        <p:spPr>
          <a:xfrm flipV="1">
            <a:off x="7489767" y="4089012"/>
            <a:ext cx="1903560" cy="165547"/>
          </a:xfrm>
          <a:prstGeom prst="straightConnector1">
            <a:avLst/>
          </a:prstGeom>
          <a:ln w="47625">
            <a:solidFill>
              <a:srgbClr val="AA9F96"/>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4834923" y="2659160"/>
            <a:ext cx="2885726" cy="2308324"/>
          </a:xfrm>
          <a:prstGeom prst="rect">
            <a:avLst/>
          </a:prstGeom>
          <a:noFill/>
        </p:spPr>
        <p:txBody>
          <a:bodyPr wrap="none" rtlCol="0">
            <a:spAutoFit/>
          </a:bodyPr>
          <a:lstStyle/>
          <a:p>
            <a:r>
              <a:rPr lang="fr-FR" dirty="0">
                <a:solidFill>
                  <a:srgbClr val="FF0000"/>
                </a:solidFill>
              </a:rPr>
              <a:t>Mais aussi: </a:t>
            </a:r>
          </a:p>
          <a:p>
            <a:r>
              <a:rPr lang="fr-FR" dirty="0">
                <a:solidFill>
                  <a:srgbClr val="FF0000"/>
                </a:solidFill>
              </a:rPr>
              <a:t>Pour faire un lien vers le site </a:t>
            </a:r>
            <a:br>
              <a:rPr lang="fr-FR" dirty="0">
                <a:solidFill>
                  <a:srgbClr val="FF0000"/>
                </a:solidFill>
              </a:rPr>
            </a:br>
            <a:r>
              <a:rPr lang="fr-FR" dirty="0">
                <a:solidFill>
                  <a:srgbClr val="FF0000"/>
                </a:solidFill>
              </a:rPr>
              <a:t>d’un centre régional, </a:t>
            </a:r>
            <a:br>
              <a:rPr lang="fr-FR" dirty="0">
                <a:solidFill>
                  <a:srgbClr val="FF0000"/>
                </a:solidFill>
              </a:rPr>
            </a:br>
            <a:r>
              <a:rPr lang="fr-FR" dirty="0">
                <a:solidFill>
                  <a:srgbClr val="FF0000"/>
                </a:solidFill>
              </a:rPr>
              <a:t>ouvrir la structure  </a:t>
            </a:r>
            <a:r>
              <a:rPr lang="fr-FR" b="1" dirty="0">
                <a:solidFill>
                  <a:srgbClr val="FF0000"/>
                </a:solidFill>
              </a:rPr>
              <a:t>Centres.</a:t>
            </a:r>
            <a:br>
              <a:rPr lang="fr-FR" b="1" dirty="0">
                <a:solidFill>
                  <a:srgbClr val="FF0000"/>
                </a:solidFill>
              </a:rPr>
            </a:br>
            <a:br>
              <a:rPr lang="fr-FR" b="1" dirty="0">
                <a:solidFill>
                  <a:srgbClr val="FF0000"/>
                </a:solidFill>
              </a:rPr>
            </a:br>
            <a:endParaRPr lang="fr-FR" dirty="0">
              <a:solidFill>
                <a:srgbClr val="FF0000"/>
              </a:solidFill>
            </a:endParaRPr>
          </a:p>
          <a:p>
            <a:br>
              <a:rPr lang="fr-FR" b="1" dirty="0">
                <a:solidFill>
                  <a:srgbClr val="FF0000"/>
                </a:solidFill>
              </a:rPr>
            </a:br>
            <a:endParaRPr lang="fr-FR" dirty="0">
              <a:solidFill>
                <a:srgbClr val="FF0000"/>
              </a:solidFill>
            </a:endParaRPr>
          </a:p>
        </p:txBody>
      </p:sp>
    </p:spTree>
    <p:extLst>
      <p:ext uri="{BB962C8B-B14F-4D97-AF65-F5344CB8AC3E}">
        <p14:creationId xmlns:p14="http://schemas.microsoft.com/office/powerpoint/2010/main" val="365897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Effect transition="in" filter="fade">
                                      <p:cBhvr>
                                        <p:cTn id="9" dur="2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9CBCDEBB-B02B-FD4B-902D-51095B54A2F3}"/>
              </a:ext>
            </a:extLst>
          </p:cNvPr>
          <p:cNvGrpSpPr/>
          <p:nvPr/>
        </p:nvGrpSpPr>
        <p:grpSpPr>
          <a:xfrm>
            <a:off x="-3" y="0"/>
            <a:ext cx="3470517" cy="1134318"/>
            <a:chOff x="-4" y="1"/>
            <a:chExt cx="4381502"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4127500" cy="274434"/>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 LA FICHE DOCUMENT</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 JUIN 2024</a:t>
              </a:r>
            </a:p>
          </p:txBody>
        </p:sp>
      </p:grpSp>
      <p:pic>
        <p:nvPicPr>
          <p:cNvPr id="10" name="Picture 9">
            <a:extLst>
              <a:ext uri="{FF2B5EF4-FFF2-40B4-BE49-F238E27FC236}">
                <a16:creationId xmlns:a16="http://schemas.microsoft.com/office/drawing/2014/main" id="{D7328431-7285-474C-8655-516D9BC5AE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40" y="1700874"/>
            <a:ext cx="10546877" cy="4920605"/>
          </a:xfrm>
          <a:prstGeom prst="rect">
            <a:avLst/>
          </a:prstGeom>
        </p:spPr>
      </p:pic>
      <p:sp>
        <p:nvSpPr>
          <p:cNvPr id="26" name="Rectangle 25">
            <a:extLst>
              <a:ext uri="{FF2B5EF4-FFF2-40B4-BE49-F238E27FC236}">
                <a16:creationId xmlns:a16="http://schemas.microsoft.com/office/drawing/2014/main" id="{DB54433A-5BBC-C840-B567-CA6BF6E00FF4}"/>
              </a:ext>
            </a:extLst>
          </p:cNvPr>
          <p:cNvSpPr/>
          <p:nvPr/>
        </p:nvSpPr>
        <p:spPr>
          <a:xfrm>
            <a:off x="1873371" y="5203593"/>
            <a:ext cx="2988392" cy="328139"/>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27" name="Rectangle 26">
            <a:extLst>
              <a:ext uri="{FF2B5EF4-FFF2-40B4-BE49-F238E27FC236}">
                <a16:creationId xmlns:a16="http://schemas.microsoft.com/office/drawing/2014/main" id="{8D0727B2-3401-8644-84FF-5AAA4A3C8280}"/>
              </a:ext>
            </a:extLst>
          </p:cNvPr>
          <p:cNvSpPr/>
          <p:nvPr/>
        </p:nvSpPr>
        <p:spPr>
          <a:xfrm>
            <a:off x="2384928" y="5915069"/>
            <a:ext cx="318847" cy="328139"/>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28" name="Rectangle 27">
            <a:extLst>
              <a:ext uri="{FF2B5EF4-FFF2-40B4-BE49-F238E27FC236}">
                <a16:creationId xmlns:a16="http://schemas.microsoft.com/office/drawing/2014/main" id="{780CF3D5-DC4E-D44F-8306-BB7C338F122F}"/>
              </a:ext>
            </a:extLst>
          </p:cNvPr>
          <p:cNvSpPr/>
          <p:nvPr/>
        </p:nvSpPr>
        <p:spPr>
          <a:xfrm>
            <a:off x="1761483" y="3833038"/>
            <a:ext cx="4732036" cy="328139"/>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2160341"/>
            <a:ext cx="4656019" cy="4443364"/>
          </a:xfrm>
          <a:prstGeom prst="rect">
            <a:avLst/>
          </a:prstGeom>
        </p:spPr>
      </p:pic>
      <p:sp>
        <p:nvSpPr>
          <p:cNvPr id="24" name="Rectangle 23">
            <a:extLst>
              <a:ext uri="{FF2B5EF4-FFF2-40B4-BE49-F238E27FC236}">
                <a16:creationId xmlns:a16="http://schemas.microsoft.com/office/drawing/2014/main" id="{179B1FCE-D57B-4B75-98D3-66AB6E673FEB}"/>
              </a:ext>
            </a:extLst>
          </p:cNvPr>
          <p:cNvSpPr/>
          <p:nvPr/>
        </p:nvSpPr>
        <p:spPr>
          <a:xfrm>
            <a:off x="416560" y="1810050"/>
            <a:ext cx="1211107" cy="350291"/>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cxnSp>
        <p:nvCxnSpPr>
          <p:cNvPr id="21" name="Straight Arrow Connector 27">
            <a:extLst>
              <a:ext uri="{FF2B5EF4-FFF2-40B4-BE49-F238E27FC236}">
                <a16:creationId xmlns:a16="http://schemas.microsoft.com/office/drawing/2014/main" id="{414A0833-FA82-CB44-A850-522B6411F535}"/>
              </a:ext>
            </a:extLst>
          </p:cNvPr>
          <p:cNvCxnSpPr>
            <a:cxnSpLocks/>
          </p:cNvCxnSpPr>
          <p:nvPr/>
        </p:nvCxnSpPr>
        <p:spPr>
          <a:xfrm>
            <a:off x="4983284" y="5472378"/>
            <a:ext cx="6098698" cy="801001"/>
          </a:xfrm>
          <a:prstGeom prst="straightConnector1">
            <a:avLst/>
          </a:prstGeom>
          <a:ln w="47625">
            <a:solidFill>
              <a:srgbClr val="AA9F96"/>
            </a:solidFill>
            <a:tailEnd type="triangle"/>
          </a:ln>
        </p:spPr>
        <p:style>
          <a:lnRef idx="1">
            <a:schemeClr val="accent1"/>
          </a:lnRef>
          <a:fillRef idx="0">
            <a:schemeClr val="accent1"/>
          </a:fillRef>
          <a:effectRef idx="0">
            <a:schemeClr val="accent1"/>
          </a:effectRef>
          <a:fontRef idx="minor">
            <a:schemeClr val="tx1"/>
          </a:fontRef>
        </p:style>
      </p:cxnSp>
      <p:sp>
        <p:nvSpPr>
          <p:cNvPr id="3" name="ZoneTexte 2"/>
          <p:cNvSpPr txBox="1"/>
          <p:nvPr/>
        </p:nvSpPr>
        <p:spPr>
          <a:xfrm>
            <a:off x="1488302" y="1138784"/>
            <a:ext cx="8169993" cy="646331"/>
          </a:xfrm>
          <a:prstGeom prst="rect">
            <a:avLst/>
          </a:prstGeom>
          <a:noFill/>
        </p:spPr>
        <p:txBody>
          <a:bodyPr wrap="none" rtlCol="0">
            <a:spAutoFit/>
          </a:bodyPr>
          <a:lstStyle/>
          <a:p>
            <a:r>
              <a:rPr lang="fr-FR" dirty="0"/>
              <a:t>La fiche Document n’est utile que si vous faites des liens depuis de multiples pages </a:t>
            </a:r>
            <a:br>
              <a:rPr lang="fr-FR" dirty="0"/>
            </a:br>
            <a:r>
              <a:rPr lang="fr-FR" dirty="0"/>
              <a:t>et/ou sur une longue période vers le même type de document (dossier d’inscription).</a:t>
            </a:r>
          </a:p>
        </p:txBody>
      </p:sp>
    </p:spTree>
    <p:extLst>
      <p:ext uri="{BB962C8B-B14F-4D97-AF65-F5344CB8AC3E}">
        <p14:creationId xmlns:p14="http://schemas.microsoft.com/office/powerpoint/2010/main" val="67416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21"/>
                                        </p:tgtEl>
                                        <p:attrNameLst>
                                          <p:attrName>style.visibility</p:attrName>
                                        </p:attrNameLst>
                                      </p:cBhvr>
                                      <p:to>
                                        <p:strVal val="visible"/>
                                      </p:to>
                                    </p:set>
                                    <p:anim calcmode="lin" valueType="num">
                                      <p:cBhvr>
                                        <p:cTn id="7" dur="200" fill="hold"/>
                                        <p:tgtEl>
                                          <p:spTgt spid="21"/>
                                        </p:tgtEl>
                                        <p:attrNameLst>
                                          <p:attrName>ppt_w</p:attrName>
                                        </p:attrNameLst>
                                      </p:cBhvr>
                                      <p:tavLst>
                                        <p:tav tm="0">
                                          <p:val>
                                            <p:fltVal val="0"/>
                                          </p:val>
                                        </p:tav>
                                        <p:tav tm="100000">
                                          <p:val>
                                            <p:strVal val="#ppt_w"/>
                                          </p:val>
                                        </p:tav>
                                      </p:tavLst>
                                    </p:anim>
                                    <p:anim calcmode="lin" valueType="num">
                                      <p:cBhvr>
                                        <p:cTn id="8" dur="200" fill="hold"/>
                                        <p:tgtEl>
                                          <p:spTgt spid="21"/>
                                        </p:tgtEl>
                                        <p:attrNameLst>
                                          <p:attrName>ppt_h</p:attrName>
                                        </p:attrNameLst>
                                      </p:cBhvr>
                                      <p:tavLst>
                                        <p:tav tm="0">
                                          <p:val>
                                            <p:fltVal val="0"/>
                                          </p:val>
                                        </p:tav>
                                        <p:tav tm="100000">
                                          <p:val>
                                            <p:strVal val="#ppt_h"/>
                                          </p:val>
                                        </p:tav>
                                      </p:tavLst>
                                    </p:anim>
                                    <p:animEffect transition="in" filter="fade">
                                      <p:cBhvr>
                                        <p:cTn id="9" dur="2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7" name="Round Single Corner Rectangle 26">
            <a:extLst>
              <a:ext uri="{FF2B5EF4-FFF2-40B4-BE49-F238E27FC236}">
                <a16:creationId xmlns:a16="http://schemas.microsoft.com/office/drawing/2014/main" id="{ED2703EC-328A-694E-B14E-F981BEDFAE4A}"/>
              </a:ext>
            </a:extLst>
          </p:cNvPr>
          <p:cNvSpPr/>
          <p:nvPr/>
        </p:nvSpPr>
        <p:spPr>
          <a:xfrm flipH="1">
            <a:off x="3648320" y="-11435"/>
            <a:ext cx="5478208" cy="1145751"/>
          </a:xfrm>
          <a:prstGeom prst="round1Rect">
            <a:avLst>
              <a:gd fmla="val 50000" name="adj"/>
            </a:avLst>
          </a:prstGeom>
          <a:solidFill>
            <a:srgbClr val="AA9F96"/>
          </a:solidFill>
          <a:ln>
            <a:noFill/>
          </a:ln>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nSpc>
                <a:spcPts val="1200"/>
              </a:lnSpc>
            </a:pPr>
            <a:r>
              <a:rPr dirty="0" lang="fr-FR">
                <a:latin charset="77" pitchFamily="2" typeface="Montserrat"/>
              </a:rPr>
              <a:t>-</a:t>
            </a:r>
          </a:p>
        </p:txBody>
      </p:sp>
      <p:grpSp>
        <p:nvGrpSpPr>
          <p:cNvPr id="18" name="Group 17">
            <a:extLst>
              <a:ext uri="{FF2B5EF4-FFF2-40B4-BE49-F238E27FC236}">
                <a16:creationId xmlns:a16="http://schemas.microsoft.com/office/drawing/2014/main" id="{9CBCDEBB-B02B-FD4B-902D-51095B54A2F3}"/>
              </a:ext>
            </a:extLst>
          </p:cNvPr>
          <p:cNvGrpSpPr/>
          <p:nvPr/>
        </p:nvGrpSpPr>
        <p:grpSpPr>
          <a:xfrm>
            <a:off x="-3" y="0"/>
            <a:ext cx="4381502" cy="1134318"/>
            <a:chOff x="-4" y="1"/>
            <a:chExt cx="4381502"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fmla="val 50000" name="adj"/>
              </a:avLst>
            </a:prstGeom>
            <a:solidFill>
              <a:srgbClr val="C1002A"/>
            </a:solidFill>
            <a:ln>
              <a:noFill/>
            </a:ln>
            <a:effectLst>
              <a:outerShdw algn="ctr" dir="16200000" dist="63500" rotWithShape="0">
                <a:srgbClr val="0D0D0D">
                  <a:alpha val="0"/>
                </a:srgbClr>
              </a:outerShdw>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gn="ctr">
                <a:lnSpc>
                  <a:spcPts val="1300"/>
                </a:lnSpc>
              </a:pPr>
              <a:endParaRPr b="1" dirty="0" lang="fr-FR">
                <a:latin charset="77" pitchFamily="2" typeface="Montserrat SemiBold"/>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4381498" cy="259045"/>
            </a:xfrm>
            <a:prstGeom prst="rect">
              <a:avLst/>
            </a:prstGeom>
            <a:noFill/>
            <a:ln>
              <a:noFill/>
            </a:ln>
          </p:spPr>
          <p:txBody>
            <a:bodyPr rtlCol="0" wrap="square">
              <a:spAutoFit/>
            </a:bodyPr>
            <a:lstStyle/>
            <a:p>
              <a:pPr>
                <a:lnSpc>
                  <a:spcPts val="1300"/>
                </a:lnSpc>
              </a:pPr>
              <a:r>
                <a:rPr b="1" dirty="0" lang="fr-FR">
                  <a:solidFill>
                    <a:schemeClr val="bg1"/>
                  </a:solidFill>
                  <a:latin charset="77" pitchFamily="2" typeface="Montserrat SemiBold"/>
                </a:rPr>
                <a:t> EDITER LE CONTENU DES PAGES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dirty="0" lang="fr-FR">
                  <a:latin charset="77" pitchFamily="2" typeface="Montserrat"/>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dirty="0" lang="fr-FR">
                  <a:latin charset="77" pitchFamily="2" typeface="Montserrat"/>
                </a:rPr>
                <a:t> décembre 2020</a:t>
              </a:r>
            </a:p>
          </p:txBody>
        </p:sp>
      </p:grpSp>
      <p:pic>
        <p:nvPicPr>
          <p:cNvPr id="24" name="Picture 23">
            <a:extLst>
              <a:ext uri="{FF2B5EF4-FFF2-40B4-BE49-F238E27FC236}">
                <a16:creationId xmlns:a16="http://schemas.microsoft.com/office/drawing/2014/main" id="{924B45A1-184F-C540-B359-AF7726038F4E}"/>
              </a:ext>
            </a:extLst>
          </p:cNvPr>
          <p:cNvPicPr>
            <a:picLocks noChangeAspect="1"/>
          </p:cNvPicPr>
          <p:nvPr/>
        </p:nvPicPr>
        <p:blipFill rotWithShape="1">
          <a:blip r:embed="rId2">
            <a:extLst>
              <a:ext uri="{28A0092B-C50C-407E-A947-70E740481C1C}">
                <a14:useLocalDpi xmlns:a14="http://schemas.microsoft.com/office/drawing/2010/main" val="0"/>
              </a:ext>
            </a:extLst>
          </a:blip>
          <a:srcRect b="107" l="224" r="257" t="9"/>
          <a:stretch/>
        </p:blipFill>
        <p:spPr>
          <a:xfrm>
            <a:off x="3989146" y="5001233"/>
            <a:ext cx="1444662" cy="2123975"/>
          </a:xfrm>
          <a:prstGeom prst="rect">
            <a:avLst/>
          </a:prstGeom>
        </p:spPr>
      </p:pic>
      <p:pic>
        <p:nvPicPr>
          <p:cNvPr id="25" name="Picture 24">
            <a:extLst>
              <a:ext uri="{FF2B5EF4-FFF2-40B4-BE49-F238E27FC236}">
                <a16:creationId xmlns:a16="http://schemas.microsoft.com/office/drawing/2014/main" id="{34DEB31C-DD3C-EA40-B026-671F440AE425}"/>
              </a:ext>
            </a:extLst>
          </p:cNvPr>
          <p:cNvPicPr>
            <a:picLocks noChangeAspect="1"/>
          </p:cNvPicPr>
          <p:nvPr/>
        </p:nvPicPr>
        <p:blipFill rotWithShape="1">
          <a:blip r:embed="rId3">
            <a:extLst>
              <a:ext uri="{28A0092B-C50C-407E-A947-70E740481C1C}">
                <a14:useLocalDpi xmlns:a14="http://schemas.microsoft.com/office/drawing/2010/main" val="0"/>
              </a:ext>
            </a:extLst>
          </a:blip>
          <a:srcRect b="329" l="58" r="403" t="274"/>
          <a:stretch/>
        </p:blipFill>
        <p:spPr>
          <a:xfrm>
            <a:off x="6243325" y="2670385"/>
            <a:ext cx="2188651" cy="2813980"/>
          </a:xfrm>
          <a:prstGeom prst="rect">
            <a:avLst/>
          </a:prstGeom>
        </p:spPr>
      </p:pic>
      <p:pic>
        <p:nvPicPr>
          <p:cNvPr id="26" name="Picture 25">
            <a:extLst>
              <a:ext uri="{FF2B5EF4-FFF2-40B4-BE49-F238E27FC236}">
                <a16:creationId xmlns:a16="http://schemas.microsoft.com/office/drawing/2014/main" id="{D4C77AF1-E407-8844-BFD1-23CE29E757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1493" y="3052770"/>
            <a:ext cx="2382503" cy="1500789"/>
          </a:xfrm>
          <a:prstGeom prst="rect">
            <a:avLst/>
          </a:prstGeom>
        </p:spPr>
      </p:pic>
      <p:sp>
        <p:nvSpPr>
          <p:cNvPr id="16" name="TextBox 27">
            <a:extLst>
              <a:ext uri="{FF2B5EF4-FFF2-40B4-BE49-F238E27FC236}">
                <a16:creationId xmlns:a16="http://schemas.microsoft.com/office/drawing/2014/main" id="{E66923EE-F5D4-8B4E-8402-CAE871A7CA90}"/>
              </a:ext>
            </a:extLst>
          </p:cNvPr>
          <p:cNvSpPr txBox="1"/>
          <p:nvPr/>
        </p:nvSpPr>
        <p:spPr>
          <a:xfrm>
            <a:off x="4382137" y="694811"/>
            <a:ext cx="4978315" cy="274434"/>
          </a:xfrm>
          <a:prstGeom prst="rect">
            <a:avLst/>
          </a:prstGeom>
          <a:noFill/>
          <a:ln>
            <a:noFill/>
          </a:ln>
        </p:spPr>
        <p:txBody>
          <a:bodyPr rtlCol="0" wrap="square">
            <a:spAutoFit/>
          </a:bodyPr>
          <a:lstStyle/>
          <a:p>
            <a:pPr>
              <a:lnSpc>
                <a:spcPts val="1300"/>
              </a:lnSpc>
            </a:pPr>
            <a:r>
              <a:rPr dirty="0" lang="fr-FR">
                <a:solidFill>
                  <a:schemeClr val="bg1"/>
                </a:solidFill>
                <a:latin charset="77" pitchFamily="2" typeface="Montserrat"/>
              </a:rPr>
              <a:t>LES PRINCIPAUX TYPES DE CONTENU</a:t>
            </a:r>
          </a:p>
        </p:txBody>
      </p:sp>
      <p:sp>
        <p:nvSpPr>
          <p:cNvPr id="21" name="ZoneTexte 20"/>
          <p:cNvSpPr txBox="1"/>
          <p:nvPr/>
        </p:nvSpPr>
        <p:spPr>
          <a:xfrm>
            <a:off x="304100" y="1378409"/>
            <a:ext cx="4352474" cy="523220"/>
          </a:xfrm>
          <a:prstGeom prst="rect">
            <a:avLst/>
          </a:prstGeom>
          <a:noFill/>
        </p:spPr>
        <p:txBody>
          <a:bodyPr rtlCol="0" wrap="none">
            <a:spAutoFit/>
          </a:bodyPr>
          <a:lstStyle/>
          <a:p>
            <a:r>
              <a:rPr dirty="0" lang="fr-FR" sz="2800"/>
              <a:t>Différentes fiches formation:</a:t>
            </a:r>
          </a:p>
        </p:txBody>
      </p:sp>
      <p:pic>
        <p:nvPicPr>
          <p:cNvPr id="3" name="Objet 2"/>
          <p:cNvPicPr/>
          <p:nvPr/>
        </p:nvPicPr>
        <p:blipFill>
          <a:blip r:embed="rId5"/>
          <a:stretch>
            <a:fillRect/>
          </a:stretch>
          <a:srcRect/>
        </p:blipFill>
        <p:spPr>
          <a:xfrm>
            <a:off x="226207" y="2257239"/>
            <a:ext cx="2120488" cy="2198383"/>
          </a:xfrm>
          <a:prstGeom prst="rect">
            <a:avLst/>
          </a:prstGeom>
        </p:spPr>
      </p:pic>
      <p:pic>
        <p:nvPicPr>
          <p:cNvPr id="7" name="Objet 6"/>
          <p:cNvPicPr/>
          <p:nvPr/>
        </p:nvPicPr>
        <p:blipFill>
          <a:blip r:embed="rId7"/>
          <a:stretch>
            <a:fillRect/>
          </a:stretch>
          <a:srcRect/>
        </p:blipFill>
        <p:spPr>
          <a:xfrm>
            <a:off x="914012" y="5177513"/>
            <a:ext cx="1581034" cy="1656916"/>
          </a:xfrm>
          <a:prstGeom prst="rect">
            <a:avLst/>
          </a:prstGeom>
        </p:spPr>
      </p:pic>
      <p:pic>
        <p:nvPicPr>
          <p:cNvPr id="10" name="Objet 9"/>
          <p:cNvPicPr/>
          <p:nvPr/>
        </p:nvPicPr>
        <p:blipFill>
          <a:blip r:embed="rId9"/>
          <a:stretch>
            <a:fillRect/>
          </a:stretch>
          <a:srcRect/>
        </p:blipFill>
        <p:spPr>
          <a:xfrm>
            <a:off x="2942489" y="2395357"/>
            <a:ext cx="1944756" cy="2250131"/>
          </a:xfrm>
          <a:prstGeom prst="rect">
            <a:avLst/>
          </a:prstGeom>
        </p:spPr>
      </p:pic>
      <p:sp>
        <p:nvSpPr>
          <p:cNvPr id="11" name="ZoneTexte 10"/>
          <p:cNvSpPr txBox="1"/>
          <p:nvPr/>
        </p:nvSpPr>
        <p:spPr>
          <a:xfrm>
            <a:off x="209306" y="1937270"/>
            <a:ext cx="1668534" cy="369332"/>
          </a:xfrm>
          <a:prstGeom prst="rect">
            <a:avLst/>
          </a:prstGeom>
          <a:noFill/>
        </p:spPr>
        <p:txBody>
          <a:bodyPr rtlCol="0" wrap="none">
            <a:spAutoFit/>
          </a:bodyPr>
          <a:lstStyle/>
          <a:p>
            <a:pPr indent="-285750" marL="285750">
              <a:buFont charset="0" panose="020B0604020202020204" pitchFamily="34" typeface="Arial"/>
              <a:buChar char="•"/>
            </a:pPr>
            <a:r>
              <a:rPr dirty="0" lang="fr-FR"/>
              <a:t>UE nationale</a:t>
            </a:r>
          </a:p>
        </p:txBody>
      </p:sp>
      <p:sp>
        <p:nvSpPr>
          <p:cNvPr id="22" name="ZoneTexte 21"/>
          <p:cNvSpPr txBox="1"/>
          <p:nvPr/>
        </p:nvSpPr>
        <p:spPr>
          <a:xfrm>
            <a:off x="304100" y="4493402"/>
            <a:ext cx="2315570" cy="646331"/>
          </a:xfrm>
          <a:prstGeom prst="rect">
            <a:avLst/>
          </a:prstGeom>
          <a:noFill/>
        </p:spPr>
        <p:txBody>
          <a:bodyPr rtlCol="0" wrap="none">
            <a:spAutoFit/>
          </a:bodyPr>
          <a:lstStyle/>
          <a:p>
            <a:pPr indent="-285750" marL="285750">
              <a:buFont charset="0" panose="020B0604020202020204" pitchFamily="34" typeface="Arial"/>
              <a:buChar char="•"/>
            </a:pPr>
            <a:r>
              <a:rPr dirty="0" lang="fr-FR"/>
              <a:t>Et sa déclinaison en</a:t>
            </a:r>
            <a:br>
              <a:rPr dirty="0" lang="fr-FR"/>
            </a:br>
            <a:r>
              <a:rPr dirty="0" lang="fr-FR"/>
              <a:t>UE régionale</a:t>
            </a:r>
          </a:p>
        </p:txBody>
      </p:sp>
      <p:sp>
        <p:nvSpPr>
          <p:cNvPr id="23" name="ZoneTexte 22"/>
          <p:cNvSpPr txBox="1"/>
          <p:nvPr/>
        </p:nvSpPr>
        <p:spPr>
          <a:xfrm>
            <a:off x="2814053" y="1947567"/>
            <a:ext cx="3176126" cy="369332"/>
          </a:xfrm>
          <a:prstGeom prst="rect">
            <a:avLst/>
          </a:prstGeom>
          <a:noFill/>
        </p:spPr>
        <p:txBody>
          <a:bodyPr rtlCol="0" wrap="none">
            <a:spAutoFit/>
          </a:bodyPr>
          <a:lstStyle/>
          <a:p>
            <a:pPr indent="-285750" marL="285750">
              <a:buFont charset="0" panose="020B0604020202020204" pitchFamily="34" typeface="Arial"/>
              <a:buChar char="•"/>
            </a:pPr>
            <a:r>
              <a:rPr dirty="0" lang="fr-FR"/>
              <a:t>Certificat /diplôme national</a:t>
            </a:r>
          </a:p>
        </p:txBody>
      </p:sp>
      <p:sp>
        <p:nvSpPr>
          <p:cNvPr id="28" name="ZoneTexte 27"/>
          <p:cNvSpPr txBox="1"/>
          <p:nvPr/>
        </p:nvSpPr>
        <p:spPr>
          <a:xfrm>
            <a:off x="2867175" y="4631901"/>
            <a:ext cx="2955361" cy="369332"/>
          </a:xfrm>
          <a:prstGeom prst="rect">
            <a:avLst/>
          </a:prstGeom>
          <a:noFill/>
        </p:spPr>
        <p:txBody>
          <a:bodyPr rtlCol="0" wrap="none">
            <a:spAutoFit/>
          </a:bodyPr>
          <a:lstStyle/>
          <a:p>
            <a:pPr indent="-285750" marL="285750">
              <a:buFont charset="0" panose="020B0604020202020204" pitchFamily="34" typeface="Arial"/>
              <a:buChar char="•"/>
            </a:pPr>
            <a:r>
              <a:rPr dirty="0" lang="fr-FR"/>
              <a:t>Et sa déclinaison régionale</a:t>
            </a:r>
          </a:p>
        </p:txBody>
      </p:sp>
      <p:sp>
        <p:nvSpPr>
          <p:cNvPr id="29" name="ZoneTexte 28"/>
          <p:cNvSpPr txBox="1"/>
          <p:nvPr/>
        </p:nvSpPr>
        <p:spPr>
          <a:xfrm>
            <a:off x="6359703" y="1966426"/>
            <a:ext cx="1496628" cy="369332"/>
          </a:xfrm>
          <a:prstGeom prst="rect">
            <a:avLst/>
          </a:prstGeom>
          <a:noFill/>
        </p:spPr>
        <p:txBody>
          <a:bodyPr rtlCol="0" wrap="none">
            <a:spAutoFit/>
          </a:bodyPr>
          <a:lstStyle/>
          <a:p>
            <a:pPr indent="-285750" marL="285750">
              <a:buFont charset="0" panose="020B0604020202020204" pitchFamily="34" typeface="Arial"/>
              <a:buChar char="•"/>
            </a:pPr>
            <a:r>
              <a:rPr dirty="0" lang="fr-FR"/>
              <a:t>Alternance</a:t>
            </a:r>
          </a:p>
        </p:txBody>
      </p:sp>
      <p:sp>
        <p:nvSpPr>
          <p:cNvPr id="30" name="ZoneTexte 29"/>
          <p:cNvSpPr txBox="1"/>
          <p:nvPr/>
        </p:nvSpPr>
        <p:spPr>
          <a:xfrm>
            <a:off x="9012148" y="1934073"/>
            <a:ext cx="2286395" cy="646331"/>
          </a:xfrm>
          <a:prstGeom prst="rect">
            <a:avLst/>
          </a:prstGeom>
          <a:noFill/>
        </p:spPr>
        <p:txBody>
          <a:bodyPr rtlCol="0" wrap="square">
            <a:spAutoFit/>
          </a:bodyPr>
          <a:lstStyle/>
          <a:p>
            <a:pPr indent="-285750" marL="285750">
              <a:buFont charset="0" panose="020B0604020202020204" pitchFamily="34" typeface="Arial"/>
              <a:buChar char="•"/>
            </a:pPr>
            <a:r>
              <a:rPr dirty="0" lang="fr-FR"/>
              <a:t>Formation continue/ stage</a:t>
            </a:r>
          </a:p>
        </p:txBody>
      </p:sp>
      <p:sp>
        <p:nvSpPr>
          <p:cNvPr id="31" name="Rectangle 30">
            <a:extLst>
              <a:ext uri="{FF2B5EF4-FFF2-40B4-BE49-F238E27FC236}">
                <a16:creationId xmlns:a16="http://schemas.microsoft.com/office/drawing/2014/main" id="{39625B33-6B9D-094D-BE0E-46AEB5B405DE}"/>
              </a:ext>
            </a:extLst>
          </p:cNvPr>
          <p:cNvSpPr/>
          <p:nvPr/>
        </p:nvSpPr>
        <p:spPr>
          <a:xfrm>
            <a:off x="0" y="-11432"/>
            <a:ext cx="12192000" cy="6869432"/>
          </a:xfrm>
          <a:prstGeom prst="rect">
            <a:avLst/>
          </a:prstGeom>
          <a:solidFill>
            <a:srgbClr val="C100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fr-FR" sz="5400">
                <a:solidFill>
                  <a:schemeClr val="tx1"/>
                </a:solidFill>
              </a:rPr>
              <a:t>Les différents états d’une fiche</a:t>
            </a:r>
          </a:p>
        </p:txBody>
      </p:sp>
    </p:spTree>
    <p:extLst>
      <p:ext uri="{BB962C8B-B14F-4D97-AF65-F5344CB8AC3E}">
        <p14:creationId xmlns:p14="http://schemas.microsoft.com/office/powerpoint/2010/main" val="3594610157"/>
      </p:ext>
    </p:extLst>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855" y="4502538"/>
            <a:ext cx="4743450" cy="3829050"/>
          </a:xfrm>
          <a:prstGeom prst="rect">
            <a:avLst/>
          </a:prstGeom>
        </p:spPr>
      </p:pic>
      <p:pic>
        <p:nvPicPr>
          <p:cNvPr id="9" name="Picture 8">
            <a:extLst>
              <a:ext uri="{FF2B5EF4-FFF2-40B4-BE49-F238E27FC236}">
                <a16:creationId xmlns:a16="http://schemas.microsoft.com/office/drawing/2014/main" id="{0CAB7BBA-6F63-6646-93A8-FAF8541AD82E}"/>
              </a:ext>
            </a:extLst>
          </p:cNvPr>
          <p:cNvPicPr>
            <a:picLocks noChangeAspect="1"/>
          </p:cNvPicPr>
          <p:nvPr/>
        </p:nvPicPr>
        <p:blipFill rotWithShape="1">
          <a:blip r:embed="rId3">
            <a:extLst>
              <a:ext uri="{28A0092B-C50C-407E-A947-70E740481C1C}">
                <a14:useLocalDpi xmlns:a14="http://schemas.microsoft.com/office/drawing/2010/main" val="0"/>
              </a:ext>
            </a:extLst>
          </a:blip>
          <a:srcRect b="27"/>
          <a:stretch/>
        </p:blipFill>
        <p:spPr>
          <a:xfrm>
            <a:off x="-231549" y="1526289"/>
            <a:ext cx="7926173" cy="3161707"/>
          </a:xfrm>
          <a:prstGeom prst="rect">
            <a:avLst/>
          </a:prstGeom>
        </p:spPr>
      </p:pic>
      <p:grpSp>
        <p:nvGrpSpPr>
          <p:cNvPr id="30" name="Group 29">
            <a:extLst>
              <a:ext uri="{FF2B5EF4-FFF2-40B4-BE49-F238E27FC236}">
                <a16:creationId xmlns:a16="http://schemas.microsoft.com/office/drawing/2014/main" id="{A8F8F8BC-5A7F-5649-817E-C5B24A6F43EE}"/>
              </a:ext>
            </a:extLst>
          </p:cNvPr>
          <p:cNvGrpSpPr/>
          <p:nvPr/>
        </p:nvGrpSpPr>
        <p:grpSpPr>
          <a:xfrm>
            <a:off x="3648314" y="-11437"/>
            <a:ext cx="4047885" cy="1145751"/>
            <a:chOff x="3314692" y="-11432"/>
            <a:chExt cx="4143508" cy="1145751"/>
          </a:xfrm>
        </p:grpSpPr>
        <p:sp>
          <p:nvSpPr>
            <p:cNvPr id="31" name="Round Single Corner Rectangle 30">
              <a:extLst>
                <a:ext uri="{FF2B5EF4-FFF2-40B4-BE49-F238E27FC236}">
                  <a16:creationId xmlns:a16="http://schemas.microsoft.com/office/drawing/2014/main" id="{7941C7A9-D14B-2545-82C2-74EB2ABBCB1C}"/>
                </a:ext>
              </a:extLst>
            </p:cNvPr>
            <p:cNvSpPr/>
            <p:nvPr/>
          </p:nvSpPr>
          <p:spPr>
            <a:xfrm flipH="1">
              <a:off x="3314692" y="-11432"/>
              <a:ext cx="4143508" cy="1145751"/>
            </a:xfrm>
            <a:prstGeom prst="round1Rect">
              <a:avLst>
                <a:gd fmla="val 50000" name="adj"/>
              </a:avLst>
            </a:prstGeom>
            <a:solidFill>
              <a:srgbClr val="AA9F96"/>
            </a:solidFill>
            <a:ln>
              <a:noFill/>
            </a:ln>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nSpc>
                  <a:spcPts val="1200"/>
                </a:lnSpc>
              </a:pPr>
              <a:r>
                <a:rPr dirty="0" lang="fr-FR">
                  <a:latin charset="77" pitchFamily="2" typeface="Montserrat"/>
                </a:rPr>
                <a:t>-</a:t>
              </a:r>
            </a:p>
          </p:txBody>
        </p:sp>
        <p:sp>
          <p:nvSpPr>
            <p:cNvPr id="32" name="TextBox 31">
              <a:extLst>
                <a:ext uri="{FF2B5EF4-FFF2-40B4-BE49-F238E27FC236}">
                  <a16:creationId xmlns:a16="http://schemas.microsoft.com/office/drawing/2014/main" id="{9806EEF5-B92C-604E-B8E4-369D01CCC9D3}"/>
                </a:ext>
              </a:extLst>
            </p:cNvPr>
            <p:cNvSpPr txBox="1"/>
            <p:nvPr/>
          </p:nvSpPr>
          <p:spPr>
            <a:xfrm>
              <a:off x="4305298" y="694812"/>
              <a:ext cx="2918903" cy="259045"/>
            </a:xfrm>
            <a:prstGeom prst="rect">
              <a:avLst/>
            </a:prstGeom>
            <a:noFill/>
            <a:ln>
              <a:noFill/>
            </a:ln>
          </p:spPr>
          <p:txBody>
            <a:bodyPr rtlCol="0" wrap="square">
              <a:spAutoFit/>
            </a:bodyPr>
            <a:lstStyle/>
            <a:p>
              <a:pPr>
                <a:lnSpc>
                  <a:spcPts val="1300"/>
                </a:lnSpc>
              </a:pPr>
              <a:r>
                <a:rPr dirty="0" lang="fr-FR">
                  <a:solidFill>
                    <a:schemeClr val="bg1"/>
                  </a:solidFill>
                  <a:latin charset="77" pitchFamily="2" typeface="Montserrat"/>
                </a:rPr>
                <a:t>LA FICHE DOCUMENT</a:t>
              </a:r>
            </a:p>
          </p:txBody>
        </p:sp>
      </p:grpSp>
      <p:grpSp>
        <p:nvGrpSpPr>
          <p:cNvPr id="22" name="Group 21">
            <a:extLst>
              <a:ext uri="{FF2B5EF4-FFF2-40B4-BE49-F238E27FC236}">
                <a16:creationId xmlns:a16="http://schemas.microsoft.com/office/drawing/2014/main" id="{C21D3ED3-8E21-2E48-ABBC-120F76C4233F}"/>
              </a:ext>
            </a:extLst>
          </p:cNvPr>
          <p:cNvGrpSpPr/>
          <p:nvPr/>
        </p:nvGrpSpPr>
        <p:grpSpPr>
          <a:xfrm>
            <a:off x="3648312" y="-11437"/>
            <a:ext cx="5914788" cy="1145751"/>
            <a:chOff x="3314690" y="-11432"/>
            <a:chExt cx="6054513" cy="1145751"/>
          </a:xfrm>
        </p:grpSpPr>
        <p:sp>
          <p:nvSpPr>
            <p:cNvPr id="23" name="Round Single Corner Rectangle 22">
              <a:extLst>
                <a:ext uri="{FF2B5EF4-FFF2-40B4-BE49-F238E27FC236}">
                  <a16:creationId xmlns:a16="http://schemas.microsoft.com/office/drawing/2014/main" id="{8C91942D-C396-2242-B396-DF8BF94E251C}"/>
                </a:ext>
              </a:extLst>
            </p:cNvPr>
            <p:cNvSpPr/>
            <p:nvPr/>
          </p:nvSpPr>
          <p:spPr>
            <a:xfrm flipH="1">
              <a:off x="3314690" y="-11432"/>
              <a:ext cx="5950512" cy="1145751"/>
            </a:xfrm>
            <a:prstGeom prst="round1Rect">
              <a:avLst>
                <a:gd fmla="val 50000" name="adj"/>
              </a:avLst>
            </a:prstGeom>
            <a:solidFill>
              <a:srgbClr val="AA9F96"/>
            </a:solidFill>
            <a:ln>
              <a:noFill/>
            </a:ln>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nSpc>
                  <a:spcPts val="1200"/>
                </a:lnSpc>
              </a:pPr>
              <a:r>
                <a:rPr dirty="0" lang="fr-FR">
                  <a:latin charset="77" pitchFamily="2" typeface="Montserrat"/>
                </a:rPr>
                <a:t>-</a:t>
              </a:r>
            </a:p>
          </p:txBody>
        </p:sp>
        <p:sp>
          <p:nvSpPr>
            <p:cNvPr id="25" name="TextBox 24">
              <a:extLst>
                <a:ext uri="{FF2B5EF4-FFF2-40B4-BE49-F238E27FC236}">
                  <a16:creationId xmlns:a16="http://schemas.microsoft.com/office/drawing/2014/main" id="{5B35D891-032C-D04C-BA2A-CC5492A4AA8D}"/>
                </a:ext>
              </a:extLst>
            </p:cNvPr>
            <p:cNvSpPr txBox="1"/>
            <p:nvPr/>
          </p:nvSpPr>
          <p:spPr>
            <a:xfrm>
              <a:off x="4305298" y="694812"/>
              <a:ext cx="5063905" cy="274434"/>
            </a:xfrm>
            <a:prstGeom prst="rect">
              <a:avLst/>
            </a:prstGeom>
            <a:noFill/>
            <a:ln>
              <a:noFill/>
            </a:ln>
          </p:spPr>
          <p:txBody>
            <a:bodyPr rtlCol="0" wrap="square">
              <a:spAutoFit/>
            </a:bodyPr>
            <a:lstStyle/>
            <a:p>
              <a:pPr>
                <a:lnSpc>
                  <a:spcPts val="1300"/>
                </a:lnSpc>
              </a:pPr>
              <a:r>
                <a:rPr dirty="0" lang="fr-FR">
                  <a:solidFill>
                    <a:schemeClr val="bg1"/>
                  </a:solidFill>
                  <a:latin charset="77" pitchFamily="2" typeface="Montserrat"/>
                </a:rPr>
                <a:t>LES DIFFÉRENTS ÉTATS D’UNE FICHE</a:t>
              </a:r>
            </a:p>
          </p:txBody>
        </p:sp>
      </p:grpSp>
      <p:grpSp>
        <p:nvGrpSpPr>
          <p:cNvPr id="18" name="Group 17">
            <a:extLst>
              <a:ext uri="{FF2B5EF4-FFF2-40B4-BE49-F238E27FC236}">
                <a16:creationId xmlns:a16="http://schemas.microsoft.com/office/drawing/2014/main" id="{9CBCDEBB-B02B-FD4B-902D-51095B54A2F3}"/>
              </a:ext>
            </a:extLst>
          </p:cNvPr>
          <p:cNvGrpSpPr/>
          <p:nvPr/>
        </p:nvGrpSpPr>
        <p:grpSpPr>
          <a:xfrm>
            <a:off x="-3" y="0"/>
            <a:ext cx="4381502" cy="1134318"/>
            <a:chOff x="-4" y="1"/>
            <a:chExt cx="4381502"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fmla="val 50000" name="adj"/>
              </a:avLst>
            </a:prstGeom>
            <a:solidFill>
              <a:srgbClr val="C1002A"/>
            </a:solidFill>
            <a:ln>
              <a:noFill/>
            </a:ln>
            <a:effectLst>
              <a:outerShdw algn="ctr" dir="16200000" dist="63500" rotWithShape="0">
                <a:srgbClr val="0D0D0D">
                  <a:alpha val="0"/>
                </a:srgbClr>
              </a:outerShdw>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gn="ctr">
                <a:lnSpc>
                  <a:spcPts val="1300"/>
                </a:lnSpc>
              </a:pPr>
              <a:endParaRPr b="1" dirty="0" lang="fr-FR">
                <a:latin charset="77" pitchFamily="2" typeface="Montserrat SemiBold"/>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4381498" cy="259045"/>
            </a:xfrm>
            <a:prstGeom prst="rect">
              <a:avLst/>
            </a:prstGeom>
            <a:noFill/>
            <a:ln>
              <a:noFill/>
            </a:ln>
          </p:spPr>
          <p:txBody>
            <a:bodyPr rtlCol="0" wrap="square">
              <a:spAutoFit/>
            </a:bodyPr>
            <a:lstStyle/>
            <a:p>
              <a:pPr>
                <a:lnSpc>
                  <a:spcPts val="1300"/>
                </a:lnSpc>
              </a:pPr>
              <a:r>
                <a:rPr b="1" dirty="0" lang="fr-FR">
                  <a:solidFill>
                    <a:schemeClr val="bg1"/>
                  </a:solidFill>
                  <a:latin charset="77" pitchFamily="2" typeface="Montserrat SemiBold"/>
                </a:rPr>
                <a:t> TABLEAU EN BACK OFFICE</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dirty="0" lang="fr-FR">
                  <a:latin charset="77" pitchFamily="2" typeface="Montserrat"/>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dirty="0" lang="fr-FR">
                  <a:latin charset="77" pitchFamily="2" typeface="Montserrat"/>
                </a:rPr>
                <a:t>JUIN 2024</a:t>
              </a:r>
            </a:p>
          </p:txBody>
        </p:sp>
      </p:grpSp>
      <p:sp>
        <p:nvSpPr>
          <p:cNvPr id="34" name="Rectangle 33">
            <a:extLst>
              <a:ext uri="{FF2B5EF4-FFF2-40B4-BE49-F238E27FC236}">
                <a16:creationId xmlns:a16="http://schemas.microsoft.com/office/drawing/2014/main" id="{30856257-FD3B-B148-9D3A-6981E5056EEA}"/>
              </a:ext>
            </a:extLst>
          </p:cNvPr>
          <p:cNvSpPr/>
          <p:nvPr/>
        </p:nvSpPr>
        <p:spPr>
          <a:xfrm>
            <a:off x="6096000" y="2658701"/>
            <a:ext cx="1296537" cy="2141965"/>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fr-FR"/>
              <a:t> </a:t>
            </a: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7084" y="3448116"/>
            <a:ext cx="4305300" cy="2705100"/>
          </a:xfrm>
          <a:prstGeom prst="rect">
            <a:avLst/>
          </a:prstGeom>
        </p:spPr>
      </p:pic>
      <p:sp>
        <p:nvSpPr>
          <p:cNvPr id="24" name="Rectangle 23">
            <a:extLst>
              <a:ext uri="{FF2B5EF4-FFF2-40B4-BE49-F238E27FC236}">
                <a16:creationId xmlns:a16="http://schemas.microsoft.com/office/drawing/2014/main" id="{30856257-FD3B-B148-9D3A-6981E5056EEA}"/>
              </a:ext>
            </a:extLst>
          </p:cNvPr>
          <p:cNvSpPr/>
          <p:nvPr/>
        </p:nvSpPr>
        <p:spPr>
          <a:xfrm>
            <a:off x="4096211" y="2713837"/>
            <a:ext cx="1039695" cy="2086829"/>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fr-FR"/>
              <a:t> </a:t>
            </a:r>
          </a:p>
        </p:txBody>
      </p:sp>
      <p:sp>
        <p:nvSpPr>
          <p:cNvPr id="21" name="Rectangle 20">
            <a:extLst>
              <a:ext uri="{FF2B5EF4-FFF2-40B4-BE49-F238E27FC236}">
                <a16:creationId xmlns:a16="http://schemas.microsoft.com/office/drawing/2014/main" id="{A72BC823-6660-45D1-BF98-5A746B855945}"/>
              </a:ext>
            </a:extLst>
          </p:cNvPr>
          <p:cNvSpPr/>
          <p:nvPr/>
        </p:nvSpPr>
        <p:spPr>
          <a:xfrm>
            <a:off x="401881" y="2920772"/>
            <a:ext cx="1991548" cy="259044"/>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fr-FR"/>
              <a:t> </a:t>
            </a:r>
          </a:p>
        </p:txBody>
      </p:sp>
      <p:sp>
        <p:nvSpPr>
          <p:cNvPr id="26" name="Rectangle 25">
            <a:extLst>
              <a:ext uri="{FF2B5EF4-FFF2-40B4-BE49-F238E27FC236}">
                <a16:creationId xmlns:a16="http://schemas.microsoft.com/office/drawing/2014/main" id="{A72BC823-6660-45D1-BF98-5A746B855945}"/>
              </a:ext>
            </a:extLst>
          </p:cNvPr>
          <p:cNvSpPr/>
          <p:nvPr/>
        </p:nvSpPr>
        <p:spPr>
          <a:xfrm>
            <a:off x="1372717" y="5256339"/>
            <a:ext cx="781399" cy="327085"/>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fr-FR"/>
              <a:t> </a:t>
            </a:r>
          </a:p>
        </p:txBody>
      </p:sp>
      <p:cxnSp>
        <p:nvCxnSpPr>
          <p:cNvPr id="27" name="Straight Arrow Connector 27">
            <a:extLst>
              <a:ext uri="{FF2B5EF4-FFF2-40B4-BE49-F238E27FC236}">
                <a16:creationId xmlns:a16="http://schemas.microsoft.com/office/drawing/2014/main" id="{414A0833-FA82-CB44-A850-522B6411F535}"/>
              </a:ext>
            </a:extLst>
          </p:cNvPr>
          <p:cNvCxnSpPr>
            <a:cxnSpLocks/>
          </p:cNvCxnSpPr>
          <p:nvPr/>
        </p:nvCxnSpPr>
        <p:spPr>
          <a:xfrm flipH="1">
            <a:off x="2019993" y="3050294"/>
            <a:ext cx="2433241" cy="2135870"/>
          </a:xfrm>
          <a:prstGeom prst="straightConnector1">
            <a:avLst/>
          </a:prstGeom>
          <a:ln w="47625">
            <a:solidFill>
              <a:srgbClr val="AA9F9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0670325"/>
      </p:ext>
    </p:extLst>
  </p:cSld>
  <p:clrMapOvr>
    <a:masterClrMapping/>
  </p:clrMapOvr>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decel="50000" fill="hold" id="5" nodeType="withEffect" presetClass="entr" presetID="2" presetSubtype="8">
                                  <p:stCondLst>
                                    <p:cond delay="0"/>
                                  </p:stCondLst>
                                  <p:childTnLst>
                                    <p:set>
                                      <p:cBhvr>
                                        <p:cTn dur="1" fill="hold" id="6">
                                          <p:stCondLst>
                                            <p:cond delay="0"/>
                                          </p:stCondLst>
                                        </p:cTn>
                                        <p:tgtEl>
                                          <p:spTgt spid="22"/>
                                        </p:tgtEl>
                                        <p:attrNameLst>
                                          <p:attrName>style.visibility</p:attrName>
                                        </p:attrNameLst>
                                      </p:cBhvr>
                                      <p:to>
                                        <p:strVal val="visible"/>
                                      </p:to>
                                    </p:set>
                                    <p:anim calcmode="lin" valueType="num">
                                      <p:cBhvr additive="base">
                                        <p:cTn dur="500" fill="hold" id="7"/>
                                        <p:tgtEl>
                                          <p:spTgt spid="22"/>
                                        </p:tgtEl>
                                        <p:attrNameLst>
                                          <p:attrName>ppt_x</p:attrName>
                                        </p:attrNameLst>
                                      </p:cBhvr>
                                      <p:tavLst>
                                        <p:tav tm="0">
                                          <p:val>
                                            <p:strVal val="0-#ppt_w/2"/>
                                          </p:val>
                                        </p:tav>
                                        <p:tav tm="100000">
                                          <p:val>
                                            <p:strVal val="#ppt_x"/>
                                          </p:val>
                                        </p:tav>
                                      </p:tavLst>
                                    </p:anim>
                                    <p:anim calcmode="lin" valueType="num">
                                      <p:cBhvr additive="base">
                                        <p:cTn dur="500" fill="hold" id="8"/>
                                        <p:tgtEl>
                                          <p:spTgt spid="22"/>
                                        </p:tgtEl>
                                        <p:attrNameLst>
                                          <p:attrName>ppt_y</p:attrName>
                                        </p:attrNameLst>
                                      </p:cBhvr>
                                      <p:tavLst>
                                        <p:tav tm="0">
                                          <p:val>
                                            <p:strVal val="#ppt_y"/>
                                          </p:val>
                                        </p:tav>
                                        <p:tav tm="100000">
                                          <p:val>
                                            <p:strVal val="#ppt_y"/>
                                          </p:val>
                                        </p:tav>
                                      </p:tavLst>
                                    </p:anim>
                                  </p:childTnLst>
                                </p:cTn>
                              </p:par>
                              <p:par>
                                <p:cTn decel="50000" fill="hold" id="9" nodeType="withEffect" presetClass="exit" presetID="2" presetSubtype="1">
                                  <p:stCondLst>
                                    <p:cond delay="0"/>
                                  </p:stCondLst>
                                  <p:childTnLst>
                                    <p:anim calcmode="lin" valueType="num">
                                      <p:cBhvr additive="base">
                                        <p:cTn dur="200" id="10"/>
                                        <p:tgtEl>
                                          <p:spTgt spid="30"/>
                                        </p:tgtEl>
                                        <p:attrNameLst>
                                          <p:attrName>ppt_x</p:attrName>
                                        </p:attrNameLst>
                                      </p:cBhvr>
                                      <p:tavLst>
                                        <p:tav tm="0">
                                          <p:val>
                                            <p:strVal val="ppt_x"/>
                                          </p:val>
                                        </p:tav>
                                        <p:tav tm="100000">
                                          <p:val>
                                            <p:strVal val="ppt_x"/>
                                          </p:val>
                                        </p:tav>
                                      </p:tavLst>
                                    </p:anim>
                                    <p:anim calcmode="lin" valueType="num">
                                      <p:cBhvr additive="base">
                                        <p:cTn dur="200" id="11"/>
                                        <p:tgtEl>
                                          <p:spTgt spid="30"/>
                                        </p:tgtEl>
                                        <p:attrNameLst>
                                          <p:attrName>ppt_y</p:attrName>
                                        </p:attrNameLst>
                                      </p:cBhvr>
                                      <p:tavLst>
                                        <p:tav tm="0">
                                          <p:val>
                                            <p:strVal val="ppt_y"/>
                                          </p:val>
                                        </p:tav>
                                        <p:tav tm="100000">
                                          <p:val>
                                            <p:strVal val="0-ppt_h/2"/>
                                          </p:val>
                                        </p:tav>
                                      </p:tavLst>
                                    </p:anim>
                                    <p:set>
                                      <p:cBhvr>
                                        <p:cTn dur="1" fill="hold" id="12">
                                          <p:stCondLst>
                                            <p:cond delay="199"/>
                                          </p:stCondLst>
                                        </p:cTn>
                                        <p:tgtEl>
                                          <p:spTgt spid="30"/>
                                        </p:tgtEl>
                                        <p:attrNameLst>
                                          <p:attrName>style.visibility</p:attrName>
                                        </p:attrNameLst>
                                      </p:cBhvr>
                                      <p:to>
                                        <p:strVal val="hidden"/>
                                      </p:to>
                                    </p:set>
                                  </p:childTnLst>
                                </p:cTn>
                              </p:par>
                              <p:par>
                                <p:cTn fill="hold" id="13" nodeType="withEffect" presetClass="entr" presetID="53" presetSubtype="16">
                                  <p:stCondLst>
                                    <p:cond delay="1000"/>
                                  </p:stCondLst>
                                  <p:childTnLst>
                                    <p:set>
                                      <p:cBhvr>
                                        <p:cTn dur="1" fill="hold" id="14">
                                          <p:stCondLst>
                                            <p:cond delay="0"/>
                                          </p:stCondLst>
                                        </p:cTn>
                                        <p:tgtEl>
                                          <p:spTgt spid="27"/>
                                        </p:tgtEl>
                                        <p:attrNameLst>
                                          <p:attrName>style.visibility</p:attrName>
                                        </p:attrNameLst>
                                      </p:cBhvr>
                                      <p:to>
                                        <p:strVal val="visible"/>
                                      </p:to>
                                    </p:set>
                                    <p:anim calcmode="lin" valueType="num">
                                      <p:cBhvr>
                                        <p:cTn dur="200" fill="hold" id="15"/>
                                        <p:tgtEl>
                                          <p:spTgt spid="27"/>
                                        </p:tgtEl>
                                        <p:attrNameLst>
                                          <p:attrName>ppt_w</p:attrName>
                                        </p:attrNameLst>
                                      </p:cBhvr>
                                      <p:tavLst>
                                        <p:tav tm="0">
                                          <p:val>
                                            <p:fltVal val="0"/>
                                          </p:val>
                                        </p:tav>
                                        <p:tav tm="100000">
                                          <p:val>
                                            <p:strVal val="#ppt_w"/>
                                          </p:val>
                                        </p:tav>
                                      </p:tavLst>
                                    </p:anim>
                                    <p:anim calcmode="lin" valueType="num">
                                      <p:cBhvr>
                                        <p:cTn dur="200" fill="hold" id="16"/>
                                        <p:tgtEl>
                                          <p:spTgt spid="27"/>
                                        </p:tgtEl>
                                        <p:attrNameLst>
                                          <p:attrName>ppt_h</p:attrName>
                                        </p:attrNameLst>
                                      </p:cBhvr>
                                      <p:tavLst>
                                        <p:tav tm="0">
                                          <p:val>
                                            <p:fltVal val="0"/>
                                          </p:val>
                                        </p:tav>
                                        <p:tav tm="100000">
                                          <p:val>
                                            <p:strVal val="#ppt_h"/>
                                          </p:val>
                                        </p:tav>
                                      </p:tavLst>
                                    </p:anim>
                                    <p:animEffect filter="fade" transition="in">
                                      <p:cBhvr>
                                        <p:cTn dur="200" id="17"/>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C21D3ED3-8E21-2E48-ABBC-120F76C4233F}"/>
              </a:ext>
            </a:extLst>
          </p:cNvPr>
          <p:cNvGrpSpPr/>
          <p:nvPr/>
        </p:nvGrpSpPr>
        <p:grpSpPr>
          <a:xfrm>
            <a:off x="4932037" y="-1639"/>
            <a:ext cx="4528579" cy="1145751"/>
            <a:chOff x="4485575" y="-1634"/>
            <a:chExt cx="4130512" cy="1145751"/>
          </a:xfrm>
        </p:grpSpPr>
        <p:sp>
          <p:nvSpPr>
            <p:cNvPr id="23" name="Round Single Corner Rectangle 22">
              <a:extLst>
                <a:ext uri="{FF2B5EF4-FFF2-40B4-BE49-F238E27FC236}">
                  <a16:creationId xmlns:a16="http://schemas.microsoft.com/office/drawing/2014/main" id="{8C91942D-C396-2242-B396-DF8BF94E251C}"/>
                </a:ext>
              </a:extLst>
            </p:cNvPr>
            <p:cNvSpPr/>
            <p:nvPr/>
          </p:nvSpPr>
          <p:spPr>
            <a:xfrm flipH="1">
              <a:off x="4485575" y="-1634"/>
              <a:ext cx="4130512" cy="1145751"/>
            </a:xfrm>
            <a:prstGeom prst="round1Rect">
              <a:avLst>
                <a:gd fmla="val 50000" name="adj"/>
              </a:avLst>
            </a:prstGeom>
            <a:solidFill>
              <a:srgbClr val="AA9F96"/>
            </a:solidFill>
            <a:ln>
              <a:noFill/>
            </a:ln>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nSpc>
                  <a:spcPts val="1200"/>
                </a:lnSpc>
              </a:pPr>
              <a:r>
                <a:rPr dirty="0" lang="fr-FR">
                  <a:latin charset="77" pitchFamily="2" typeface="Montserrat"/>
                </a:rPr>
                <a:t>-</a:t>
              </a:r>
            </a:p>
          </p:txBody>
        </p:sp>
        <p:sp>
          <p:nvSpPr>
            <p:cNvPr id="25" name="TextBox 24">
              <a:extLst>
                <a:ext uri="{FF2B5EF4-FFF2-40B4-BE49-F238E27FC236}">
                  <a16:creationId xmlns:a16="http://schemas.microsoft.com/office/drawing/2014/main" id="{5B35D891-032C-D04C-BA2A-CC5492A4AA8D}"/>
                </a:ext>
              </a:extLst>
            </p:cNvPr>
            <p:cNvSpPr txBox="1"/>
            <p:nvPr/>
          </p:nvSpPr>
          <p:spPr>
            <a:xfrm>
              <a:off x="4996305" y="677232"/>
              <a:ext cx="3508445" cy="274434"/>
            </a:xfrm>
            <a:prstGeom prst="rect">
              <a:avLst/>
            </a:prstGeom>
            <a:noFill/>
            <a:ln>
              <a:noFill/>
            </a:ln>
          </p:spPr>
          <p:txBody>
            <a:bodyPr rtlCol="0" wrap="square">
              <a:spAutoFit/>
            </a:bodyPr>
            <a:lstStyle/>
            <a:p>
              <a:pPr>
                <a:lnSpc>
                  <a:spcPts val="1300"/>
                </a:lnSpc>
              </a:pPr>
              <a:r>
                <a:rPr dirty="0" lang="fr-FR">
                  <a:solidFill>
                    <a:schemeClr val="bg1"/>
                  </a:solidFill>
                  <a:latin charset="77" pitchFamily="2" typeface="Montserrat"/>
                </a:rPr>
                <a:t>PASSER D’UN ETAT A L’AUTRE</a:t>
              </a:r>
            </a:p>
          </p:txBody>
        </p:sp>
      </p:grpSp>
      <p:grpSp>
        <p:nvGrpSpPr>
          <p:cNvPr id="18" name="Group 17">
            <a:extLst>
              <a:ext uri="{FF2B5EF4-FFF2-40B4-BE49-F238E27FC236}">
                <a16:creationId xmlns:a16="http://schemas.microsoft.com/office/drawing/2014/main" id="{9CBCDEBB-B02B-FD4B-902D-51095B54A2F3}"/>
              </a:ext>
            </a:extLst>
          </p:cNvPr>
          <p:cNvGrpSpPr/>
          <p:nvPr/>
        </p:nvGrpSpPr>
        <p:grpSpPr>
          <a:xfrm>
            <a:off x="-4" y="0"/>
            <a:ext cx="5478091" cy="1135957"/>
            <a:chOff x="-4" y="1"/>
            <a:chExt cx="4381502" cy="1135957"/>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fmla="val 50000" name="adj"/>
              </a:avLst>
            </a:prstGeom>
            <a:solidFill>
              <a:srgbClr val="C1002A"/>
            </a:solidFill>
            <a:ln>
              <a:noFill/>
            </a:ln>
            <a:effectLst>
              <a:outerShdw algn="ctr" dir="16200000" dist="63500" rotWithShape="0">
                <a:srgbClr val="0D0D0D">
                  <a:alpha val="0"/>
                </a:srgbClr>
              </a:outerShdw>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gn="ctr">
                <a:lnSpc>
                  <a:spcPts val="1300"/>
                </a:lnSpc>
              </a:pPr>
              <a:endParaRPr b="1" dirty="0" lang="fr-FR">
                <a:latin charset="77" pitchFamily="2" typeface="Montserrat SemiBold"/>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1" y="694812"/>
              <a:ext cx="4270247" cy="441146"/>
            </a:xfrm>
            <a:prstGeom prst="rect">
              <a:avLst/>
            </a:prstGeom>
            <a:noFill/>
            <a:ln>
              <a:noFill/>
            </a:ln>
          </p:spPr>
          <p:txBody>
            <a:bodyPr rtlCol="0" wrap="square">
              <a:spAutoFit/>
            </a:bodyPr>
            <a:lstStyle/>
            <a:p>
              <a:pPr>
                <a:lnSpc>
                  <a:spcPts val="1300"/>
                </a:lnSpc>
              </a:pPr>
              <a:r>
                <a:rPr b="1" dirty="0" lang="fr-FR">
                  <a:solidFill>
                    <a:schemeClr val="bg1"/>
                  </a:solidFill>
                  <a:latin charset="77" pitchFamily="2" typeface="Montserrat SemiBold"/>
                </a:rPr>
                <a:t>PAGES LIBRES, ACTUALITES, DOCUMENTS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dirty="0" lang="fr-FR">
                  <a:latin charset="77" pitchFamily="2" typeface="Montserrat"/>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dirty="0" lang="fr-FR">
                  <a:latin charset="77" pitchFamily="2" typeface="Montserrat"/>
                </a:rPr>
                <a:t>JUIN 2024</a:t>
              </a:r>
            </a:p>
          </p:txBody>
        </p:sp>
      </p:grpSp>
      <p:pic>
        <p:nvPicPr>
          <p:cNvPr id="21" name="Picture 20">
            <a:extLst>
              <a:ext uri="{FF2B5EF4-FFF2-40B4-BE49-F238E27FC236}">
                <a16:creationId xmlns:a16="http://schemas.microsoft.com/office/drawing/2014/main" id="{90C81262-7993-2C49-A327-C9609D8C7EAD}"/>
              </a:ext>
            </a:extLst>
          </p:cNvPr>
          <p:cNvPicPr>
            <a:picLocks noChangeAspect="1"/>
          </p:cNvPicPr>
          <p:nvPr/>
        </p:nvPicPr>
        <p:blipFill rotWithShape="1">
          <a:blip r:embed="rId2">
            <a:extLst>
              <a:ext uri="{28A0092B-C50C-407E-A947-70E740481C1C}">
                <a14:useLocalDpi xmlns:a14="http://schemas.microsoft.com/office/drawing/2010/main" val="0"/>
              </a:ext>
            </a:extLst>
          </a:blip>
          <a:srcRect b="3"/>
          <a:stretch/>
        </p:blipFill>
        <p:spPr>
          <a:xfrm>
            <a:off x="1284405" y="1200347"/>
            <a:ext cx="7924800" cy="1753903"/>
          </a:xfrm>
          <a:prstGeom prst="rect">
            <a:avLst/>
          </a:prstGeom>
        </p:spPr>
      </p:pic>
      <p:sp>
        <p:nvSpPr>
          <p:cNvPr id="27" name="Rectangle 26">
            <a:extLst>
              <a:ext uri="{FF2B5EF4-FFF2-40B4-BE49-F238E27FC236}">
                <a16:creationId xmlns:a16="http://schemas.microsoft.com/office/drawing/2014/main" id="{0F884C08-4A4D-C640-9837-D3C1295F465E}"/>
              </a:ext>
            </a:extLst>
          </p:cNvPr>
          <p:cNvSpPr/>
          <p:nvPr/>
        </p:nvSpPr>
        <p:spPr>
          <a:xfrm>
            <a:off x="4408931" y="1804327"/>
            <a:ext cx="709495" cy="234786"/>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fr-FR"/>
              <a:t> </a:t>
            </a:r>
          </a:p>
        </p:txBody>
      </p:sp>
      <p:sp>
        <p:nvSpPr>
          <p:cNvPr id="17" name="Rectangle 16">
            <a:extLst>
              <a:ext uri="{FF2B5EF4-FFF2-40B4-BE49-F238E27FC236}">
                <a16:creationId xmlns:a16="http://schemas.microsoft.com/office/drawing/2014/main" id="{0F884C08-4A4D-C640-9837-D3C1295F465E}"/>
              </a:ext>
            </a:extLst>
          </p:cNvPr>
          <p:cNvSpPr/>
          <p:nvPr/>
        </p:nvSpPr>
        <p:spPr>
          <a:xfrm>
            <a:off x="3648312" y="1804238"/>
            <a:ext cx="709495" cy="234786"/>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fr-FR"/>
              <a:t> </a:t>
            </a:r>
          </a:p>
        </p:txBody>
      </p:sp>
      <p:sp>
        <p:nvSpPr>
          <p:cNvPr id="28" name="Rectangle 27">
            <a:extLst>
              <a:ext uri="{FF2B5EF4-FFF2-40B4-BE49-F238E27FC236}">
                <a16:creationId xmlns:a16="http://schemas.microsoft.com/office/drawing/2014/main" id="{0F884C08-4A4D-C640-9837-D3C1295F465E}"/>
              </a:ext>
            </a:extLst>
          </p:cNvPr>
          <p:cNvSpPr/>
          <p:nvPr/>
        </p:nvSpPr>
        <p:spPr>
          <a:xfrm>
            <a:off x="5911737" y="1795005"/>
            <a:ext cx="1284591" cy="234786"/>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fr-FR"/>
              <a:t> </a:t>
            </a:r>
          </a:p>
        </p:txBody>
      </p:sp>
      <p:sp>
        <p:nvSpPr>
          <p:cNvPr id="29" name="Rectangle 28">
            <a:extLst>
              <a:ext uri="{FF2B5EF4-FFF2-40B4-BE49-F238E27FC236}">
                <a16:creationId xmlns:a16="http://schemas.microsoft.com/office/drawing/2014/main" id="{0F884C08-4A4D-C640-9837-D3C1295F465E}"/>
              </a:ext>
            </a:extLst>
          </p:cNvPr>
          <p:cNvSpPr/>
          <p:nvPr/>
        </p:nvSpPr>
        <p:spPr>
          <a:xfrm>
            <a:off x="7273128" y="1795005"/>
            <a:ext cx="820743" cy="225820"/>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fr-FR"/>
              <a:t> </a:t>
            </a:r>
          </a:p>
        </p:txBody>
      </p:sp>
      <p:sp>
        <p:nvSpPr>
          <p:cNvPr id="31" name="Rectangle 30">
            <a:extLst>
              <a:ext uri="{FF2B5EF4-FFF2-40B4-BE49-F238E27FC236}">
                <a16:creationId xmlns:a16="http://schemas.microsoft.com/office/drawing/2014/main" id="{0F884C08-4A4D-C640-9837-D3C1295F465E}"/>
              </a:ext>
            </a:extLst>
          </p:cNvPr>
          <p:cNvSpPr/>
          <p:nvPr/>
        </p:nvSpPr>
        <p:spPr>
          <a:xfrm>
            <a:off x="8093871" y="1794738"/>
            <a:ext cx="891268" cy="225820"/>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fr-FR"/>
              <a:t> </a:t>
            </a:r>
          </a:p>
        </p:txBody>
      </p:sp>
      <p:sp>
        <p:nvSpPr>
          <p:cNvPr id="3" name="ZoneTexte 2"/>
          <p:cNvSpPr txBox="1"/>
          <p:nvPr/>
        </p:nvSpPr>
        <p:spPr>
          <a:xfrm>
            <a:off x="309480" y="3023921"/>
            <a:ext cx="11574259" cy="3970318"/>
          </a:xfrm>
          <a:prstGeom prst="rect">
            <a:avLst/>
          </a:prstGeom>
          <a:noFill/>
        </p:spPr>
        <p:txBody>
          <a:bodyPr rtlCol="0" wrap="none">
            <a:spAutoFit/>
          </a:bodyPr>
          <a:lstStyle/>
          <a:p>
            <a:pPr indent="-285750" marL="285750">
              <a:buFont charset="0" panose="020B0604020202020204" pitchFamily="34" typeface="Arial"/>
              <a:buChar char="•"/>
            </a:pPr>
            <a:r>
              <a:rPr dirty="0" lang="fr-FR"/>
              <a:t>Supprimer: la fiche s’effacera définitivement durant la nuit suivante</a:t>
            </a:r>
          </a:p>
          <a:p>
            <a:pPr indent="-285750" marL="285750">
              <a:buFont charset="0" panose="020B0604020202020204" pitchFamily="34" typeface="Arial"/>
              <a:buChar char="•"/>
            </a:pPr>
            <a:r>
              <a:rPr dirty="0" lang="fr-FR"/>
              <a:t>Archiver: la fiche n’est plus visible sur le site, mais reste dans le back office.</a:t>
            </a:r>
            <a:br>
              <a:rPr dirty="0" lang="fr-FR"/>
            </a:br>
            <a:r>
              <a:rPr dirty="0" lang="fr-FR"/>
              <a:t>Attention! Archiver d’abord, faire les modifications ensuite si nécessaire.</a:t>
            </a:r>
          </a:p>
          <a:p>
            <a:pPr indent="-285750" marL="285750">
              <a:buFont charset="0" panose="020B0604020202020204" pitchFamily="34" typeface="Arial"/>
              <a:buChar char="•"/>
            </a:pPr>
            <a:r>
              <a:rPr dirty="0" lang="fr-FR"/>
              <a:t>Enregistrer: on enregistre les changements dans le back office, mais l’état initial est inchangé: </a:t>
            </a:r>
            <a:br>
              <a:rPr dirty="0" lang="fr-FR"/>
            </a:br>
            <a:r>
              <a:rPr dirty="0" lang="fr-FR"/>
              <a:t>en ligne, ou en brouillon ou archivé.</a:t>
            </a:r>
          </a:p>
          <a:p>
            <a:pPr indent="-285750" marL="285750">
              <a:buFont charset="0" panose="020B0604020202020204" pitchFamily="34" typeface="Arial"/>
              <a:buChar char="•"/>
            </a:pPr>
            <a:r>
              <a:rPr dirty="0" lang="fr-FR"/>
              <a:t>Enregistrer en brouillon: Un état transitoire de la fiche est conservée dans le back office et n’est pas visible en ligne. </a:t>
            </a:r>
            <a:br>
              <a:rPr dirty="0" lang="fr-FR"/>
            </a:br>
            <a:r>
              <a:rPr dirty="0" lang="fr-FR"/>
              <a:t>Attention! Quand le brouillon est publié, il remplace définitivement la fiche originelle.</a:t>
            </a:r>
          </a:p>
          <a:p>
            <a:pPr indent="-285750" marL="285750">
              <a:buFont charset="0" panose="020B0604020202020204" pitchFamily="34" typeface="Arial"/>
              <a:buChar char="•"/>
            </a:pPr>
            <a:r>
              <a:rPr dirty="0" err="1" lang="fr-FR"/>
              <a:t>Prévisualiser</a:t>
            </a:r>
            <a:r>
              <a:rPr dirty="0" lang="fr-FR"/>
              <a:t>: voir la fiche telle qu’elle sera publiée</a:t>
            </a:r>
            <a:br>
              <a:rPr dirty="0" lang="fr-FR"/>
            </a:br>
            <a:r>
              <a:rPr dirty="0" lang="fr-FR"/>
              <a:t>Une prévisualisation génère une fiche à l’état « Sauvegardée automatiquement », jusqu’au prochain </a:t>
            </a:r>
            <a:br>
              <a:rPr dirty="0" lang="fr-FR"/>
            </a:br>
            <a:r>
              <a:rPr dirty="0" lang="fr-FR"/>
              <a:t>enregistrement ou publication ou jusqu’à la nuit suivante. Elle est alors supprimée.</a:t>
            </a:r>
            <a:br>
              <a:rPr dirty="0" lang="fr-FR">
                <a:solidFill>
                  <a:srgbClr val="FF0000"/>
                </a:solidFill>
              </a:rPr>
            </a:br>
            <a:r>
              <a:rPr dirty="0" lang="fr-FR">
                <a:solidFill>
                  <a:srgbClr val="FF0000"/>
                </a:solidFill>
              </a:rPr>
              <a:t>Attention! Une page en aperçu est dotée d’une url provisoire ex: </a:t>
            </a:r>
            <a:r>
              <a:rPr dirty="0" lang="fr-FR">
                <a:solidFill>
                  <a:srgbClr val="FF0000"/>
                </a:solidFill>
                <a:hlinkClick r:id="rId3"/>
              </a:rPr>
              <a:t>https://www.cnam-incubateur.fr/</a:t>
            </a:r>
            <a:r>
              <a:rPr b="1" dirty="0" lang="fr-FR">
                <a:solidFill>
                  <a:srgbClr val="FF0000"/>
                </a:solidFill>
                <a:hlinkClick r:id="rId3"/>
              </a:rPr>
              <a:t>apercu</a:t>
            </a:r>
            <a:r>
              <a:rPr dirty="0" lang="fr-FR">
                <a:solidFill>
                  <a:srgbClr val="FF0000"/>
                </a:solidFill>
                <a:hlinkClick r:id="rId3"/>
              </a:rPr>
              <a:t>-1114436.kjsp</a:t>
            </a:r>
            <a:br>
              <a:rPr dirty="0" lang="fr-FR">
                <a:solidFill>
                  <a:srgbClr val="FF0000"/>
                </a:solidFill>
              </a:rPr>
            </a:br>
            <a:r>
              <a:rPr dirty="0" lang="fr-FR">
                <a:solidFill>
                  <a:srgbClr val="FF0000"/>
                </a:solidFill>
              </a:rPr>
              <a:t>(personne d’autre ne pourra  l’afficher.)</a:t>
            </a:r>
            <a:endParaRPr dirty="0" lang="fr-FR"/>
          </a:p>
          <a:p>
            <a:pPr indent="-285750" marL="285750">
              <a:buFont charset="0" panose="020B0604020202020204" pitchFamily="34" typeface="Arial"/>
              <a:buChar char="•"/>
            </a:pPr>
            <a:r>
              <a:rPr dirty="0" lang="fr-FR"/>
              <a:t>+ PUBLIER: permet de passer de l’état « Brouillon » à l’état « En ligne »</a:t>
            </a:r>
          </a:p>
          <a:p>
            <a:endParaRPr dirty="0" lang="fr-FR"/>
          </a:p>
        </p:txBody>
      </p:sp>
    </p:spTree>
    <p:extLst>
      <p:ext uri="{BB962C8B-B14F-4D97-AF65-F5344CB8AC3E}">
        <p14:creationId xmlns:p14="http://schemas.microsoft.com/office/powerpoint/2010/main" val="1482542440"/>
      </p:ext>
    </p:extLst>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C21D3ED3-8E21-2E48-ABBC-120F76C4233F}"/>
              </a:ext>
            </a:extLst>
          </p:cNvPr>
          <p:cNvGrpSpPr/>
          <p:nvPr/>
        </p:nvGrpSpPr>
        <p:grpSpPr>
          <a:xfrm>
            <a:off x="4932037" y="-1639"/>
            <a:ext cx="4528579" cy="1145751"/>
            <a:chOff x="4485575" y="-1634"/>
            <a:chExt cx="4130512" cy="1145751"/>
          </a:xfrm>
        </p:grpSpPr>
        <p:sp>
          <p:nvSpPr>
            <p:cNvPr id="23" name="Round Single Corner Rectangle 22">
              <a:extLst>
                <a:ext uri="{FF2B5EF4-FFF2-40B4-BE49-F238E27FC236}">
                  <a16:creationId xmlns:a16="http://schemas.microsoft.com/office/drawing/2014/main" id="{8C91942D-C396-2242-B396-DF8BF94E251C}"/>
                </a:ext>
              </a:extLst>
            </p:cNvPr>
            <p:cNvSpPr/>
            <p:nvPr/>
          </p:nvSpPr>
          <p:spPr>
            <a:xfrm flipH="1">
              <a:off x="4485575" y="-1634"/>
              <a:ext cx="4130512" cy="1145751"/>
            </a:xfrm>
            <a:prstGeom prst="round1Rect">
              <a:avLst>
                <a:gd fmla="val 50000" name="adj"/>
              </a:avLst>
            </a:prstGeom>
            <a:solidFill>
              <a:srgbClr val="AA9F96"/>
            </a:solidFill>
            <a:ln>
              <a:noFill/>
            </a:ln>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nSpc>
                  <a:spcPts val="1200"/>
                </a:lnSpc>
              </a:pPr>
              <a:r>
                <a:rPr dirty="0" lang="fr-FR">
                  <a:latin charset="77" pitchFamily="2" typeface="Montserrat"/>
                </a:rPr>
                <a:t>-</a:t>
              </a:r>
            </a:p>
          </p:txBody>
        </p:sp>
        <p:sp>
          <p:nvSpPr>
            <p:cNvPr id="25" name="TextBox 24">
              <a:extLst>
                <a:ext uri="{FF2B5EF4-FFF2-40B4-BE49-F238E27FC236}">
                  <a16:creationId xmlns:a16="http://schemas.microsoft.com/office/drawing/2014/main" id="{5B35D891-032C-D04C-BA2A-CC5492A4AA8D}"/>
                </a:ext>
              </a:extLst>
            </p:cNvPr>
            <p:cNvSpPr txBox="1"/>
            <p:nvPr/>
          </p:nvSpPr>
          <p:spPr>
            <a:xfrm>
              <a:off x="4996305" y="677232"/>
              <a:ext cx="3508445" cy="274434"/>
            </a:xfrm>
            <a:prstGeom prst="rect">
              <a:avLst/>
            </a:prstGeom>
            <a:noFill/>
            <a:ln>
              <a:noFill/>
            </a:ln>
          </p:spPr>
          <p:txBody>
            <a:bodyPr rtlCol="0" wrap="square">
              <a:spAutoFit/>
            </a:bodyPr>
            <a:lstStyle/>
            <a:p>
              <a:pPr>
                <a:lnSpc>
                  <a:spcPts val="1300"/>
                </a:lnSpc>
              </a:pPr>
              <a:r>
                <a:rPr dirty="0" lang="fr-FR">
                  <a:solidFill>
                    <a:schemeClr val="bg1"/>
                  </a:solidFill>
                  <a:latin charset="77" pitchFamily="2" typeface="Montserrat"/>
                </a:rPr>
                <a:t>DUPLIQUER UNE PAGE</a:t>
              </a:r>
            </a:p>
          </p:txBody>
        </p:sp>
      </p:grpSp>
      <p:grpSp>
        <p:nvGrpSpPr>
          <p:cNvPr id="18" name="Group 17">
            <a:extLst>
              <a:ext uri="{FF2B5EF4-FFF2-40B4-BE49-F238E27FC236}">
                <a16:creationId xmlns:a16="http://schemas.microsoft.com/office/drawing/2014/main" id="{9CBCDEBB-B02B-FD4B-902D-51095B54A2F3}"/>
              </a:ext>
            </a:extLst>
          </p:cNvPr>
          <p:cNvGrpSpPr/>
          <p:nvPr/>
        </p:nvGrpSpPr>
        <p:grpSpPr>
          <a:xfrm>
            <a:off x="-4" y="0"/>
            <a:ext cx="5478091" cy="1135957"/>
            <a:chOff x="-4" y="1"/>
            <a:chExt cx="4381502" cy="1135957"/>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fmla="val 50000" name="adj"/>
              </a:avLst>
            </a:prstGeom>
            <a:solidFill>
              <a:srgbClr val="C1002A"/>
            </a:solidFill>
            <a:ln>
              <a:noFill/>
            </a:ln>
            <a:effectLst>
              <a:outerShdw algn="ctr" dir="16200000" dist="63500" rotWithShape="0">
                <a:srgbClr val="0D0D0D">
                  <a:alpha val="0"/>
                </a:srgbClr>
              </a:outerShdw>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gn="ctr">
                <a:lnSpc>
                  <a:spcPts val="1300"/>
                </a:lnSpc>
              </a:pPr>
              <a:endParaRPr b="1" dirty="0" lang="fr-FR">
                <a:latin charset="77" pitchFamily="2" typeface="Montserrat SemiBold"/>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1" y="694812"/>
              <a:ext cx="4270247" cy="441146"/>
            </a:xfrm>
            <a:prstGeom prst="rect">
              <a:avLst/>
            </a:prstGeom>
            <a:noFill/>
            <a:ln>
              <a:noFill/>
            </a:ln>
          </p:spPr>
          <p:txBody>
            <a:bodyPr rtlCol="0" wrap="square">
              <a:spAutoFit/>
            </a:bodyPr>
            <a:lstStyle/>
            <a:p>
              <a:pPr>
                <a:lnSpc>
                  <a:spcPts val="1300"/>
                </a:lnSpc>
              </a:pPr>
              <a:r>
                <a:rPr b="1" dirty="0" lang="fr-FR">
                  <a:solidFill>
                    <a:schemeClr val="bg1"/>
                  </a:solidFill>
                  <a:latin charset="77" pitchFamily="2" typeface="Montserrat SemiBold"/>
                </a:rPr>
                <a:t>PAGES LIBRES, ACTUALITES, DOCUMENTS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dirty="0" lang="fr-FR">
                  <a:latin charset="77" pitchFamily="2" typeface="Montserrat"/>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dirty="0" lang="fr-FR">
                  <a:latin charset="77" pitchFamily="2" typeface="Montserrat"/>
                </a:rPr>
                <a:t> JUIN 2024</a:t>
              </a:r>
            </a:p>
          </p:txBody>
        </p:sp>
      </p:grpSp>
      <p:pic>
        <p:nvPicPr>
          <p:cNvPr id="21" name="Picture 20">
            <a:extLst>
              <a:ext uri="{FF2B5EF4-FFF2-40B4-BE49-F238E27FC236}">
                <a16:creationId xmlns:a16="http://schemas.microsoft.com/office/drawing/2014/main" id="{90C81262-7993-2C49-A327-C9609D8C7EAD}"/>
              </a:ext>
            </a:extLst>
          </p:cNvPr>
          <p:cNvPicPr>
            <a:picLocks noChangeAspect="1"/>
          </p:cNvPicPr>
          <p:nvPr/>
        </p:nvPicPr>
        <p:blipFill rotWithShape="1">
          <a:blip r:embed="rId2">
            <a:extLst>
              <a:ext uri="{28A0092B-C50C-407E-A947-70E740481C1C}">
                <a14:useLocalDpi xmlns:a14="http://schemas.microsoft.com/office/drawing/2010/main" val="0"/>
              </a:ext>
            </a:extLst>
          </a:blip>
          <a:srcRect b="3"/>
          <a:stretch/>
        </p:blipFill>
        <p:spPr>
          <a:xfrm>
            <a:off x="1284405" y="1200347"/>
            <a:ext cx="7924800" cy="1753903"/>
          </a:xfrm>
          <a:prstGeom prst="rect">
            <a:avLst/>
          </a:prstGeom>
        </p:spPr>
      </p:pic>
      <p:sp>
        <p:nvSpPr>
          <p:cNvPr id="28" name="Rectangle 27">
            <a:extLst>
              <a:ext uri="{FF2B5EF4-FFF2-40B4-BE49-F238E27FC236}">
                <a16:creationId xmlns:a16="http://schemas.microsoft.com/office/drawing/2014/main" id="{0F884C08-4A4D-C640-9837-D3C1295F465E}"/>
              </a:ext>
            </a:extLst>
          </p:cNvPr>
          <p:cNvSpPr/>
          <p:nvPr/>
        </p:nvSpPr>
        <p:spPr>
          <a:xfrm>
            <a:off x="5075112" y="1795005"/>
            <a:ext cx="757185" cy="234786"/>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fr-FR"/>
              <a:t> </a:t>
            </a:r>
          </a:p>
        </p:txBody>
      </p:sp>
      <p:sp>
        <p:nvSpPr>
          <p:cNvPr id="3" name="ZoneTexte 2"/>
          <p:cNvSpPr txBox="1"/>
          <p:nvPr/>
        </p:nvSpPr>
        <p:spPr>
          <a:xfrm>
            <a:off x="311074" y="3338685"/>
            <a:ext cx="8354659" cy="2585323"/>
          </a:xfrm>
          <a:prstGeom prst="rect">
            <a:avLst/>
          </a:prstGeom>
          <a:noFill/>
        </p:spPr>
        <p:txBody>
          <a:bodyPr rtlCol="0" wrap="none">
            <a:spAutoFit/>
          </a:bodyPr>
          <a:lstStyle/>
          <a:p>
            <a:pPr indent="-285750" marL="285750">
              <a:buFont charset="0" panose="020B0604020202020204" pitchFamily="34" typeface="Arial"/>
              <a:buChar char="•"/>
            </a:pPr>
            <a:r>
              <a:rPr dirty="0" lang="fr-FR"/>
              <a:t>Dupliquer une page est intéressant pour repartir d’une page existante </a:t>
            </a:r>
            <a:br>
              <a:rPr dirty="0" lang="fr-FR"/>
            </a:br>
            <a:r>
              <a:rPr dirty="0" lang="fr-FR"/>
              <a:t>et créer une nouvelle page après quelques modifications </a:t>
            </a:r>
            <a:br>
              <a:rPr dirty="0" lang="fr-FR"/>
            </a:br>
            <a:r>
              <a:rPr dirty="0" lang="fr-FR"/>
              <a:t>(par exemple pour garder une maquette).</a:t>
            </a:r>
          </a:p>
          <a:p>
            <a:pPr indent="-285750" marL="285750">
              <a:buFont charset="0" panose="020B0604020202020204" pitchFamily="34" typeface="Arial"/>
              <a:buChar char="•"/>
            </a:pPr>
            <a:r>
              <a:rPr dirty="0" lang="fr-FR"/>
              <a:t>Après avoir ouvert la fiche, cliquez sur le bouton Dupliquer. Une nouvelle page </a:t>
            </a:r>
            <a:br>
              <a:rPr dirty="0" lang="fr-FR"/>
            </a:br>
            <a:r>
              <a:rPr dirty="0" lang="fr-FR"/>
              <a:t>strictement identique à celle-ci va être générée, mais à l’état Brouillon.</a:t>
            </a:r>
          </a:p>
          <a:p>
            <a:pPr indent="-285750" marL="285750">
              <a:buFont charset="0" panose="020B0604020202020204" pitchFamily="34" typeface="Arial"/>
              <a:buChar char="•"/>
            </a:pPr>
            <a:r>
              <a:rPr dirty="0" lang="fr-FR"/>
              <a:t>Une fois que vous avez apporté les modifications, publier la page dupliquée </a:t>
            </a:r>
            <a:br>
              <a:rPr dirty="0" lang="fr-FR"/>
            </a:br>
            <a:r>
              <a:rPr dirty="0" lang="fr-FR"/>
              <a:t>(à la différence des enregistrements en brouillon, </a:t>
            </a:r>
            <a:br>
              <a:rPr dirty="0" lang="fr-FR"/>
            </a:br>
            <a:r>
              <a:rPr dirty="0" lang="fr-FR"/>
              <a:t>la nouvelle page ne va pas écraser l’ancienne: la page originelle et la page dupliquée</a:t>
            </a:r>
            <a:br>
              <a:rPr dirty="0" lang="fr-FR"/>
            </a:br>
            <a:r>
              <a:rPr dirty="0" lang="fr-FR"/>
              <a:t>vont coexister)</a:t>
            </a:r>
          </a:p>
        </p:txBody>
      </p:sp>
    </p:spTree>
    <p:extLst>
      <p:ext uri="{BB962C8B-B14F-4D97-AF65-F5344CB8AC3E}">
        <p14:creationId xmlns:p14="http://schemas.microsoft.com/office/powerpoint/2010/main" val="1647233304"/>
      </p:ext>
    </p:extLst>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C21D3ED3-8E21-2E48-ABBC-120F76C4233F}"/>
              </a:ext>
            </a:extLst>
          </p:cNvPr>
          <p:cNvGrpSpPr/>
          <p:nvPr/>
        </p:nvGrpSpPr>
        <p:grpSpPr>
          <a:xfrm>
            <a:off x="4932037" y="-1639"/>
            <a:ext cx="4528579" cy="1145751"/>
            <a:chOff x="4485575" y="-1634"/>
            <a:chExt cx="4130512" cy="1145751"/>
          </a:xfrm>
        </p:grpSpPr>
        <p:sp>
          <p:nvSpPr>
            <p:cNvPr id="23" name="Round Single Corner Rectangle 22">
              <a:extLst>
                <a:ext uri="{FF2B5EF4-FFF2-40B4-BE49-F238E27FC236}">
                  <a16:creationId xmlns:a16="http://schemas.microsoft.com/office/drawing/2014/main" id="{8C91942D-C396-2242-B396-DF8BF94E251C}"/>
                </a:ext>
              </a:extLst>
            </p:cNvPr>
            <p:cNvSpPr/>
            <p:nvPr/>
          </p:nvSpPr>
          <p:spPr>
            <a:xfrm flipH="1">
              <a:off x="4485575" y="-1634"/>
              <a:ext cx="4130512" cy="1145751"/>
            </a:xfrm>
            <a:prstGeom prst="round1Rect">
              <a:avLst>
                <a:gd fmla="val 50000" name="adj"/>
              </a:avLst>
            </a:prstGeom>
            <a:solidFill>
              <a:srgbClr val="AA9F96"/>
            </a:solidFill>
            <a:ln>
              <a:noFill/>
            </a:ln>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nSpc>
                  <a:spcPts val="1200"/>
                </a:lnSpc>
              </a:pPr>
              <a:r>
                <a:rPr dirty="0" lang="fr-FR">
                  <a:latin charset="77" pitchFamily="2" typeface="Montserrat"/>
                </a:rPr>
                <a:t>-</a:t>
              </a:r>
            </a:p>
          </p:txBody>
        </p:sp>
        <p:sp>
          <p:nvSpPr>
            <p:cNvPr id="25" name="TextBox 24">
              <a:extLst>
                <a:ext uri="{FF2B5EF4-FFF2-40B4-BE49-F238E27FC236}">
                  <a16:creationId xmlns:a16="http://schemas.microsoft.com/office/drawing/2014/main" id="{5B35D891-032C-D04C-BA2A-CC5492A4AA8D}"/>
                </a:ext>
              </a:extLst>
            </p:cNvPr>
            <p:cNvSpPr txBox="1"/>
            <p:nvPr/>
          </p:nvSpPr>
          <p:spPr>
            <a:xfrm>
              <a:off x="4996305" y="677232"/>
              <a:ext cx="3508445" cy="259045"/>
            </a:xfrm>
            <a:prstGeom prst="rect">
              <a:avLst/>
            </a:prstGeom>
            <a:noFill/>
            <a:ln>
              <a:noFill/>
            </a:ln>
          </p:spPr>
          <p:txBody>
            <a:bodyPr rtlCol="0" wrap="square">
              <a:spAutoFit/>
            </a:bodyPr>
            <a:lstStyle/>
            <a:p>
              <a:pPr>
                <a:lnSpc>
                  <a:spcPts val="1300"/>
                </a:lnSpc>
              </a:pPr>
              <a:r>
                <a:rPr dirty="0" lang="fr-FR">
                  <a:solidFill>
                    <a:schemeClr val="bg1"/>
                  </a:solidFill>
                  <a:latin charset="77" pitchFamily="2" typeface="Montserrat"/>
                </a:rPr>
                <a:t>TRADUIRE UNE PAGE</a:t>
              </a:r>
            </a:p>
          </p:txBody>
        </p:sp>
      </p:grpSp>
      <p:grpSp>
        <p:nvGrpSpPr>
          <p:cNvPr id="18" name="Group 17">
            <a:extLst>
              <a:ext uri="{FF2B5EF4-FFF2-40B4-BE49-F238E27FC236}">
                <a16:creationId xmlns:a16="http://schemas.microsoft.com/office/drawing/2014/main" id="{9CBCDEBB-B02B-FD4B-902D-51095B54A2F3}"/>
              </a:ext>
            </a:extLst>
          </p:cNvPr>
          <p:cNvGrpSpPr/>
          <p:nvPr/>
        </p:nvGrpSpPr>
        <p:grpSpPr>
          <a:xfrm>
            <a:off x="-4" y="0"/>
            <a:ext cx="5478091" cy="1135957"/>
            <a:chOff x="-4" y="1"/>
            <a:chExt cx="4381502" cy="1135957"/>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fmla="val 50000" name="adj"/>
              </a:avLst>
            </a:prstGeom>
            <a:solidFill>
              <a:srgbClr val="C1002A"/>
            </a:solidFill>
            <a:ln>
              <a:noFill/>
            </a:ln>
            <a:effectLst>
              <a:outerShdw algn="ctr" dir="16200000" dist="63500" rotWithShape="0">
                <a:srgbClr val="0D0D0D">
                  <a:alpha val="0"/>
                </a:srgbClr>
              </a:outerShdw>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gn="ctr">
                <a:lnSpc>
                  <a:spcPts val="1300"/>
                </a:lnSpc>
              </a:pPr>
              <a:endParaRPr b="1" dirty="0" lang="fr-FR">
                <a:latin charset="77" pitchFamily="2" typeface="Montserrat SemiBold"/>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1" y="694812"/>
              <a:ext cx="4270247" cy="441146"/>
            </a:xfrm>
            <a:prstGeom prst="rect">
              <a:avLst/>
            </a:prstGeom>
            <a:noFill/>
            <a:ln>
              <a:noFill/>
            </a:ln>
          </p:spPr>
          <p:txBody>
            <a:bodyPr rtlCol="0" wrap="square">
              <a:spAutoFit/>
            </a:bodyPr>
            <a:lstStyle/>
            <a:p>
              <a:pPr>
                <a:lnSpc>
                  <a:spcPts val="1300"/>
                </a:lnSpc>
              </a:pPr>
              <a:r>
                <a:rPr b="1" dirty="0" lang="fr-FR">
                  <a:solidFill>
                    <a:schemeClr val="bg1"/>
                  </a:solidFill>
                  <a:latin charset="77" pitchFamily="2" typeface="Montserrat SemiBold"/>
                </a:rPr>
                <a:t>PAGES LIBRES, ACTUALITES, DOCUMENTS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dirty="0" lang="fr-FR">
                  <a:latin charset="77" pitchFamily="2" typeface="Montserrat"/>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dirty="0" lang="fr-FR">
                  <a:latin charset="77" pitchFamily="2" typeface="Montserrat"/>
                </a:rPr>
                <a:t>JUIN 2024</a:t>
              </a:r>
            </a:p>
          </p:txBody>
        </p:sp>
      </p:grpSp>
      <p:pic>
        <p:nvPicPr>
          <p:cNvPr id="21" name="Picture 20">
            <a:extLst>
              <a:ext uri="{FF2B5EF4-FFF2-40B4-BE49-F238E27FC236}">
                <a16:creationId xmlns:a16="http://schemas.microsoft.com/office/drawing/2014/main" id="{90C81262-7993-2C49-A327-C9609D8C7EAD}"/>
              </a:ext>
            </a:extLst>
          </p:cNvPr>
          <p:cNvPicPr>
            <a:picLocks noChangeAspect="1"/>
          </p:cNvPicPr>
          <p:nvPr/>
        </p:nvPicPr>
        <p:blipFill rotWithShape="1">
          <a:blip r:embed="rId2">
            <a:extLst>
              <a:ext uri="{28A0092B-C50C-407E-A947-70E740481C1C}">
                <a14:useLocalDpi xmlns:a14="http://schemas.microsoft.com/office/drawing/2010/main" val="0"/>
              </a:ext>
            </a:extLst>
          </a:blip>
          <a:srcRect b="3"/>
          <a:stretch/>
        </p:blipFill>
        <p:spPr>
          <a:xfrm>
            <a:off x="1284405" y="1200347"/>
            <a:ext cx="7924800" cy="1753903"/>
          </a:xfrm>
          <a:prstGeom prst="rect">
            <a:avLst/>
          </a:prstGeom>
        </p:spPr>
      </p:pic>
      <p:sp>
        <p:nvSpPr>
          <p:cNvPr id="28" name="Rectangle 27">
            <a:extLst>
              <a:ext uri="{FF2B5EF4-FFF2-40B4-BE49-F238E27FC236}">
                <a16:creationId xmlns:a16="http://schemas.microsoft.com/office/drawing/2014/main" id="{0F884C08-4A4D-C640-9837-D3C1295F465E}"/>
              </a:ext>
            </a:extLst>
          </p:cNvPr>
          <p:cNvSpPr/>
          <p:nvPr/>
        </p:nvSpPr>
        <p:spPr>
          <a:xfrm>
            <a:off x="2103312" y="1795077"/>
            <a:ext cx="757185" cy="234786"/>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fr-FR"/>
              <a:t> </a:t>
            </a:r>
          </a:p>
        </p:txBody>
      </p:sp>
      <p:sp>
        <p:nvSpPr>
          <p:cNvPr id="3" name="ZoneTexte 2"/>
          <p:cNvSpPr txBox="1"/>
          <p:nvPr/>
        </p:nvSpPr>
        <p:spPr>
          <a:xfrm>
            <a:off x="311074" y="3338685"/>
            <a:ext cx="8035277" cy="2031325"/>
          </a:xfrm>
          <a:prstGeom prst="rect">
            <a:avLst/>
          </a:prstGeom>
          <a:noFill/>
        </p:spPr>
        <p:txBody>
          <a:bodyPr rtlCol="0" wrap="none">
            <a:spAutoFit/>
          </a:bodyPr>
          <a:lstStyle/>
          <a:p>
            <a:pPr indent="-285750" marL="285750">
              <a:buFont charset="0" panose="020B0604020202020204" pitchFamily="34" typeface="Arial"/>
              <a:buChar char="•"/>
            </a:pPr>
            <a:r>
              <a:rPr dirty="0" lang="fr-FR"/>
              <a:t>Il faut au préalable disposer d’un site en langue étrangère.</a:t>
            </a:r>
          </a:p>
          <a:p>
            <a:pPr indent="-285750" marL="285750">
              <a:buFont charset="0" panose="020B0604020202020204" pitchFamily="34" typeface="Arial"/>
              <a:buChar char="•"/>
            </a:pPr>
            <a:r>
              <a:rPr dirty="0" lang="fr-FR"/>
              <a:t>Ouvrez une page existante dans votre site en français.</a:t>
            </a:r>
          </a:p>
          <a:p>
            <a:pPr indent="-285750" marL="285750">
              <a:buFont charset="0" panose="020B0604020202020204" pitchFamily="34" typeface="Arial"/>
              <a:buChar char="•"/>
            </a:pPr>
            <a:r>
              <a:rPr dirty="0" lang="fr-FR"/>
              <a:t>Cliquez sur le menu et choisissez la 2</a:t>
            </a:r>
            <a:r>
              <a:rPr baseline="30000" dirty="0" lang="fr-FR"/>
              <a:t>e</a:t>
            </a:r>
            <a:r>
              <a:rPr dirty="0" lang="fr-FR"/>
              <a:t> langue: une page en brouillon strictement </a:t>
            </a:r>
            <a:br>
              <a:rPr dirty="0" lang="fr-FR"/>
            </a:br>
            <a:r>
              <a:rPr dirty="0" lang="fr-FR"/>
              <a:t>identique à l’originelle est générée.</a:t>
            </a:r>
          </a:p>
          <a:p>
            <a:pPr indent="-285750" marL="285750">
              <a:buFont charset="0" panose="020B0604020202020204" pitchFamily="34" typeface="Arial"/>
              <a:buChar char="•"/>
            </a:pPr>
            <a:r>
              <a:rPr dirty="0" lang="fr-FR"/>
              <a:t>Faites les modifications, notamment les traductions et publiez.</a:t>
            </a:r>
          </a:p>
          <a:p>
            <a:pPr indent="-285750" marL="285750">
              <a:buFont charset="0" panose="020B0604020202020204" pitchFamily="34" typeface="Arial"/>
              <a:buChar char="•"/>
            </a:pPr>
            <a:endParaRPr dirty="0" lang="fr-FR"/>
          </a:p>
          <a:p>
            <a:pPr indent="-285750" marL="285750">
              <a:buFont charset="0" panose="020B0604020202020204" pitchFamily="34" typeface="Arial"/>
              <a:buChar char="•"/>
            </a:pPr>
            <a:endParaRPr dirty="0" lang="fr-FR"/>
          </a:p>
        </p:txBody>
      </p:sp>
    </p:spTree>
    <p:extLst>
      <p:ext uri="{BB962C8B-B14F-4D97-AF65-F5344CB8AC3E}">
        <p14:creationId xmlns:p14="http://schemas.microsoft.com/office/powerpoint/2010/main" val="23020304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C21D3ED3-8E21-2E48-ABBC-120F76C4233F}"/>
              </a:ext>
            </a:extLst>
          </p:cNvPr>
          <p:cNvGrpSpPr/>
          <p:nvPr/>
        </p:nvGrpSpPr>
        <p:grpSpPr>
          <a:xfrm>
            <a:off x="3648311" y="-11437"/>
            <a:ext cx="5073720" cy="1145751"/>
            <a:chOff x="3314689" y="-11432"/>
            <a:chExt cx="5193578" cy="1145751"/>
          </a:xfrm>
        </p:grpSpPr>
        <p:sp>
          <p:nvSpPr>
            <p:cNvPr id="23" name="Round Single Corner Rectangle 22">
              <a:extLst>
                <a:ext uri="{FF2B5EF4-FFF2-40B4-BE49-F238E27FC236}">
                  <a16:creationId xmlns:a16="http://schemas.microsoft.com/office/drawing/2014/main" id="{8C91942D-C396-2242-B396-DF8BF94E251C}"/>
                </a:ext>
              </a:extLst>
            </p:cNvPr>
            <p:cNvSpPr/>
            <p:nvPr/>
          </p:nvSpPr>
          <p:spPr>
            <a:xfrm flipH="1">
              <a:off x="3314689" y="-11432"/>
              <a:ext cx="4260513" cy="1145751"/>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r>
                <a:rPr lang="fr-FR" dirty="0">
                  <a:latin typeface="Montserrat" pitchFamily="2" charset="77"/>
                </a:rPr>
                <a:t>-</a:t>
              </a:r>
            </a:p>
          </p:txBody>
        </p:sp>
        <p:sp>
          <p:nvSpPr>
            <p:cNvPr id="25" name="TextBox 24">
              <a:extLst>
                <a:ext uri="{FF2B5EF4-FFF2-40B4-BE49-F238E27FC236}">
                  <a16:creationId xmlns:a16="http://schemas.microsoft.com/office/drawing/2014/main" id="{5B35D891-032C-D04C-BA2A-CC5492A4AA8D}"/>
                </a:ext>
              </a:extLst>
            </p:cNvPr>
            <p:cNvSpPr txBox="1"/>
            <p:nvPr/>
          </p:nvSpPr>
          <p:spPr>
            <a:xfrm>
              <a:off x="5368363" y="722669"/>
              <a:ext cx="3139904" cy="274434"/>
            </a:xfrm>
            <a:prstGeom prst="rect">
              <a:avLst/>
            </a:prstGeom>
            <a:noFill/>
            <a:ln>
              <a:noFill/>
            </a:ln>
          </p:spPr>
          <p:txBody>
            <a:bodyPr wrap="square" rtlCol="0">
              <a:spAutoFit/>
            </a:bodyPr>
            <a:lstStyle/>
            <a:p>
              <a:pPr>
                <a:lnSpc>
                  <a:spcPts val="1300"/>
                </a:lnSpc>
              </a:pPr>
              <a:r>
                <a:rPr lang="fr-FR" dirty="0">
                  <a:solidFill>
                    <a:schemeClr val="bg1"/>
                  </a:solidFill>
                  <a:latin typeface="Montserrat" pitchFamily="2" charset="77"/>
                </a:rPr>
                <a:t>DUPLIQUER</a:t>
              </a:r>
            </a:p>
          </p:txBody>
        </p:sp>
      </p:grpSp>
      <p:grpSp>
        <p:nvGrpSpPr>
          <p:cNvPr id="16" name="Group 17">
            <a:extLst>
              <a:ext uri="{FF2B5EF4-FFF2-40B4-BE49-F238E27FC236}">
                <a16:creationId xmlns:a16="http://schemas.microsoft.com/office/drawing/2014/main" id="{9CBCDEBB-B02B-FD4B-902D-51095B54A2F3}"/>
              </a:ext>
            </a:extLst>
          </p:cNvPr>
          <p:cNvGrpSpPr/>
          <p:nvPr/>
        </p:nvGrpSpPr>
        <p:grpSpPr>
          <a:xfrm>
            <a:off x="-4" y="0"/>
            <a:ext cx="5478091" cy="1135957"/>
            <a:chOff x="-4" y="1"/>
            <a:chExt cx="4381502" cy="1135957"/>
          </a:xfrm>
        </p:grpSpPr>
        <p:sp>
          <p:nvSpPr>
            <p:cNvPr id="17"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1" name="TextBox 19">
              <a:extLst>
                <a:ext uri="{FF2B5EF4-FFF2-40B4-BE49-F238E27FC236}">
                  <a16:creationId xmlns:a16="http://schemas.microsoft.com/office/drawing/2014/main" id="{F25FF45A-EB94-EF4D-859B-C22086486D2C}"/>
                </a:ext>
              </a:extLst>
            </p:cNvPr>
            <p:cNvSpPr txBox="1"/>
            <p:nvPr/>
          </p:nvSpPr>
          <p:spPr>
            <a:xfrm>
              <a:off x="-1" y="694812"/>
              <a:ext cx="4270247" cy="441146"/>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PAGES LIBRES, ACTUALITES, DOCUMENTS</a:t>
              </a:r>
            </a:p>
          </p:txBody>
        </p:sp>
      </p:grpSp>
      <p:pic>
        <p:nvPicPr>
          <p:cNvPr id="8" name="Picture 7">
            <a:extLst>
              <a:ext uri="{FF2B5EF4-FFF2-40B4-BE49-F238E27FC236}">
                <a16:creationId xmlns:a16="http://schemas.microsoft.com/office/drawing/2014/main" id="{48BF86FD-E784-F440-881A-8B487F4DED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293" y="1724153"/>
            <a:ext cx="7991855" cy="3551936"/>
          </a:xfrm>
          <a:prstGeom prst="rect">
            <a:avLst/>
          </a:prstGeom>
        </p:spPr>
      </p:pic>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JUIN 2024</a:t>
              </a:r>
            </a:p>
          </p:txBody>
        </p:sp>
      </p:grpSp>
      <p:sp>
        <p:nvSpPr>
          <p:cNvPr id="27" name="Rectangle 26">
            <a:extLst>
              <a:ext uri="{FF2B5EF4-FFF2-40B4-BE49-F238E27FC236}">
                <a16:creationId xmlns:a16="http://schemas.microsoft.com/office/drawing/2014/main" id="{0F884C08-4A4D-C640-9837-D3C1295F465E}"/>
              </a:ext>
            </a:extLst>
          </p:cNvPr>
          <p:cNvSpPr/>
          <p:nvPr/>
        </p:nvSpPr>
        <p:spPr>
          <a:xfrm>
            <a:off x="4786615" y="2228536"/>
            <a:ext cx="754649" cy="351265"/>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28" name="Rectangle 27">
            <a:extLst>
              <a:ext uri="{FF2B5EF4-FFF2-40B4-BE49-F238E27FC236}">
                <a16:creationId xmlns:a16="http://schemas.microsoft.com/office/drawing/2014/main" id="{7EE6EEC2-12F0-D843-9CD6-516E9C0B0485}"/>
              </a:ext>
            </a:extLst>
          </p:cNvPr>
          <p:cNvSpPr/>
          <p:nvPr/>
        </p:nvSpPr>
        <p:spPr>
          <a:xfrm>
            <a:off x="1884447" y="2212312"/>
            <a:ext cx="1240769" cy="1849865"/>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3" name="ZoneTexte 2"/>
          <p:cNvSpPr txBox="1"/>
          <p:nvPr/>
        </p:nvSpPr>
        <p:spPr>
          <a:xfrm>
            <a:off x="537772" y="5326952"/>
            <a:ext cx="6661375" cy="1477328"/>
          </a:xfrm>
          <a:prstGeom prst="rect">
            <a:avLst/>
          </a:prstGeom>
          <a:noFill/>
        </p:spPr>
        <p:txBody>
          <a:bodyPr wrap="none" rtlCol="0">
            <a:spAutoFit/>
          </a:bodyPr>
          <a:lstStyle/>
          <a:p>
            <a:r>
              <a:rPr lang="fr-FR" dirty="0"/>
              <a:t>Attention! </a:t>
            </a:r>
            <a:br>
              <a:rPr lang="fr-FR" dirty="0"/>
            </a:br>
            <a:r>
              <a:rPr lang="fr-FR" dirty="0"/>
              <a:t>1) Dupliquer d’abord, faire les modifications ensuite</a:t>
            </a:r>
          </a:p>
          <a:p>
            <a:r>
              <a:rPr lang="fr-FR" dirty="0"/>
              <a:t>2) La fiche dupliquée est enregistrée par défaut en mode Brouillon.</a:t>
            </a:r>
          </a:p>
          <a:p>
            <a:r>
              <a:rPr lang="fr-FR" dirty="0"/>
              <a:t>3) Elle ne remplace pas l’original </a:t>
            </a:r>
            <a:br>
              <a:rPr lang="fr-FR" dirty="0"/>
            </a:br>
            <a:r>
              <a:rPr lang="fr-FR" dirty="0"/>
              <a:t>(contrairement à l’enregistrement en brouillon d’une page existante).</a:t>
            </a:r>
          </a:p>
        </p:txBody>
      </p:sp>
    </p:spTree>
    <p:extLst>
      <p:ext uri="{BB962C8B-B14F-4D97-AF65-F5344CB8AC3E}">
        <p14:creationId xmlns:p14="http://schemas.microsoft.com/office/powerpoint/2010/main" val="11014441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625B33-6B9D-094D-BE0E-46AEB5B405DE}"/>
              </a:ext>
            </a:extLst>
          </p:cNvPr>
          <p:cNvSpPr/>
          <p:nvPr/>
        </p:nvSpPr>
        <p:spPr>
          <a:xfrm>
            <a:off x="0" y="-11432"/>
            <a:ext cx="12192000" cy="6869432"/>
          </a:xfrm>
          <a:prstGeom prst="rect">
            <a:avLst/>
          </a:prstGeom>
          <a:solidFill>
            <a:srgbClr val="C1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 JUIN 2024</a:t>
            </a:r>
          </a:p>
        </p:txBody>
      </p:sp>
      <p:sp>
        <p:nvSpPr>
          <p:cNvPr id="2" name="ZoneTexte 1"/>
          <p:cNvSpPr txBox="1"/>
          <p:nvPr/>
        </p:nvSpPr>
        <p:spPr>
          <a:xfrm>
            <a:off x="2729552" y="2429301"/>
            <a:ext cx="5964072" cy="1754326"/>
          </a:xfrm>
          <a:prstGeom prst="rect">
            <a:avLst/>
          </a:prstGeom>
          <a:noFill/>
        </p:spPr>
        <p:txBody>
          <a:bodyPr wrap="square" rtlCol="0">
            <a:spAutoFit/>
          </a:bodyPr>
          <a:lstStyle/>
          <a:p>
            <a:pPr algn="ctr"/>
            <a:r>
              <a:rPr lang="fr-FR" sz="5400" b="1" dirty="0"/>
              <a:t>Mettre en forme</a:t>
            </a:r>
            <a:br>
              <a:rPr lang="fr-FR" sz="5400" b="1" dirty="0"/>
            </a:br>
            <a:r>
              <a:rPr lang="fr-FR" sz="5400" b="1" dirty="0"/>
              <a:t>le texte</a:t>
            </a:r>
          </a:p>
        </p:txBody>
      </p:sp>
    </p:spTree>
    <p:extLst>
      <p:ext uri="{BB962C8B-B14F-4D97-AF65-F5344CB8AC3E}">
        <p14:creationId xmlns:p14="http://schemas.microsoft.com/office/powerpoint/2010/main" val="1091897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D4A278B0-F9B2-DC49-9800-7A32FCE888F5}"/>
              </a:ext>
            </a:extLst>
          </p:cNvPr>
          <p:cNvGrpSpPr/>
          <p:nvPr/>
        </p:nvGrpSpPr>
        <p:grpSpPr>
          <a:xfrm>
            <a:off x="-4" y="0"/>
            <a:ext cx="7186867" cy="1134318"/>
            <a:chOff x="-5" y="1"/>
            <a:chExt cx="7186867" cy="1134318"/>
          </a:xfrm>
        </p:grpSpPr>
        <p:sp>
          <p:nvSpPr>
            <p:cNvPr id="29" name="Round Single Corner Rectangle 28">
              <a:extLst>
                <a:ext uri="{FF2B5EF4-FFF2-40B4-BE49-F238E27FC236}">
                  <a16:creationId xmlns:a16="http://schemas.microsoft.com/office/drawing/2014/main" id="{36408019-BFEB-3540-9CC1-D72939FB712D}"/>
                </a:ext>
              </a:extLst>
            </p:cNvPr>
            <p:cNvSpPr/>
            <p:nvPr/>
          </p:nvSpPr>
          <p:spPr>
            <a:xfrm flipH="1">
              <a:off x="-5" y="1"/>
              <a:ext cx="6012184"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30" name="TextBox 29">
              <a:extLst>
                <a:ext uri="{FF2B5EF4-FFF2-40B4-BE49-F238E27FC236}">
                  <a16:creationId xmlns:a16="http://schemas.microsoft.com/office/drawing/2014/main" id="{B523DF81-C601-5341-974F-0933DE37282E}"/>
                </a:ext>
              </a:extLst>
            </p:cNvPr>
            <p:cNvSpPr txBox="1"/>
            <p:nvPr/>
          </p:nvSpPr>
          <p:spPr>
            <a:xfrm>
              <a:off x="0" y="694812"/>
              <a:ext cx="7186862" cy="259045"/>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FONCTIONNEMENT EN BASES DE DONNÉES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JUIN 2024</a:t>
              </a:r>
            </a:p>
          </p:txBody>
        </p:sp>
      </p:grpSp>
      <p:sp>
        <p:nvSpPr>
          <p:cNvPr id="26" name="Rectangle 25">
            <a:extLst>
              <a:ext uri="{FF2B5EF4-FFF2-40B4-BE49-F238E27FC236}">
                <a16:creationId xmlns:a16="http://schemas.microsoft.com/office/drawing/2014/main" id="{D3CE27B6-7F9E-3447-94E5-CFD2537BB71F}"/>
              </a:ext>
            </a:extLst>
          </p:cNvPr>
          <p:cNvSpPr/>
          <p:nvPr/>
        </p:nvSpPr>
        <p:spPr>
          <a:xfrm>
            <a:off x="279132" y="1323822"/>
            <a:ext cx="1743977" cy="79826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 name="Straight Arrow Connector 16">
            <a:extLst>
              <a:ext uri="{FF2B5EF4-FFF2-40B4-BE49-F238E27FC236}">
                <a16:creationId xmlns:a16="http://schemas.microsoft.com/office/drawing/2014/main" id="{8C5C650C-3649-5B44-8590-65BE73DE4F4B}"/>
              </a:ext>
            </a:extLst>
          </p:cNvPr>
          <p:cNvCxnSpPr>
            <a:cxnSpLocks/>
          </p:cNvCxnSpPr>
          <p:nvPr/>
        </p:nvCxnSpPr>
        <p:spPr>
          <a:xfrm flipV="1">
            <a:off x="6968049" y="2160648"/>
            <a:ext cx="1276493" cy="300179"/>
          </a:xfrm>
          <a:prstGeom prst="straightConnector1">
            <a:avLst/>
          </a:prstGeom>
          <a:ln w="47625">
            <a:solidFill>
              <a:srgbClr val="AA9F96"/>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557D66C-4F6F-A14B-897C-EB50D14DB75D}"/>
              </a:ext>
            </a:extLst>
          </p:cNvPr>
          <p:cNvSpPr txBox="1"/>
          <p:nvPr/>
        </p:nvSpPr>
        <p:spPr>
          <a:xfrm>
            <a:off x="1490018" y="1431743"/>
            <a:ext cx="3589493" cy="5309146"/>
          </a:xfrm>
          <a:prstGeom prst="rect">
            <a:avLst/>
          </a:prstGeom>
          <a:noFill/>
        </p:spPr>
        <p:txBody>
          <a:bodyPr wrap="square" rtlCol="0">
            <a:spAutoFit/>
          </a:bodyPr>
          <a:lstStyle/>
          <a:p>
            <a:pPr>
              <a:spcAft>
                <a:spcPts val="1800"/>
              </a:spcAft>
            </a:pPr>
            <a:r>
              <a:rPr lang="fr-FR" sz="2400" dirty="0">
                <a:solidFill>
                  <a:srgbClr val="1E516E"/>
                </a:solidFill>
                <a:latin typeface="Montserrat" pitchFamily="2" charset="77"/>
              </a:rPr>
              <a:t>UE</a:t>
            </a:r>
            <a:br>
              <a:rPr lang="fr-FR" sz="2400" dirty="0">
                <a:solidFill>
                  <a:srgbClr val="1E516E"/>
                </a:solidFill>
                <a:latin typeface="Montserrat" pitchFamily="2" charset="77"/>
              </a:rPr>
            </a:br>
            <a:r>
              <a:rPr lang="fr-FR" sz="1600" dirty="0">
                <a:solidFill>
                  <a:srgbClr val="1E516E"/>
                </a:solidFill>
                <a:latin typeface="Montserrat" panose="02000505000000020004" pitchFamily="2" charset="77"/>
              </a:rPr>
              <a:t>BDO+POF</a:t>
            </a:r>
          </a:p>
          <a:p>
            <a:pPr>
              <a:spcAft>
                <a:spcPts val="1800"/>
              </a:spcAft>
            </a:pPr>
            <a:r>
              <a:rPr lang="fr-FR" sz="2400" b="1" dirty="0">
                <a:solidFill>
                  <a:srgbClr val="1E516E"/>
                </a:solidFill>
                <a:latin typeface="Montserrat" pitchFamily="2" charset="77"/>
              </a:rPr>
              <a:t>Diplômes</a:t>
            </a:r>
            <a:br>
              <a:rPr lang="fr-FR" sz="2400" b="1" dirty="0">
                <a:solidFill>
                  <a:srgbClr val="1E516E"/>
                </a:solidFill>
                <a:latin typeface="Montserrat" pitchFamily="2" charset="77"/>
              </a:rPr>
            </a:br>
            <a:r>
              <a:rPr lang="fr-FR" sz="1600" b="1" dirty="0">
                <a:solidFill>
                  <a:srgbClr val="1E516E"/>
                </a:solidFill>
                <a:latin typeface="Montserrat" panose="02000505000000020004" pitchFamily="2" charset="77"/>
              </a:rPr>
              <a:t>Contacter BDO+POF (DNF)</a:t>
            </a:r>
          </a:p>
          <a:p>
            <a:pPr>
              <a:spcAft>
                <a:spcPts val="1800"/>
              </a:spcAft>
            </a:pPr>
            <a:r>
              <a:rPr lang="fr-FR" sz="2400" dirty="0">
                <a:solidFill>
                  <a:srgbClr val="1E516E"/>
                </a:solidFill>
                <a:latin typeface="Montserrat" pitchFamily="2" charset="77"/>
              </a:rPr>
              <a:t>« Offre locale »</a:t>
            </a:r>
            <a:br>
              <a:rPr lang="fr-FR" sz="2400" b="1" dirty="0">
                <a:solidFill>
                  <a:srgbClr val="1E516E"/>
                </a:solidFill>
                <a:latin typeface="Montserrat" pitchFamily="2" charset="77"/>
              </a:rPr>
            </a:br>
            <a:endParaRPr lang="fr-FR" sz="2400" b="1" dirty="0">
              <a:solidFill>
                <a:srgbClr val="1E516E"/>
              </a:solidFill>
              <a:latin typeface="Montserrat" pitchFamily="2" charset="77"/>
            </a:endParaRPr>
          </a:p>
          <a:p>
            <a:pPr>
              <a:spcAft>
                <a:spcPts val="1800"/>
              </a:spcAft>
            </a:pPr>
            <a:r>
              <a:rPr lang="fr-FR" sz="2400" dirty="0">
                <a:solidFill>
                  <a:srgbClr val="1E516E"/>
                </a:solidFill>
                <a:latin typeface="Montserrat" pitchFamily="2" charset="77"/>
              </a:rPr>
              <a:t>Événements</a:t>
            </a:r>
            <a:br>
              <a:rPr lang="fr-FR" sz="2400" b="1" dirty="0">
                <a:solidFill>
                  <a:srgbClr val="1E516E"/>
                </a:solidFill>
                <a:latin typeface="Montserrat" pitchFamily="2" charset="77"/>
              </a:rPr>
            </a:br>
            <a:endParaRPr lang="fr-FR" sz="1600" dirty="0">
              <a:solidFill>
                <a:srgbClr val="1E516E"/>
              </a:solidFill>
              <a:latin typeface="Montserrat" panose="02000505000000020004" pitchFamily="2" charset="77"/>
            </a:endParaRPr>
          </a:p>
          <a:p>
            <a:pPr>
              <a:spcAft>
                <a:spcPts val="1800"/>
              </a:spcAft>
            </a:pPr>
            <a:r>
              <a:rPr lang="fr-FR" sz="2400" dirty="0">
                <a:solidFill>
                  <a:srgbClr val="1E516E"/>
                </a:solidFill>
                <a:latin typeface="Montserrat" pitchFamily="2" charset="77"/>
              </a:rPr>
              <a:t>Photothèque</a:t>
            </a:r>
            <a:br>
              <a:rPr lang="fr-FR" sz="2400" dirty="0">
                <a:solidFill>
                  <a:srgbClr val="1E516E"/>
                </a:solidFill>
                <a:latin typeface="Montserrat" pitchFamily="2" charset="77"/>
              </a:rPr>
            </a:br>
            <a:r>
              <a:rPr lang="fr-FR" sz="2400" dirty="0" err="1">
                <a:solidFill>
                  <a:srgbClr val="1E516E"/>
                </a:solidFill>
                <a:latin typeface="Montserrat" pitchFamily="2" charset="77"/>
              </a:rPr>
              <a:t>Ajaris</a:t>
            </a:r>
            <a:endParaRPr lang="fr-FR" sz="2400" dirty="0">
              <a:solidFill>
                <a:srgbClr val="1E516E"/>
              </a:solidFill>
              <a:latin typeface="Montserrat" pitchFamily="2" charset="77"/>
            </a:endParaRPr>
          </a:p>
          <a:p>
            <a:pPr>
              <a:spcAft>
                <a:spcPts val="1800"/>
              </a:spcAft>
            </a:pPr>
            <a:r>
              <a:rPr lang="fr-FR" sz="2400" dirty="0">
                <a:solidFill>
                  <a:srgbClr val="1E516E"/>
                </a:solidFill>
                <a:latin typeface="Montserrat" pitchFamily="2" charset="77"/>
              </a:rPr>
              <a:t>Emplois et stages</a:t>
            </a:r>
            <a:br>
              <a:rPr lang="fr-FR" sz="1600" b="1" dirty="0">
                <a:solidFill>
                  <a:srgbClr val="1E516E"/>
                </a:solidFill>
                <a:latin typeface="Montserrat" pitchFamily="2" charset="77"/>
              </a:rPr>
            </a:br>
            <a:endParaRPr lang="fr-FR" sz="1600" dirty="0">
              <a:solidFill>
                <a:srgbClr val="1E516E"/>
              </a:solidFill>
              <a:latin typeface="Montserrat" panose="02000505000000020004" pitchFamily="2" charset="77"/>
            </a:endParaRPr>
          </a:p>
        </p:txBody>
      </p:sp>
      <p:pic>
        <p:nvPicPr>
          <p:cNvPr id="33" name="Picture 32">
            <a:extLst>
              <a:ext uri="{FF2B5EF4-FFF2-40B4-BE49-F238E27FC236}">
                <a16:creationId xmlns:a16="http://schemas.microsoft.com/office/drawing/2014/main" id="{C386E4F8-DF77-0944-B9A6-0AD5514BEF4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3001" y="1387953"/>
            <a:ext cx="688325" cy="714799"/>
          </a:xfrm>
          <a:prstGeom prst="rect">
            <a:avLst/>
          </a:prstGeom>
        </p:spPr>
      </p:pic>
      <p:pic>
        <p:nvPicPr>
          <p:cNvPr id="34" name="Picture 33">
            <a:extLst>
              <a:ext uri="{FF2B5EF4-FFF2-40B4-BE49-F238E27FC236}">
                <a16:creationId xmlns:a16="http://schemas.microsoft.com/office/drawing/2014/main" id="{3DAAA6C2-0592-EF42-84E9-46E9EEDF59A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3001" y="2245318"/>
            <a:ext cx="688325" cy="714799"/>
          </a:xfrm>
          <a:prstGeom prst="rect">
            <a:avLst/>
          </a:prstGeom>
        </p:spPr>
      </p:pic>
      <p:pic>
        <p:nvPicPr>
          <p:cNvPr id="35" name="Picture 34">
            <a:extLst>
              <a:ext uri="{FF2B5EF4-FFF2-40B4-BE49-F238E27FC236}">
                <a16:creationId xmlns:a16="http://schemas.microsoft.com/office/drawing/2014/main" id="{0C2873B3-8B15-5E42-B6AF-7162ECE880A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3001" y="3105571"/>
            <a:ext cx="688325" cy="714799"/>
          </a:xfrm>
          <a:prstGeom prst="rect">
            <a:avLst/>
          </a:prstGeom>
        </p:spPr>
      </p:pic>
      <p:pic>
        <p:nvPicPr>
          <p:cNvPr id="36" name="Picture 35">
            <a:extLst>
              <a:ext uri="{FF2B5EF4-FFF2-40B4-BE49-F238E27FC236}">
                <a16:creationId xmlns:a16="http://schemas.microsoft.com/office/drawing/2014/main" id="{1CE53EA1-2C0A-9247-BF77-F2DCD7DB7D0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3001" y="3944863"/>
            <a:ext cx="688325" cy="714799"/>
          </a:xfrm>
          <a:prstGeom prst="rect">
            <a:avLst/>
          </a:prstGeom>
        </p:spPr>
      </p:pic>
      <p:pic>
        <p:nvPicPr>
          <p:cNvPr id="37" name="Picture 36">
            <a:extLst>
              <a:ext uri="{FF2B5EF4-FFF2-40B4-BE49-F238E27FC236}">
                <a16:creationId xmlns:a16="http://schemas.microsoft.com/office/drawing/2014/main" id="{16DFD3C6-F77B-BA49-9CDD-6914A73215B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3001" y="4792518"/>
            <a:ext cx="688325" cy="714799"/>
          </a:xfrm>
          <a:prstGeom prst="rect">
            <a:avLst/>
          </a:prstGeom>
        </p:spPr>
      </p:pic>
      <p:pic>
        <p:nvPicPr>
          <p:cNvPr id="38" name="Picture 37">
            <a:extLst>
              <a:ext uri="{FF2B5EF4-FFF2-40B4-BE49-F238E27FC236}">
                <a16:creationId xmlns:a16="http://schemas.microsoft.com/office/drawing/2014/main" id="{51BF2613-7E0B-4D43-8690-108902BB669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3001" y="5649164"/>
            <a:ext cx="688325" cy="714799"/>
          </a:xfrm>
          <a:prstGeom prst="rect">
            <a:avLst/>
          </a:prstGeom>
        </p:spPr>
      </p:pic>
      <p:sp>
        <p:nvSpPr>
          <p:cNvPr id="15" name="TextBox 14">
            <a:extLst>
              <a:ext uri="{FF2B5EF4-FFF2-40B4-BE49-F238E27FC236}">
                <a16:creationId xmlns:a16="http://schemas.microsoft.com/office/drawing/2014/main" id="{D3A95E8F-E3E9-4E49-8B49-8A9D278A98A4}"/>
              </a:ext>
            </a:extLst>
          </p:cNvPr>
          <p:cNvSpPr txBox="1"/>
          <p:nvPr/>
        </p:nvSpPr>
        <p:spPr>
          <a:xfrm>
            <a:off x="4598996" y="2428272"/>
            <a:ext cx="2994008" cy="3293209"/>
          </a:xfrm>
          <a:prstGeom prst="rect">
            <a:avLst/>
          </a:prstGeom>
          <a:noFill/>
        </p:spPr>
        <p:txBody>
          <a:bodyPr wrap="square" rtlCol="0">
            <a:spAutoFit/>
          </a:bodyPr>
          <a:lstStyle/>
          <a:p>
            <a:pPr marL="285750" indent="-285750">
              <a:buFont typeface="Arial" panose="020B0604020202020204" pitchFamily="34" charset="0"/>
              <a:buChar char="•"/>
            </a:pPr>
            <a:r>
              <a:rPr lang="fr-FR" sz="1600" b="1" dirty="0">
                <a:solidFill>
                  <a:srgbClr val="1E516E"/>
                </a:solidFill>
                <a:latin typeface="Montserrat" panose="02000505000000020004" pitchFamily="2" charset="77"/>
              </a:rPr>
              <a:t>Diplômes</a:t>
            </a:r>
          </a:p>
          <a:p>
            <a:pPr lvl="1"/>
            <a:br>
              <a:rPr lang="fr-FR" sz="1600" dirty="0">
                <a:solidFill>
                  <a:srgbClr val="1E516E"/>
                </a:solidFill>
                <a:latin typeface="Montserrat" panose="02000505000000020004" pitchFamily="2" charset="77"/>
              </a:rPr>
            </a:br>
            <a:endParaRPr lang="fr-FR" sz="1600" dirty="0">
              <a:solidFill>
                <a:srgbClr val="1E516E"/>
              </a:solidFill>
              <a:latin typeface="Montserrat" panose="02000505000000020004" pitchFamily="2" charset="77"/>
            </a:endParaRPr>
          </a:p>
          <a:p>
            <a:pPr marL="285750" indent="-285750">
              <a:buFont typeface="Arial" panose="020B0604020202020204" pitchFamily="34" charset="0"/>
              <a:buChar char="•"/>
            </a:pPr>
            <a:r>
              <a:rPr lang="fr-FR" sz="1600" b="1" dirty="0">
                <a:solidFill>
                  <a:srgbClr val="1E516E"/>
                </a:solidFill>
                <a:latin typeface="Montserrat" panose="02000505000000020004" pitchFamily="2" charset="77"/>
              </a:rPr>
              <a:t>Diplômes régionaux </a:t>
            </a:r>
            <a:br>
              <a:rPr lang="fr-FR" sz="1600" dirty="0">
                <a:solidFill>
                  <a:srgbClr val="1E516E"/>
                </a:solidFill>
                <a:latin typeface="Montserrat" panose="02000505000000020004" pitchFamily="2" charset="77"/>
              </a:rPr>
            </a:br>
            <a:r>
              <a:rPr lang="fr-FR" sz="1600" dirty="0">
                <a:solidFill>
                  <a:srgbClr val="1E516E"/>
                </a:solidFill>
                <a:latin typeface="Montserrat" panose="02000505000000020004" pitchFamily="2" charset="77"/>
              </a:rPr>
              <a:t>Cnam Entreprises </a:t>
            </a:r>
            <a:br>
              <a:rPr lang="fr-FR" sz="1600" dirty="0">
                <a:solidFill>
                  <a:srgbClr val="1E516E"/>
                </a:solidFill>
                <a:latin typeface="Montserrat" panose="02000505000000020004" pitchFamily="2" charset="77"/>
              </a:rPr>
            </a:br>
            <a:r>
              <a:rPr lang="fr-FR" sz="1600" dirty="0">
                <a:solidFill>
                  <a:srgbClr val="1E516E"/>
                </a:solidFill>
                <a:latin typeface="Montserrat" panose="02000505000000020004" pitchFamily="2" charset="77"/>
              </a:rPr>
              <a:t>éditeurs régionaux</a:t>
            </a:r>
            <a:br>
              <a:rPr lang="fr-FR" sz="1600" dirty="0">
                <a:solidFill>
                  <a:srgbClr val="1E516E"/>
                </a:solidFill>
                <a:latin typeface="Montserrat" panose="02000505000000020004" pitchFamily="2" charset="77"/>
              </a:rPr>
            </a:br>
            <a:endParaRPr lang="fr-FR" sz="1600" dirty="0">
              <a:solidFill>
                <a:srgbClr val="1E516E"/>
              </a:solidFill>
              <a:latin typeface="Montserrat" panose="02000505000000020004" pitchFamily="2" charset="77"/>
            </a:endParaRPr>
          </a:p>
          <a:p>
            <a:pPr marL="285750" indent="-285750">
              <a:buFont typeface="Arial" panose="020B0604020202020204" pitchFamily="34" charset="0"/>
              <a:buChar char="•"/>
            </a:pPr>
            <a:endParaRPr lang="fr-FR" sz="1600" dirty="0">
              <a:solidFill>
                <a:srgbClr val="1E516E"/>
              </a:solidFill>
              <a:latin typeface="Montserrat" panose="02000505000000020004" pitchFamily="2" charset="77"/>
            </a:endParaRPr>
          </a:p>
          <a:p>
            <a:pPr marL="285750" indent="-285750">
              <a:buFont typeface="Arial" panose="020B0604020202020204" pitchFamily="34" charset="0"/>
              <a:buChar char="•"/>
            </a:pPr>
            <a:r>
              <a:rPr lang="fr-FR" sz="1600" b="1" dirty="0">
                <a:solidFill>
                  <a:srgbClr val="1E516E"/>
                </a:solidFill>
                <a:latin typeface="Montserrat" panose="02000505000000020004" pitchFamily="2" charset="77"/>
              </a:rPr>
              <a:t>Alternance</a:t>
            </a:r>
            <a:br>
              <a:rPr lang="fr-FR" sz="1600" b="1" dirty="0">
                <a:solidFill>
                  <a:srgbClr val="1E516E"/>
                </a:solidFill>
                <a:latin typeface="Montserrat" panose="02000505000000020004" pitchFamily="2" charset="77"/>
              </a:rPr>
            </a:br>
            <a:r>
              <a:rPr lang="fr-FR" sz="1600" dirty="0">
                <a:solidFill>
                  <a:srgbClr val="1E516E"/>
                </a:solidFill>
                <a:latin typeface="Montserrat" panose="02000505000000020004" pitchFamily="2" charset="77"/>
              </a:rPr>
              <a:t>éditeurs régionaux</a:t>
            </a:r>
            <a:br>
              <a:rPr lang="fr-FR" sz="1600" dirty="0">
                <a:solidFill>
                  <a:srgbClr val="1E516E"/>
                </a:solidFill>
                <a:latin typeface="Montserrat" panose="02000505000000020004" pitchFamily="2" charset="77"/>
              </a:rPr>
            </a:br>
            <a:endParaRPr lang="fr-FR" sz="1600" dirty="0">
              <a:solidFill>
                <a:srgbClr val="1E516E"/>
              </a:solidFill>
              <a:latin typeface="Montserrat" panose="02000505000000020004" pitchFamily="2" charset="77"/>
            </a:endParaRPr>
          </a:p>
          <a:p>
            <a:pPr marL="285750" indent="-285750">
              <a:buFont typeface="Arial" panose="020B0604020202020204" pitchFamily="34" charset="0"/>
              <a:buChar char="•"/>
            </a:pPr>
            <a:endParaRPr lang="fr-FR" sz="1600" dirty="0">
              <a:solidFill>
                <a:srgbClr val="1E516E"/>
              </a:solidFill>
              <a:latin typeface="Montserrat" panose="02000505000000020004" pitchFamily="2" charset="77"/>
            </a:endParaRPr>
          </a:p>
          <a:p>
            <a:pPr lvl="0"/>
            <a:endParaRPr lang="fr-FR" sz="1600" dirty="0">
              <a:solidFill>
                <a:srgbClr val="1E516E"/>
              </a:solidFill>
              <a:latin typeface="Montserrat" panose="02000505000000020004" pitchFamily="2" charset="77"/>
            </a:endParaRPr>
          </a:p>
        </p:txBody>
      </p:sp>
      <p:sp>
        <p:nvSpPr>
          <p:cNvPr id="40" name="TextBox 39">
            <a:extLst>
              <a:ext uri="{FF2B5EF4-FFF2-40B4-BE49-F238E27FC236}">
                <a16:creationId xmlns:a16="http://schemas.microsoft.com/office/drawing/2014/main" id="{F62D4723-4390-F741-8732-6020EEBEE7E7}"/>
              </a:ext>
            </a:extLst>
          </p:cNvPr>
          <p:cNvSpPr txBox="1"/>
          <p:nvPr/>
        </p:nvSpPr>
        <p:spPr>
          <a:xfrm>
            <a:off x="8516593" y="1552256"/>
            <a:ext cx="2820625" cy="969496"/>
          </a:xfrm>
          <a:prstGeom prst="rect">
            <a:avLst/>
          </a:prstGeom>
          <a:noFill/>
        </p:spPr>
        <p:txBody>
          <a:bodyPr wrap="square" rtlCol="0">
            <a:spAutoFit/>
          </a:bodyPr>
          <a:lstStyle/>
          <a:p>
            <a:pPr algn="ctr">
              <a:spcAft>
                <a:spcPts val="600"/>
              </a:spcAft>
            </a:pPr>
            <a:r>
              <a:rPr lang="fr-FR" sz="4100" b="1" dirty="0">
                <a:solidFill>
                  <a:srgbClr val="1E516E"/>
                </a:solidFill>
                <a:latin typeface="Montserrat" pitchFamily="2" charset="77"/>
              </a:rPr>
              <a:t>www</a:t>
            </a:r>
            <a:br>
              <a:rPr lang="fr-FR" sz="4100" b="1" dirty="0">
                <a:solidFill>
                  <a:srgbClr val="1E516E"/>
                </a:solidFill>
                <a:latin typeface="Montserrat" pitchFamily="2" charset="77"/>
              </a:rPr>
            </a:br>
            <a:r>
              <a:rPr lang="fr-FR" sz="1600" b="1" dirty="0">
                <a:solidFill>
                  <a:srgbClr val="1E516E"/>
                </a:solidFill>
                <a:latin typeface="Montserrat" pitchFamily="2" charset="77"/>
              </a:rPr>
              <a:t>&amp; sites de composantes</a:t>
            </a:r>
          </a:p>
        </p:txBody>
      </p:sp>
      <p:sp>
        <p:nvSpPr>
          <p:cNvPr id="7" name="Rectangle 6"/>
          <p:cNvSpPr/>
          <p:nvPr/>
        </p:nvSpPr>
        <p:spPr>
          <a:xfrm>
            <a:off x="7186863" y="2960117"/>
            <a:ext cx="6096000" cy="1600438"/>
          </a:xfrm>
          <a:prstGeom prst="rect">
            <a:avLst/>
          </a:prstGeom>
        </p:spPr>
        <p:txBody>
          <a:bodyPr>
            <a:spAutoFit/>
          </a:bodyPr>
          <a:lstStyle/>
          <a:p>
            <a:pPr algn="ctr">
              <a:spcAft>
                <a:spcPts val="600"/>
              </a:spcAft>
            </a:pPr>
            <a:r>
              <a:rPr lang="fr-FR" sz="4000" b="1" dirty="0">
                <a:solidFill>
                  <a:srgbClr val="1E516E"/>
                </a:solidFill>
                <a:latin typeface="Montserrat" pitchFamily="2" charset="77"/>
              </a:rPr>
              <a:t>SITES </a:t>
            </a:r>
            <a:br>
              <a:rPr lang="fr-FR" sz="4000" b="1" dirty="0">
                <a:solidFill>
                  <a:srgbClr val="1E516E"/>
                </a:solidFill>
                <a:latin typeface="Montserrat" pitchFamily="2" charset="77"/>
              </a:rPr>
            </a:br>
            <a:r>
              <a:rPr lang="fr-FR" sz="4000" b="1" dirty="0">
                <a:solidFill>
                  <a:srgbClr val="1E516E"/>
                </a:solidFill>
                <a:latin typeface="Montserrat" pitchFamily="2" charset="77"/>
              </a:rPr>
              <a:t>REGIONAUX</a:t>
            </a:r>
            <a:br>
              <a:rPr lang="fr-FR" sz="4800" b="1" dirty="0">
                <a:solidFill>
                  <a:srgbClr val="1E516E"/>
                </a:solidFill>
                <a:latin typeface="Montserrat" pitchFamily="2" charset="77"/>
              </a:rPr>
            </a:br>
            <a:endParaRPr lang="fr-FR" dirty="0">
              <a:solidFill>
                <a:srgbClr val="1E516E"/>
              </a:solidFill>
              <a:latin typeface="Montserrat" panose="02000505000000020004" pitchFamily="2" charset="77"/>
            </a:endParaRPr>
          </a:p>
        </p:txBody>
      </p:sp>
      <p:cxnSp>
        <p:nvCxnSpPr>
          <p:cNvPr id="41" name="Straight Arrow Connector 16">
            <a:extLst>
              <a:ext uri="{FF2B5EF4-FFF2-40B4-BE49-F238E27FC236}">
                <a16:creationId xmlns:a16="http://schemas.microsoft.com/office/drawing/2014/main" id="{8C5C650C-3649-5B44-8590-65BE73DE4F4B}"/>
              </a:ext>
            </a:extLst>
          </p:cNvPr>
          <p:cNvCxnSpPr>
            <a:cxnSpLocks/>
          </p:cNvCxnSpPr>
          <p:nvPr/>
        </p:nvCxnSpPr>
        <p:spPr>
          <a:xfrm>
            <a:off x="6959565" y="4835149"/>
            <a:ext cx="1459671" cy="349546"/>
          </a:xfrm>
          <a:prstGeom prst="straightConnector1">
            <a:avLst/>
          </a:prstGeom>
          <a:ln w="47625">
            <a:solidFill>
              <a:srgbClr val="AA9F9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16">
            <a:extLst>
              <a:ext uri="{FF2B5EF4-FFF2-40B4-BE49-F238E27FC236}">
                <a16:creationId xmlns:a16="http://schemas.microsoft.com/office/drawing/2014/main" id="{8C5C650C-3649-5B44-8590-65BE73DE4F4B}"/>
              </a:ext>
            </a:extLst>
          </p:cNvPr>
          <p:cNvCxnSpPr>
            <a:cxnSpLocks/>
          </p:cNvCxnSpPr>
          <p:nvPr/>
        </p:nvCxnSpPr>
        <p:spPr>
          <a:xfrm flipV="1">
            <a:off x="6968049" y="2521752"/>
            <a:ext cx="1828818" cy="1954393"/>
          </a:xfrm>
          <a:prstGeom prst="straightConnector1">
            <a:avLst/>
          </a:prstGeom>
          <a:ln w="47625">
            <a:solidFill>
              <a:srgbClr val="AA9F96"/>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16">
            <a:extLst>
              <a:ext uri="{FF2B5EF4-FFF2-40B4-BE49-F238E27FC236}">
                <a16:creationId xmlns:a16="http://schemas.microsoft.com/office/drawing/2014/main" id="{8C5C650C-3649-5B44-8590-65BE73DE4F4B}"/>
              </a:ext>
            </a:extLst>
          </p:cNvPr>
          <p:cNvCxnSpPr>
            <a:cxnSpLocks/>
          </p:cNvCxnSpPr>
          <p:nvPr/>
        </p:nvCxnSpPr>
        <p:spPr>
          <a:xfrm flipV="1">
            <a:off x="7016247" y="3349293"/>
            <a:ext cx="1780620" cy="167377"/>
          </a:xfrm>
          <a:prstGeom prst="straightConnector1">
            <a:avLst/>
          </a:prstGeom>
          <a:ln w="47625">
            <a:solidFill>
              <a:srgbClr val="AA9F96"/>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39">
            <a:extLst>
              <a:ext uri="{FF2B5EF4-FFF2-40B4-BE49-F238E27FC236}">
                <a16:creationId xmlns:a16="http://schemas.microsoft.com/office/drawing/2014/main" id="{F62D4723-4390-F741-8732-6020EEBEE7E7}"/>
              </a:ext>
            </a:extLst>
          </p:cNvPr>
          <p:cNvSpPr txBox="1"/>
          <p:nvPr/>
        </p:nvSpPr>
        <p:spPr>
          <a:xfrm>
            <a:off x="8328845" y="4844544"/>
            <a:ext cx="2820625" cy="723275"/>
          </a:xfrm>
          <a:prstGeom prst="rect">
            <a:avLst/>
          </a:prstGeom>
          <a:noFill/>
        </p:spPr>
        <p:txBody>
          <a:bodyPr wrap="square" rtlCol="0">
            <a:spAutoFit/>
          </a:bodyPr>
          <a:lstStyle/>
          <a:p>
            <a:pPr algn="ctr">
              <a:spcAft>
                <a:spcPts val="600"/>
              </a:spcAft>
            </a:pPr>
            <a:r>
              <a:rPr lang="fr-FR" sz="4100" b="1" dirty="0" err="1">
                <a:solidFill>
                  <a:srgbClr val="1E516E"/>
                </a:solidFill>
                <a:latin typeface="Montserrat" pitchFamily="2" charset="77"/>
              </a:rPr>
              <a:t>cfa-idf</a:t>
            </a:r>
            <a:endParaRPr lang="fr-FR" sz="1600" b="1" dirty="0">
              <a:solidFill>
                <a:srgbClr val="1E516E"/>
              </a:solidFill>
              <a:latin typeface="Montserrat" pitchFamily="2" charset="77"/>
            </a:endParaRPr>
          </a:p>
        </p:txBody>
      </p:sp>
      <p:cxnSp>
        <p:nvCxnSpPr>
          <p:cNvPr id="27" name="Straight Arrow Connector 16">
            <a:extLst>
              <a:ext uri="{FF2B5EF4-FFF2-40B4-BE49-F238E27FC236}">
                <a16:creationId xmlns:a16="http://schemas.microsoft.com/office/drawing/2014/main" id="{8C5C650C-3649-5B44-8590-65BE73DE4F4B}"/>
              </a:ext>
            </a:extLst>
          </p:cNvPr>
          <p:cNvCxnSpPr>
            <a:cxnSpLocks/>
          </p:cNvCxnSpPr>
          <p:nvPr/>
        </p:nvCxnSpPr>
        <p:spPr>
          <a:xfrm flipV="1">
            <a:off x="7016247" y="4165842"/>
            <a:ext cx="1360524" cy="493820"/>
          </a:xfrm>
          <a:prstGeom prst="straightConnector1">
            <a:avLst/>
          </a:prstGeom>
          <a:ln w="47625">
            <a:solidFill>
              <a:srgbClr val="AA9F96"/>
            </a:solidFill>
            <a:tailEnd type="triangle"/>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1361326" y="1168816"/>
            <a:ext cx="10233494" cy="369332"/>
          </a:xfrm>
          <a:prstGeom prst="rect">
            <a:avLst/>
          </a:prstGeom>
          <a:noFill/>
        </p:spPr>
        <p:txBody>
          <a:bodyPr wrap="square" rtlCol="0">
            <a:spAutoFit/>
          </a:bodyPr>
          <a:lstStyle/>
          <a:p>
            <a:r>
              <a:rPr lang="fr-FR" dirty="0"/>
              <a:t>Base de données origine                      Base </a:t>
            </a:r>
            <a:r>
              <a:rPr lang="fr-FR" dirty="0" err="1"/>
              <a:t>Ksup</a:t>
            </a:r>
            <a:r>
              <a:rPr lang="fr-FR" dirty="0"/>
              <a:t>  et éditeurs                                                 Sites d’affichage</a:t>
            </a:r>
          </a:p>
        </p:txBody>
      </p:sp>
    </p:spTree>
    <p:extLst>
      <p:ext uri="{BB962C8B-B14F-4D97-AF65-F5344CB8AC3E}">
        <p14:creationId xmlns:p14="http://schemas.microsoft.com/office/powerpoint/2010/main" val="2993327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2CD4E39-D012-2246-9A54-80E3C02D9C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 y="1676400"/>
            <a:ext cx="11874500" cy="4521200"/>
          </a:xfrm>
          <a:prstGeom prst="rect">
            <a:avLst/>
          </a:prstGeom>
          <a:noFill/>
          <a:ln>
            <a:solidFill>
              <a:srgbClr val="C00000"/>
            </a:solidFill>
          </a:ln>
        </p:spPr>
      </p:pic>
      <p:grpSp>
        <p:nvGrpSpPr>
          <p:cNvPr id="22" name="Group 21">
            <a:extLst>
              <a:ext uri="{FF2B5EF4-FFF2-40B4-BE49-F238E27FC236}">
                <a16:creationId xmlns:a16="http://schemas.microsoft.com/office/drawing/2014/main" id="{C21D3ED3-8E21-2E48-ABBC-120F76C4233F}"/>
              </a:ext>
            </a:extLst>
          </p:cNvPr>
          <p:cNvGrpSpPr/>
          <p:nvPr/>
        </p:nvGrpSpPr>
        <p:grpSpPr>
          <a:xfrm>
            <a:off x="3648309" y="-11437"/>
            <a:ext cx="4301890" cy="1145751"/>
            <a:chOff x="3314687" y="-11432"/>
            <a:chExt cx="4403514" cy="1145751"/>
          </a:xfrm>
        </p:grpSpPr>
        <p:sp>
          <p:nvSpPr>
            <p:cNvPr id="23" name="Round Single Corner Rectangle 22">
              <a:extLst>
                <a:ext uri="{FF2B5EF4-FFF2-40B4-BE49-F238E27FC236}">
                  <a16:creationId xmlns:a16="http://schemas.microsoft.com/office/drawing/2014/main" id="{8C91942D-C396-2242-B396-DF8BF94E251C}"/>
                </a:ext>
              </a:extLst>
            </p:cNvPr>
            <p:cNvSpPr/>
            <p:nvPr/>
          </p:nvSpPr>
          <p:spPr>
            <a:xfrm flipH="1">
              <a:off x="3314687" y="-11432"/>
              <a:ext cx="4403514" cy="1145751"/>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r>
                <a:rPr lang="fr-FR" dirty="0">
                  <a:latin typeface="Montserrat" pitchFamily="2" charset="77"/>
                </a:rPr>
                <a:t>-</a:t>
              </a:r>
            </a:p>
          </p:txBody>
        </p:sp>
        <p:sp>
          <p:nvSpPr>
            <p:cNvPr id="25" name="TextBox 24">
              <a:extLst>
                <a:ext uri="{FF2B5EF4-FFF2-40B4-BE49-F238E27FC236}">
                  <a16:creationId xmlns:a16="http://schemas.microsoft.com/office/drawing/2014/main" id="{5B35D891-032C-D04C-BA2A-CC5492A4AA8D}"/>
                </a:ext>
              </a:extLst>
            </p:cNvPr>
            <p:cNvSpPr txBox="1"/>
            <p:nvPr/>
          </p:nvSpPr>
          <p:spPr>
            <a:xfrm>
              <a:off x="4305298" y="694812"/>
              <a:ext cx="3139905" cy="274434"/>
            </a:xfrm>
            <a:prstGeom prst="rect">
              <a:avLst/>
            </a:prstGeom>
            <a:noFill/>
            <a:ln>
              <a:noFill/>
            </a:ln>
          </p:spPr>
          <p:txBody>
            <a:bodyPr wrap="square" rtlCol="0">
              <a:spAutoFit/>
            </a:bodyPr>
            <a:lstStyle/>
            <a:p>
              <a:pPr>
                <a:lnSpc>
                  <a:spcPts val="1300"/>
                </a:lnSpc>
              </a:pPr>
              <a:r>
                <a:rPr lang="fr-FR" dirty="0">
                  <a:solidFill>
                    <a:schemeClr val="bg1"/>
                  </a:solidFill>
                  <a:latin typeface="Montserrat" pitchFamily="2" charset="77"/>
                </a:rPr>
                <a:t>LA BARRE D’ICONES</a:t>
              </a:r>
            </a:p>
          </p:txBody>
        </p:sp>
      </p:grpSp>
      <p:grpSp>
        <p:nvGrpSpPr>
          <p:cNvPr id="18" name="Group 17">
            <a:extLst>
              <a:ext uri="{FF2B5EF4-FFF2-40B4-BE49-F238E27FC236}">
                <a16:creationId xmlns:a16="http://schemas.microsoft.com/office/drawing/2014/main" id="{9CBCDEBB-B02B-FD4B-902D-51095B54A2F3}"/>
              </a:ext>
            </a:extLst>
          </p:cNvPr>
          <p:cNvGrpSpPr/>
          <p:nvPr/>
        </p:nvGrpSpPr>
        <p:grpSpPr>
          <a:xfrm>
            <a:off x="-3" y="0"/>
            <a:ext cx="4381502" cy="1134318"/>
            <a:chOff x="-4" y="1"/>
            <a:chExt cx="4381502"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4127500" cy="271356"/>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 METTRE EN FORME LES TEXTES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 JUIN 2024</a:t>
              </a:r>
            </a:p>
          </p:txBody>
        </p:sp>
      </p:grpSp>
      <p:sp>
        <p:nvSpPr>
          <p:cNvPr id="24" name="Rectangle 23">
            <a:extLst>
              <a:ext uri="{FF2B5EF4-FFF2-40B4-BE49-F238E27FC236}">
                <a16:creationId xmlns:a16="http://schemas.microsoft.com/office/drawing/2014/main" id="{251A429D-5D30-5B46-A104-5E75D024CF35}"/>
              </a:ext>
            </a:extLst>
          </p:cNvPr>
          <p:cNvSpPr/>
          <p:nvPr/>
        </p:nvSpPr>
        <p:spPr>
          <a:xfrm>
            <a:off x="471515" y="2128217"/>
            <a:ext cx="4674064" cy="388232"/>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14" name="Rectangle 13">
            <a:extLst>
              <a:ext uri="{FF2B5EF4-FFF2-40B4-BE49-F238E27FC236}">
                <a16:creationId xmlns:a16="http://schemas.microsoft.com/office/drawing/2014/main" id="{251A429D-5D30-5B46-A104-5E75D024CF35}"/>
              </a:ext>
            </a:extLst>
          </p:cNvPr>
          <p:cNvSpPr/>
          <p:nvPr/>
        </p:nvSpPr>
        <p:spPr>
          <a:xfrm>
            <a:off x="5832297" y="2115901"/>
            <a:ext cx="2405616" cy="400547"/>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pic>
        <p:nvPicPr>
          <p:cNvPr id="7" name="Image 6">
            <a:extLst>
              <a:ext uri="{FF2B5EF4-FFF2-40B4-BE49-F238E27FC236}">
                <a16:creationId xmlns:a16="http://schemas.microsoft.com/office/drawing/2014/main" id="{1F5A30AA-5532-C948-B4EB-B9F38EE28C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785" y="4206240"/>
            <a:ext cx="2748322" cy="2551529"/>
          </a:xfrm>
          <a:prstGeom prst="rect">
            <a:avLst/>
          </a:prstGeom>
        </p:spPr>
      </p:pic>
      <p:cxnSp>
        <p:nvCxnSpPr>
          <p:cNvPr id="10" name="Connecteur droit avec flèche 9">
            <a:extLst>
              <a:ext uri="{FF2B5EF4-FFF2-40B4-BE49-F238E27FC236}">
                <a16:creationId xmlns:a16="http://schemas.microsoft.com/office/drawing/2014/main" id="{EF7D3CF1-15BD-4E48-ABCC-68E1558F5CF8}"/>
              </a:ext>
            </a:extLst>
          </p:cNvPr>
          <p:cNvCxnSpPr/>
          <p:nvPr/>
        </p:nvCxnSpPr>
        <p:spPr>
          <a:xfrm>
            <a:off x="1565910" y="2516448"/>
            <a:ext cx="0" cy="168979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0AD0AFA-FFD9-5B41-9C0A-9D8873D9F519}"/>
              </a:ext>
            </a:extLst>
          </p:cNvPr>
          <p:cNvSpPr/>
          <p:nvPr/>
        </p:nvSpPr>
        <p:spPr>
          <a:xfrm>
            <a:off x="2063751" y="2571964"/>
            <a:ext cx="416558" cy="396301"/>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11F3D6C2-7BEB-2F48-9DD9-A02ACD791441}"/>
              </a:ext>
            </a:extLst>
          </p:cNvPr>
          <p:cNvSpPr/>
          <p:nvPr/>
        </p:nvSpPr>
        <p:spPr>
          <a:xfrm>
            <a:off x="3914141" y="2137695"/>
            <a:ext cx="467358" cy="378753"/>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998073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2CD4E39-D012-2246-9A54-80E3C02D9C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 y="1676400"/>
            <a:ext cx="11874500" cy="4521200"/>
          </a:xfrm>
          <a:prstGeom prst="rect">
            <a:avLst/>
          </a:prstGeom>
        </p:spPr>
      </p:pic>
      <p:grpSp>
        <p:nvGrpSpPr>
          <p:cNvPr id="22" name="Group 21">
            <a:extLst>
              <a:ext uri="{FF2B5EF4-FFF2-40B4-BE49-F238E27FC236}">
                <a16:creationId xmlns:a16="http://schemas.microsoft.com/office/drawing/2014/main" id="{C21D3ED3-8E21-2E48-ABBC-120F76C4233F}"/>
              </a:ext>
            </a:extLst>
          </p:cNvPr>
          <p:cNvGrpSpPr/>
          <p:nvPr/>
        </p:nvGrpSpPr>
        <p:grpSpPr>
          <a:xfrm>
            <a:off x="3648309" y="-11437"/>
            <a:ext cx="4301890" cy="1145751"/>
            <a:chOff x="3314687" y="-11432"/>
            <a:chExt cx="4403514" cy="1145751"/>
          </a:xfrm>
        </p:grpSpPr>
        <p:sp>
          <p:nvSpPr>
            <p:cNvPr id="23" name="Round Single Corner Rectangle 22">
              <a:extLst>
                <a:ext uri="{FF2B5EF4-FFF2-40B4-BE49-F238E27FC236}">
                  <a16:creationId xmlns:a16="http://schemas.microsoft.com/office/drawing/2014/main" id="{8C91942D-C396-2242-B396-DF8BF94E251C}"/>
                </a:ext>
              </a:extLst>
            </p:cNvPr>
            <p:cNvSpPr/>
            <p:nvPr/>
          </p:nvSpPr>
          <p:spPr>
            <a:xfrm flipH="1">
              <a:off x="3314687" y="-11432"/>
              <a:ext cx="4403514" cy="1145751"/>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r>
                <a:rPr lang="fr-FR" dirty="0">
                  <a:latin typeface="Montserrat" pitchFamily="2" charset="77"/>
                </a:rPr>
                <a:t>-</a:t>
              </a:r>
            </a:p>
          </p:txBody>
        </p:sp>
        <p:sp>
          <p:nvSpPr>
            <p:cNvPr id="25" name="TextBox 24">
              <a:extLst>
                <a:ext uri="{FF2B5EF4-FFF2-40B4-BE49-F238E27FC236}">
                  <a16:creationId xmlns:a16="http://schemas.microsoft.com/office/drawing/2014/main" id="{5B35D891-032C-D04C-BA2A-CC5492A4AA8D}"/>
                </a:ext>
              </a:extLst>
            </p:cNvPr>
            <p:cNvSpPr txBox="1"/>
            <p:nvPr/>
          </p:nvSpPr>
          <p:spPr>
            <a:xfrm>
              <a:off x="4305298" y="694812"/>
              <a:ext cx="3139904" cy="274434"/>
            </a:xfrm>
            <a:prstGeom prst="rect">
              <a:avLst/>
            </a:prstGeom>
            <a:noFill/>
            <a:ln>
              <a:noFill/>
            </a:ln>
          </p:spPr>
          <p:txBody>
            <a:bodyPr wrap="square" rtlCol="0">
              <a:spAutoFit/>
            </a:bodyPr>
            <a:lstStyle/>
            <a:p>
              <a:pPr>
                <a:lnSpc>
                  <a:spcPts val="1300"/>
                </a:lnSpc>
              </a:pPr>
              <a:r>
                <a:rPr lang="fr-FR" dirty="0">
                  <a:solidFill>
                    <a:schemeClr val="bg1"/>
                  </a:solidFill>
                  <a:latin typeface="Montserrat" pitchFamily="2" charset="77"/>
                </a:rPr>
                <a:t>LA BARRE D’ICONES</a:t>
              </a:r>
            </a:p>
          </p:txBody>
        </p:sp>
      </p:grpSp>
      <p:grpSp>
        <p:nvGrpSpPr>
          <p:cNvPr id="18" name="Group 17">
            <a:extLst>
              <a:ext uri="{FF2B5EF4-FFF2-40B4-BE49-F238E27FC236}">
                <a16:creationId xmlns:a16="http://schemas.microsoft.com/office/drawing/2014/main" id="{9CBCDEBB-B02B-FD4B-902D-51095B54A2F3}"/>
              </a:ext>
            </a:extLst>
          </p:cNvPr>
          <p:cNvGrpSpPr/>
          <p:nvPr/>
        </p:nvGrpSpPr>
        <p:grpSpPr>
          <a:xfrm>
            <a:off x="-3" y="0"/>
            <a:ext cx="4381502" cy="1134318"/>
            <a:chOff x="-4" y="1"/>
            <a:chExt cx="4381502"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4127500" cy="274434"/>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 PAGES LIBRES ET ACTUALITES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 JUIN 2024</a:t>
              </a:r>
            </a:p>
          </p:txBody>
        </p:sp>
      </p:grpSp>
      <p:sp>
        <p:nvSpPr>
          <p:cNvPr id="24" name="Rectangle 23">
            <a:extLst>
              <a:ext uri="{FF2B5EF4-FFF2-40B4-BE49-F238E27FC236}">
                <a16:creationId xmlns:a16="http://schemas.microsoft.com/office/drawing/2014/main" id="{251A429D-5D30-5B46-A104-5E75D024CF35}"/>
              </a:ext>
            </a:extLst>
          </p:cNvPr>
          <p:cNvSpPr/>
          <p:nvPr/>
        </p:nvSpPr>
        <p:spPr>
          <a:xfrm>
            <a:off x="396241" y="2584852"/>
            <a:ext cx="5049216" cy="388232"/>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Tree>
    <p:extLst>
      <p:ext uri="{BB962C8B-B14F-4D97-AF65-F5344CB8AC3E}">
        <p14:creationId xmlns:p14="http://schemas.microsoft.com/office/powerpoint/2010/main" val="447122302"/>
      </p:ext>
    </p:extLst>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C21D3ED3-8E21-2E48-ABBC-120F76C4233F}"/>
              </a:ext>
            </a:extLst>
          </p:cNvPr>
          <p:cNvGrpSpPr/>
          <p:nvPr/>
        </p:nvGrpSpPr>
        <p:grpSpPr>
          <a:xfrm>
            <a:off x="3648309" y="-11437"/>
            <a:ext cx="4301890" cy="1145751"/>
            <a:chOff x="3314687" y="-11432"/>
            <a:chExt cx="4403514" cy="1145751"/>
          </a:xfrm>
        </p:grpSpPr>
        <p:sp>
          <p:nvSpPr>
            <p:cNvPr id="23" name="Round Single Corner Rectangle 22">
              <a:extLst>
                <a:ext uri="{FF2B5EF4-FFF2-40B4-BE49-F238E27FC236}">
                  <a16:creationId xmlns:a16="http://schemas.microsoft.com/office/drawing/2014/main" id="{8C91942D-C396-2242-B396-DF8BF94E251C}"/>
                </a:ext>
              </a:extLst>
            </p:cNvPr>
            <p:cNvSpPr/>
            <p:nvPr/>
          </p:nvSpPr>
          <p:spPr>
            <a:xfrm flipH="1">
              <a:off x="3314687" y="-11432"/>
              <a:ext cx="4403514" cy="1145751"/>
            </a:xfrm>
            <a:prstGeom prst="round1Rect">
              <a:avLst>
                <a:gd fmla="val 50000" name="adj"/>
              </a:avLst>
            </a:prstGeom>
            <a:solidFill>
              <a:srgbClr val="AA9F96"/>
            </a:solidFill>
            <a:ln>
              <a:noFill/>
            </a:ln>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nSpc>
                  <a:spcPts val="1200"/>
                </a:lnSpc>
              </a:pPr>
              <a:r>
                <a:rPr dirty="0" lang="fr-FR">
                  <a:latin charset="77" pitchFamily="2" typeface="Montserrat"/>
                </a:rPr>
                <a:t>-</a:t>
              </a:r>
            </a:p>
          </p:txBody>
        </p:sp>
        <p:sp>
          <p:nvSpPr>
            <p:cNvPr id="25" name="TextBox 24">
              <a:extLst>
                <a:ext uri="{FF2B5EF4-FFF2-40B4-BE49-F238E27FC236}">
                  <a16:creationId xmlns:a16="http://schemas.microsoft.com/office/drawing/2014/main" id="{5B35D891-032C-D04C-BA2A-CC5492A4AA8D}"/>
                </a:ext>
              </a:extLst>
            </p:cNvPr>
            <p:cNvSpPr txBox="1"/>
            <p:nvPr/>
          </p:nvSpPr>
          <p:spPr>
            <a:xfrm>
              <a:off x="4305298" y="694812"/>
              <a:ext cx="3139905" cy="274434"/>
            </a:xfrm>
            <a:prstGeom prst="rect">
              <a:avLst/>
            </a:prstGeom>
            <a:noFill/>
            <a:ln>
              <a:noFill/>
            </a:ln>
          </p:spPr>
          <p:txBody>
            <a:bodyPr rtlCol="0" wrap="square">
              <a:spAutoFit/>
            </a:bodyPr>
            <a:lstStyle/>
            <a:p>
              <a:pPr>
                <a:lnSpc>
                  <a:spcPts val="1300"/>
                </a:lnSpc>
              </a:pPr>
              <a:r>
                <a:rPr dirty="0" lang="fr-FR">
                  <a:solidFill>
                    <a:schemeClr val="bg1"/>
                  </a:solidFill>
                  <a:latin charset="77" pitchFamily="2" typeface="Montserrat"/>
                </a:rPr>
                <a:t>LES STYLES</a:t>
              </a:r>
            </a:p>
          </p:txBody>
        </p:sp>
      </p:grpSp>
      <p:grpSp>
        <p:nvGrpSpPr>
          <p:cNvPr id="18" name="Group 17">
            <a:extLst>
              <a:ext uri="{FF2B5EF4-FFF2-40B4-BE49-F238E27FC236}">
                <a16:creationId xmlns:a16="http://schemas.microsoft.com/office/drawing/2014/main" id="{9CBCDEBB-B02B-FD4B-902D-51095B54A2F3}"/>
              </a:ext>
            </a:extLst>
          </p:cNvPr>
          <p:cNvGrpSpPr/>
          <p:nvPr/>
        </p:nvGrpSpPr>
        <p:grpSpPr>
          <a:xfrm>
            <a:off x="-3" y="0"/>
            <a:ext cx="4381502" cy="1134318"/>
            <a:chOff x="-4" y="1"/>
            <a:chExt cx="4381502"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fmla="val 50000" name="adj"/>
              </a:avLst>
            </a:prstGeom>
            <a:solidFill>
              <a:srgbClr val="C1002A"/>
            </a:solidFill>
            <a:ln>
              <a:noFill/>
            </a:ln>
            <a:effectLst>
              <a:outerShdw algn="ctr" dir="16200000" dist="63500" rotWithShape="0">
                <a:srgbClr val="0D0D0D">
                  <a:alpha val="0"/>
                </a:srgbClr>
              </a:outerShdw>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gn="ctr">
                <a:lnSpc>
                  <a:spcPts val="1300"/>
                </a:lnSpc>
              </a:pPr>
              <a:endParaRPr b="1" dirty="0" lang="fr-FR">
                <a:latin charset="77" pitchFamily="2" typeface="Montserrat SemiBold"/>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126997" y="675406"/>
              <a:ext cx="4127500" cy="441146"/>
            </a:xfrm>
            <a:prstGeom prst="rect">
              <a:avLst/>
            </a:prstGeom>
            <a:noFill/>
            <a:ln>
              <a:noFill/>
            </a:ln>
          </p:spPr>
          <p:txBody>
            <a:bodyPr rtlCol="0" wrap="square">
              <a:spAutoFit/>
            </a:bodyPr>
            <a:lstStyle/>
            <a:p>
              <a:pPr>
                <a:lnSpc>
                  <a:spcPts val="1300"/>
                </a:lnSpc>
              </a:pPr>
              <a:r>
                <a:rPr b="1" dirty="0" lang="fr-FR">
                  <a:solidFill>
                    <a:schemeClr val="bg1"/>
                  </a:solidFill>
                  <a:latin charset="77" pitchFamily="2" typeface="Montserrat SemiBold"/>
                </a:rPr>
                <a:t>PAGES LIBRES +ENCADRES</a:t>
              </a:r>
            </a:p>
            <a:p>
              <a:pPr>
                <a:lnSpc>
                  <a:spcPts val="1300"/>
                </a:lnSpc>
              </a:pPr>
              <a:endParaRPr b="1" dirty="0" lang="fr-FR">
                <a:solidFill>
                  <a:schemeClr val="bg1"/>
                </a:solidFill>
                <a:latin charset="77" pitchFamily="2" typeface="Montserrat SemiBold"/>
              </a:endParaRP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dirty="0" lang="fr-FR">
                  <a:latin charset="77" pitchFamily="2" typeface="Montserrat"/>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dirty="0" lang="fr-FR">
                  <a:latin charset="77" pitchFamily="2" typeface="Montserrat"/>
                </a:rPr>
                <a:t>JUIN 2024</a:t>
              </a:r>
            </a:p>
          </p:txBody>
        </p:sp>
      </p:grpSp>
      <p:pic>
        <p:nvPicPr>
          <p:cNvPr id="7" name="Picture 6">
            <a:extLst>
              <a:ext uri="{FF2B5EF4-FFF2-40B4-BE49-F238E27FC236}">
                <a16:creationId xmlns:a16="http://schemas.microsoft.com/office/drawing/2014/main" id="{FD86A898-7079-4D44-A50D-FB7A3F5267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38" y="2146377"/>
            <a:ext cx="2750820" cy="1539875"/>
          </a:xfrm>
          <a:prstGeom prst="rect">
            <a:avLst/>
          </a:prstGeom>
        </p:spPr>
      </p:pic>
      <p:pic>
        <p:nvPicPr>
          <p:cNvPr id="10" name="Picture 9">
            <a:extLst>
              <a:ext uri="{FF2B5EF4-FFF2-40B4-BE49-F238E27FC236}">
                <a16:creationId xmlns:a16="http://schemas.microsoft.com/office/drawing/2014/main" id="{7AA2A5E8-D896-BB40-841A-016305F09B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2148" y="2123155"/>
            <a:ext cx="2750820" cy="2224037"/>
          </a:xfrm>
          <a:prstGeom prst="rect">
            <a:avLst/>
          </a:prstGeom>
        </p:spPr>
      </p:pic>
      <p:pic>
        <p:nvPicPr>
          <p:cNvPr id="12" name="Picture 11">
            <a:extLst>
              <a:ext uri="{FF2B5EF4-FFF2-40B4-BE49-F238E27FC236}">
                <a16:creationId xmlns:a16="http://schemas.microsoft.com/office/drawing/2014/main" id="{53A91087-D3FA-364C-9849-FF85DA5902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4" y="4064615"/>
            <a:ext cx="2766060" cy="1549775"/>
          </a:xfrm>
          <a:prstGeom prst="rect">
            <a:avLst/>
          </a:prstGeom>
        </p:spPr>
      </p:pic>
      <p:pic>
        <p:nvPicPr>
          <p:cNvPr id="14" name="Picture 13">
            <a:extLst>
              <a:ext uri="{FF2B5EF4-FFF2-40B4-BE49-F238E27FC236}">
                <a16:creationId xmlns:a16="http://schemas.microsoft.com/office/drawing/2014/main" id="{44E09C28-5C37-EC4A-A5A1-CCA22AEA57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6988" y="4064615"/>
            <a:ext cx="2766060" cy="1781175"/>
          </a:xfrm>
          <a:prstGeom prst="rect">
            <a:avLst/>
          </a:prstGeom>
        </p:spPr>
      </p:pic>
      <p:pic>
        <p:nvPicPr>
          <p:cNvPr id="3" name="Imag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1704" y="1213465"/>
            <a:ext cx="7400925" cy="752475"/>
          </a:xfrm>
          <a:prstGeom prst="rect">
            <a:avLst/>
          </a:prstGeom>
        </p:spPr>
      </p:pic>
      <p:sp>
        <p:nvSpPr>
          <p:cNvPr id="21" name="Rectangle 20">
            <a:extLst>
              <a:ext uri="{FF2B5EF4-FFF2-40B4-BE49-F238E27FC236}">
                <a16:creationId xmlns:a16="http://schemas.microsoft.com/office/drawing/2014/main" id="{251A429D-5D30-5B46-A104-5E75D024CF35}"/>
              </a:ext>
            </a:extLst>
          </p:cNvPr>
          <p:cNvSpPr/>
          <p:nvPr/>
        </p:nvSpPr>
        <p:spPr>
          <a:xfrm>
            <a:off x="4932142" y="1673748"/>
            <a:ext cx="758974" cy="292192"/>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fr-FR"/>
              <a:t> </a:t>
            </a:r>
          </a:p>
        </p:txBody>
      </p:sp>
      <p:sp>
        <p:nvSpPr>
          <p:cNvPr id="9" name="Rectangle 8"/>
          <p:cNvSpPr/>
          <p:nvPr/>
        </p:nvSpPr>
        <p:spPr>
          <a:xfrm>
            <a:off x="4298873" y="3299478"/>
            <a:ext cx="3594254" cy="259045"/>
          </a:xfrm>
          <a:prstGeom prst="rect">
            <a:avLst/>
          </a:prstGeom>
        </p:spPr>
        <p:txBody>
          <a:bodyPr wrap="none">
            <a:spAutoFit/>
          </a:bodyPr>
          <a:lstStyle/>
          <a:p>
            <a:pPr>
              <a:lnSpc>
                <a:spcPts val="1300"/>
              </a:lnSpc>
            </a:pPr>
            <a:r>
              <a:rPr b="1" dirty="0" lang="fr-FR">
                <a:solidFill>
                  <a:schemeClr val="bg1"/>
                </a:solidFill>
                <a:latin charset="77" pitchFamily="2" typeface="Montserrat SemiBold"/>
              </a:rPr>
              <a:t>METTRE EN FORME LES TEXTES</a:t>
            </a:r>
          </a:p>
        </p:txBody>
      </p:sp>
      <p:pic>
        <p:nvPicPr>
          <p:cNvPr id="11" name="Objet 10"/>
          <p:cNvPicPr/>
          <p:nvPr/>
        </p:nvPicPr>
        <p:blipFill>
          <a:blip r:embed="rId7"/>
          <a:stretch>
            <a:fillRect/>
          </a:stretch>
          <a:srcRect/>
        </p:blipFill>
        <p:spPr>
          <a:xfrm>
            <a:off x="7807808" y="3137337"/>
            <a:ext cx="4875213" cy="2794000"/>
          </a:xfrm>
          <a:prstGeom prst="rect">
            <a:avLst/>
          </a:prstGeom>
        </p:spPr>
      </p:pic>
      <p:pic>
        <p:nvPicPr>
          <p:cNvPr id="24" name="Objet 23"/>
          <p:cNvPicPr/>
          <p:nvPr/>
        </p:nvPicPr>
        <p:blipFill>
          <a:blip r:embed="rId9"/>
          <a:stretch>
            <a:fillRect/>
          </a:stretch>
          <a:srcRect/>
        </p:blipFill>
        <p:spPr>
          <a:xfrm>
            <a:off x="8775700" y="1536700"/>
            <a:ext cx="3416300" cy="1892300"/>
          </a:xfrm>
          <a:prstGeom prst="rect">
            <a:avLst/>
          </a:prstGeom>
        </p:spPr>
      </p:pic>
    </p:spTree>
    <p:extLst>
      <p:ext uri="{BB962C8B-B14F-4D97-AF65-F5344CB8AC3E}">
        <p14:creationId xmlns:p14="http://schemas.microsoft.com/office/powerpoint/2010/main" val="2813930270"/>
      </p:ext>
    </p:extLst>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11" name="Objet 10"/>
          <p:cNvPicPr/>
          <p:nvPr/>
        </p:nvPicPr>
        <p:blipFill>
          <a:blip r:embed="rId2"/>
          <a:stretch>
            <a:fillRect/>
          </a:stretch>
          <a:srcRect/>
        </p:blipFill>
        <p:spPr>
          <a:xfrm>
            <a:off x="287576" y="1331783"/>
            <a:ext cx="4941197" cy="1873781"/>
          </a:xfrm>
          <a:prstGeom prst="rect">
            <a:avLst/>
          </a:prstGeom>
        </p:spPr>
      </p:pic>
      <p:grpSp>
        <p:nvGrpSpPr>
          <p:cNvPr id="22" name="Group 21">
            <a:extLst>
              <a:ext uri="{FF2B5EF4-FFF2-40B4-BE49-F238E27FC236}">
                <a16:creationId xmlns:a16="http://schemas.microsoft.com/office/drawing/2014/main" id="{C21D3ED3-8E21-2E48-ABBC-120F76C4233F}"/>
              </a:ext>
            </a:extLst>
          </p:cNvPr>
          <p:cNvGrpSpPr/>
          <p:nvPr/>
        </p:nvGrpSpPr>
        <p:grpSpPr>
          <a:xfrm>
            <a:off x="3648309" y="-11437"/>
            <a:ext cx="4301890" cy="1145751"/>
            <a:chOff x="3314687" y="-11432"/>
            <a:chExt cx="4403514" cy="1145751"/>
          </a:xfrm>
        </p:grpSpPr>
        <p:sp>
          <p:nvSpPr>
            <p:cNvPr id="23" name="Round Single Corner Rectangle 22">
              <a:extLst>
                <a:ext uri="{FF2B5EF4-FFF2-40B4-BE49-F238E27FC236}">
                  <a16:creationId xmlns:a16="http://schemas.microsoft.com/office/drawing/2014/main" id="{8C91942D-C396-2242-B396-DF8BF94E251C}"/>
                </a:ext>
              </a:extLst>
            </p:cNvPr>
            <p:cNvSpPr/>
            <p:nvPr/>
          </p:nvSpPr>
          <p:spPr>
            <a:xfrm flipH="1">
              <a:off x="3314687" y="-11432"/>
              <a:ext cx="4403514" cy="1145751"/>
            </a:xfrm>
            <a:prstGeom prst="round1Rect">
              <a:avLst>
                <a:gd fmla="val 50000" name="adj"/>
              </a:avLst>
            </a:prstGeom>
            <a:solidFill>
              <a:srgbClr val="AA9F96"/>
            </a:solidFill>
            <a:ln>
              <a:noFill/>
            </a:ln>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nSpc>
                  <a:spcPts val="1200"/>
                </a:lnSpc>
              </a:pPr>
              <a:r>
                <a:rPr dirty="0" lang="fr-FR">
                  <a:latin charset="77" pitchFamily="2" typeface="Montserrat"/>
                </a:rPr>
                <a:t>-</a:t>
              </a:r>
            </a:p>
          </p:txBody>
        </p:sp>
        <p:sp>
          <p:nvSpPr>
            <p:cNvPr id="25" name="TextBox 24">
              <a:extLst>
                <a:ext uri="{FF2B5EF4-FFF2-40B4-BE49-F238E27FC236}">
                  <a16:creationId xmlns:a16="http://schemas.microsoft.com/office/drawing/2014/main" id="{5B35D891-032C-D04C-BA2A-CC5492A4AA8D}"/>
                </a:ext>
              </a:extLst>
            </p:cNvPr>
            <p:cNvSpPr txBox="1"/>
            <p:nvPr/>
          </p:nvSpPr>
          <p:spPr>
            <a:xfrm>
              <a:off x="4065197" y="694812"/>
              <a:ext cx="3604492" cy="259045"/>
            </a:xfrm>
            <a:prstGeom prst="rect">
              <a:avLst/>
            </a:prstGeom>
            <a:noFill/>
            <a:ln>
              <a:noFill/>
            </a:ln>
          </p:spPr>
          <p:txBody>
            <a:bodyPr rtlCol="0" wrap="square">
              <a:spAutoFit/>
            </a:bodyPr>
            <a:lstStyle/>
            <a:p>
              <a:pPr>
                <a:lnSpc>
                  <a:spcPts val="1300"/>
                </a:lnSpc>
              </a:pPr>
              <a:r>
                <a:rPr dirty="0" lang="fr-FR">
                  <a:solidFill>
                    <a:schemeClr val="bg1"/>
                  </a:solidFill>
                  <a:latin charset="77" pitchFamily="2" typeface="Montserrat"/>
                </a:rPr>
                <a:t>PAGES LIBRES + ENCADRES</a:t>
              </a:r>
            </a:p>
          </p:txBody>
        </p:sp>
      </p:grpSp>
      <p:grpSp>
        <p:nvGrpSpPr>
          <p:cNvPr id="18" name="Group 17">
            <a:extLst>
              <a:ext uri="{FF2B5EF4-FFF2-40B4-BE49-F238E27FC236}">
                <a16:creationId xmlns:a16="http://schemas.microsoft.com/office/drawing/2014/main" id="{9CBCDEBB-B02B-FD4B-902D-51095B54A2F3}"/>
              </a:ext>
            </a:extLst>
          </p:cNvPr>
          <p:cNvGrpSpPr/>
          <p:nvPr/>
        </p:nvGrpSpPr>
        <p:grpSpPr>
          <a:xfrm>
            <a:off x="-3" y="0"/>
            <a:ext cx="4381502" cy="1134318"/>
            <a:chOff x="-4" y="1"/>
            <a:chExt cx="4381502"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fmla="val 50000" name="adj"/>
              </a:avLst>
            </a:prstGeom>
            <a:solidFill>
              <a:srgbClr val="C1002A"/>
            </a:solidFill>
            <a:ln>
              <a:noFill/>
            </a:ln>
            <a:effectLst>
              <a:outerShdw algn="ctr" dir="16200000" dist="63500" rotWithShape="0">
                <a:srgbClr val="0D0D0D">
                  <a:alpha val="0"/>
                </a:srgbClr>
              </a:outerShdw>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gn="ctr">
                <a:lnSpc>
                  <a:spcPts val="1300"/>
                </a:lnSpc>
              </a:pPr>
              <a:endParaRPr b="1" dirty="0" lang="fr-FR">
                <a:latin charset="77" pitchFamily="2" typeface="Montserrat SemiBold"/>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126997" y="675406"/>
              <a:ext cx="4127500" cy="441146"/>
            </a:xfrm>
            <a:prstGeom prst="rect">
              <a:avLst/>
            </a:prstGeom>
            <a:noFill/>
            <a:ln>
              <a:noFill/>
            </a:ln>
          </p:spPr>
          <p:txBody>
            <a:bodyPr rtlCol="0" wrap="square">
              <a:spAutoFit/>
            </a:bodyPr>
            <a:lstStyle/>
            <a:p>
              <a:pPr>
                <a:lnSpc>
                  <a:spcPts val="1300"/>
                </a:lnSpc>
              </a:pPr>
              <a:r>
                <a:rPr b="1" dirty="0" lang="fr-FR">
                  <a:solidFill>
                    <a:schemeClr val="bg1"/>
                  </a:solidFill>
                  <a:latin charset="77" pitchFamily="2" typeface="Montserrat SemiBold"/>
                </a:rPr>
                <a:t>LES STYLES</a:t>
              </a:r>
            </a:p>
            <a:p>
              <a:pPr>
                <a:lnSpc>
                  <a:spcPts val="1300"/>
                </a:lnSpc>
              </a:pPr>
              <a:endParaRPr b="1" dirty="0" lang="fr-FR">
                <a:solidFill>
                  <a:schemeClr val="bg1"/>
                </a:solidFill>
                <a:latin charset="77" pitchFamily="2" typeface="Montserrat SemiBold"/>
              </a:endParaRP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dirty="0" lang="fr-FR">
                  <a:latin charset="77" pitchFamily="2" typeface="Montserrat"/>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dirty="0" lang="fr-FR">
                  <a:latin charset="77" pitchFamily="2" typeface="Montserrat"/>
                </a:rPr>
                <a:t> JUIN 2024</a:t>
              </a:r>
            </a:p>
          </p:txBody>
        </p:sp>
      </p:grpSp>
      <p:sp>
        <p:nvSpPr>
          <p:cNvPr id="21" name="Rectangle 20">
            <a:extLst>
              <a:ext uri="{FF2B5EF4-FFF2-40B4-BE49-F238E27FC236}">
                <a16:creationId xmlns:a16="http://schemas.microsoft.com/office/drawing/2014/main" id="{251A429D-5D30-5B46-A104-5E75D024CF35}"/>
              </a:ext>
            </a:extLst>
          </p:cNvPr>
          <p:cNvSpPr/>
          <p:nvPr/>
        </p:nvSpPr>
        <p:spPr>
          <a:xfrm>
            <a:off x="2082800" y="1666725"/>
            <a:ext cx="457200" cy="218793"/>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fr-FR"/>
              <a:t> </a:t>
            </a:r>
          </a:p>
        </p:txBody>
      </p:sp>
      <p:sp>
        <p:nvSpPr>
          <p:cNvPr id="24" name="Rectangle 23">
            <a:extLst>
              <a:ext uri="{FF2B5EF4-FFF2-40B4-BE49-F238E27FC236}">
                <a16:creationId xmlns:a16="http://schemas.microsoft.com/office/drawing/2014/main" id="{251A429D-5D30-5B46-A104-5E75D024CF35}"/>
              </a:ext>
            </a:extLst>
          </p:cNvPr>
          <p:cNvSpPr/>
          <p:nvPr/>
        </p:nvSpPr>
        <p:spPr>
          <a:xfrm>
            <a:off x="3461858" y="1986730"/>
            <a:ext cx="636009" cy="291370"/>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fr-FR"/>
              <a:t> </a:t>
            </a:r>
          </a:p>
        </p:txBody>
      </p:sp>
      <p:pic>
        <p:nvPicPr>
          <p:cNvPr id="15" name="Objet 14"/>
          <p:cNvPicPr/>
          <p:nvPr/>
        </p:nvPicPr>
        <p:blipFill>
          <a:blip r:embed="rId4"/>
          <a:stretch>
            <a:fillRect/>
          </a:stretch>
          <a:srcRect/>
        </p:blipFill>
        <p:spPr>
          <a:xfrm>
            <a:off x="59752" y="3332089"/>
            <a:ext cx="6131665" cy="2231014"/>
          </a:xfrm>
          <a:prstGeom prst="rect">
            <a:avLst/>
          </a:prstGeom>
        </p:spPr>
      </p:pic>
      <p:pic>
        <p:nvPicPr>
          <p:cNvPr id="17" name="Objet 16"/>
          <p:cNvPicPr/>
          <p:nvPr/>
        </p:nvPicPr>
        <p:blipFill>
          <a:blip r:embed="rId6"/>
          <a:stretch>
            <a:fillRect/>
          </a:stretch>
          <a:srcRect/>
        </p:blipFill>
        <p:spPr>
          <a:xfrm>
            <a:off x="7335748" y="2143682"/>
            <a:ext cx="3352800" cy="1638300"/>
          </a:xfrm>
          <a:prstGeom prst="rect">
            <a:avLst/>
          </a:prstGeom>
        </p:spPr>
      </p:pic>
      <p:sp>
        <p:nvSpPr>
          <p:cNvPr id="3" name="Rectangle 2"/>
          <p:cNvSpPr/>
          <p:nvPr/>
        </p:nvSpPr>
        <p:spPr>
          <a:xfrm>
            <a:off x="2599113" y="5644230"/>
            <a:ext cx="6096000" cy="646331"/>
          </a:xfrm>
          <a:prstGeom prst="rect">
            <a:avLst/>
          </a:prstGeom>
        </p:spPr>
        <p:txBody>
          <a:bodyPr>
            <a:spAutoFit/>
          </a:bodyPr>
          <a:lstStyle/>
          <a:p>
            <a:r>
              <a:rPr dirty="0" lang="fr-FR">
                <a:solidFill>
                  <a:srgbClr val="FF0000"/>
                </a:solidFill>
              </a:rPr>
              <a:t>Attention! </a:t>
            </a:r>
            <a:r>
              <a:rPr b="1" dirty="0" lang="fr-FR">
                <a:solidFill>
                  <a:srgbClr val="FF0000"/>
                </a:solidFill>
              </a:rPr>
              <a:t>N’ajoutez pas d’enrichissement typographique, ni de lien hypertexte dans les titres de style (entre les crochets).</a:t>
            </a:r>
          </a:p>
        </p:txBody>
      </p:sp>
    </p:spTree>
    <p:extLst>
      <p:ext uri="{BB962C8B-B14F-4D97-AF65-F5344CB8AC3E}">
        <p14:creationId xmlns:p14="http://schemas.microsoft.com/office/powerpoint/2010/main" val="2356048090"/>
      </p:ext>
    </p:extLst>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8" name="ZoneTexte 7"/>
          <p:cNvSpPr txBox="1"/>
          <p:nvPr/>
        </p:nvSpPr>
        <p:spPr>
          <a:xfrm>
            <a:off x="8786553" y="6377979"/>
            <a:ext cx="1521229" cy="369332"/>
          </a:xfrm>
          <a:prstGeom prst="rect">
            <a:avLst/>
          </a:prstGeom>
          <a:noFill/>
        </p:spPr>
        <p:txBody>
          <a:bodyPr rtlCol="0" wrap="square">
            <a:spAutoFit/>
          </a:bodyPr>
          <a:lstStyle/>
          <a:p>
            <a:r>
              <a:rPr dirty="0" lang="fr-FR"/>
              <a:t>   </a:t>
            </a:r>
          </a:p>
        </p:txBody>
      </p:sp>
      <p:grpSp>
        <p:nvGrpSpPr>
          <p:cNvPr id="24" name="Group 23">
            <a:extLst>
              <a:ext uri="{FF2B5EF4-FFF2-40B4-BE49-F238E27FC236}">
                <a16:creationId xmlns:a16="http://schemas.microsoft.com/office/drawing/2014/main" id="{4FCBF0EA-2E06-A346-9AFD-ED336ED29EF2}"/>
              </a:ext>
            </a:extLst>
          </p:cNvPr>
          <p:cNvGrpSpPr/>
          <p:nvPr/>
        </p:nvGrpSpPr>
        <p:grpSpPr>
          <a:xfrm>
            <a:off x="2795014" y="-11433"/>
            <a:ext cx="6515817" cy="1005449"/>
            <a:chOff x="3314698" y="-11432"/>
            <a:chExt cx="6669741" cy="1145751"/>
          </a:xfrm>
        </p:grpSpPr>
        <p:sp>
          <p:nvSpPr>
            <p:cNvPr id="25" name="Round Single Corner Rectangle 24">
              <a:extLst>
                <a:ext uri="{FF2B5EF4-FFF2-40B4-BE49-F238E27FC236}">
                  <a16:creationId xmlns:a16="http://schemas.microsoft.com/office/drawing/2014/main" id="{E80BAF27-3561-6349-9C64-E40E47DFF70F}"/>
                </a:ext>
              </a:extLst>
            </p:cNvPr>
            <p:cNvSpPr/>
            <p:nvPr/>
          </p:nvSpPr>
          <p:spPr>
            <a:xfrm flipH="1">
              <a:off x="3314698" y="-11432"/>
              <a:ext cx="5807141" cy="1145751"/>
            </a:xfrm>
            <a:prstGeom prst="round1Rect">
              <a:avLst>
                <a:gd fmla="val 50000" name="adj"/>
              </a:avLst>
            </a:prstGeom>
            <a:solidFill>
              <a:srgbClr val="AA9F96"/>
            </a:solidFill>
            <a:ln>
              <a:noFill/>
            </a:ln>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nSpc>
                  <a:spcPts val="1200"/>
                </a:lnSpc>
              </a:pPr>
              <a:r>
                <a:rPr dirty="0" lang="fr-FR">
                  <a:latin charset="77" pitchFamily="2" typeface="Montserrat"/>
                </a:rPr>
                <a:t>-</a:t>
              </a:r>
            </a:p>
          </p:txBody>
        </p:sp>
        <p:sp>
          <p:nvSpPr>
            <p:cNvPr id="26" name="TextBox 25">
              <a:extLst>
                <a:ext uri="{FF2B5EF4-FFF2-40B4-BE49-F238E27FC236}">
                  <a16:creationId xmlns:a16="http://schemas.microsoft.com/office/drawing/2014/main" id="{DB30E4FF-C074-7841-9CB1-744A645FB301}"/>
                </a:ext>
              </a:extLst>
            </p:cNvPr>
            <p:cNvSpPr txBox="1"/>
            <p:nvPr/>
          </p:nvSpPr>
          <p:spPr>
            <a:xfrm>
              <a:off x="5452767" y="682212"/>
              <a:ext cx="4531672" cy="312729"/>
            </a:xfrm>
            <a:prstGeom prst="rect">
              <a:avLst/>
            </a:prstGeom>
            <a:noFill/>
            <a:ln>
              <a:noFill/>
            </a:ln>
          </p:spPr>
          <p:txBody>
            <a:bodyPr rtlCol="0" wrap="square">
              <a:spAutoFit/>
            </a:bodyPr>
            <a:lstStyle/>
            <a:p>
              <a:pPr>
                <a:lnSpc>
                  <a:spcPts val="1300"/>
                </a:lnSpc>
              </a:pPr>
              <a:r>
                <a:rPr dirty="0" lang="fr-FR">
                  <a:solidFill>
                    <a:schemeClr val="bg1"/>
                  </a:solidFill>
                  <a:latin charset="77" pitchFamily="2" typeface="Montserrat"/>
                </a:rPr>
                <a:t>FIN D’ENCADRE</a:t>
              </a:r>
            </a:p>
          </p:txBody>
        </p:sp>
      </p:grpSp>
      <p:grpSp>
        <p:nvGrpSpPr>
          <p:cNvPr id="21" name="Group 20">
            <a:extLst>
              <a:ext uri="{FF2B5EF4-FFF2-40B4-BE49-F238E27FC236}">
                <a16:creationId xmlns:a16="http://schemas.microsoft.com/office/drawing/2014/main" id="{FFC088F5-BE8B-134B-9E65-753F32ABFA6F}"/>
              </a:ext>
            </a:extLst>
          </p:cNvPr>
          <p:cNvGrpSpPr/>
          <p:nvPr/>
        </p:nvGrpSpPr>
        <p:grpSpPr>
          <a:xfrm>
            <a:off x="-2" y="2"/>
            <a:ext cx="4790365" cy="992580"/>
            <a:chOff x="-1" y="1"/>
            <a:chExt cx="3549326" cy="1134318"/>
          </a:xfrm>
        </p:grpSpPr>
        <p:sp>
          <p:nvSpPr>
            <p:cNvPr id="22" name="Round Single Corner Rectangle 21">
              <a:extLst>
                <a:ext uri="{FF2B5EF4-FFF2-40B4-BE49-F238E27FC236}">
                  <a16:creationId xmlns:a16="http://schemas.microsoft.com/office/drawing/2014/main" id="{4BD17104-74E9-D24A-BAE8-C17ACF98CEF5}"/>
                </a:ext>
              </a:extLst>
            </p:cNvPr>
            <p:cNvSpPr/>
            <p:nvPr/>
          </p:nvSpPr>
          <p:spPr>
            <a:xfrm flipH="1">
              <a:off x="-1" y="1"/>
              <a:ext cx="3549326" cy="1134318"/>
            </a:xfrm>
            <a:prstGeom prst="round1Rect">
              <a:avLst>
                <a:gd fmla="val 50000" name="adj"/>
              </a:avLst>
            </a:prstGeom>
            <a:solidFill>
              <a:srgbClr val="C1002A"/>
            </a:solidFill>
            <a:ln>
              <a:noFill/>
            </a:ln>
            <a:effectLst>
              <a:outerShdw algn="ctr" dir="16200000" dist="63500" rotWithShape="0">
                <a:srgbClr val="0D0D0D">
                  <a:alpha val="0"/>
                </a:srgbClr>
              </a:outerShdw>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gn="ctr">
                <a:lnSpc>
                  <a:spcPts val="1300"/>
                </a:lnSpc>
              </a:pPr>
              <a:endParaRPr b="1" dirty="0" lang="fr-FR">
                <a:latin charset="77" pitchFamily="2" typeface="Montserrat SemiBold"/>
              </a:endParaRPr>
            </a:p>
          </p:txBody>
        </p:sp>
        <p:sp>
          <p:nvSpPr>
            <p:cNvPr id="23" name="TextBox 22">
              <a:extLst>
                <a:ext uri="{FF2B5EF4-FFF2-40B4-BE49-F238E27FC236}">
                  <a16:creationId xmlns:a16="http://schemas.microsoft.com/office/drawing/2014/main" id="{38860596-8EE1-6B4C-92F4-92BBFBF5DAE4}"/>
                </a:ext>
              </a:extLst>
            </p:cNvPr>
            <p:cNvSpPr txBox="1"/>
            <p:nvPr/>
          </p:nvSpPr>
          <p:spPr>
            <a:xfrm>
              <a:off x="0" y="694812"/>
              <a:ext cx="3210318" cy="296036"/>
            </a:xfrm>
            <a:prstGeom prst="rect">
              <a:avLst/>
            </a:prstGeom>
            <a:noFill/>
            <a:ln>
              <a:noFill/>
            </a:ln>
          </p:spPr>
          <p:txBody>
            <a:bodyPr rtlCol="0" wrap="square">
              <a:spAutoFit/>
            </a:bodyPr>
            <a:lstStyle/>
            <a:p>
              <a:pPr>
                <a:lnSpc>
                  <a:spcPts val="1300"/>
                </a:lnSpc>
              </a:pPr>
              <a:r>
                <a:rPr b="1" dirty="0" lang="fr-FR">
                  <a:solidFill>
                    <a:schemeClr val="bg1"/>
                  </a:solidFill>
                  <a:latin charset="77" pitchFamily="2" typeface="Montserrat SemiBold"/>
                </a:rPr>
                <a:t>PAGES LIBRES ET ENCADRES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dirty="0" lang="fr-FR">
                  <a:latin charset="77" pitchFamily="2" typeface="Montserrat"/>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dirty="0" lang="fr-FR">
                  <a:latin charset="77" pitchFamily="2" typeface="Montserrat"/>
                </a:rPr>
                <a:t> JUIN 2024</a:t>
              </a:r>
            </a:p>
          </p:txBody>
        </p:sp>
      </p:grpSp>
      <p:pic>
        <p:nvPicPr>
          <p:cNvPr id="7" name="Objet 6"/>
          <p:cNvPicPr/>
          <p:nvPr/>
        </p:nvPicPr>
        <p:blipFill>
          <a:blip r:embed="rId2"/>
          <a:stretch>
            <a:fillRect/>
          </a:stretch>
          <a:srcRect/>
        </p:blipFill>
        <p:spPr>
          <a:xfrm>
            <a:off x="1168400" y="2588037"/>
            <a:ext cx="4927600" cy="1358900"/>
          </a:xfrm>
          <a:prstGeom prst="rect">
            <a:avLst/>
          </a:prstGeom>
        </p:spPr>
      </p:pic>
      <p:sp>
        <p:nvSpPr>
          <p:cNvPr id="10" name="ZoneTexte 9"/>
          <p:cNvSpPr txBox="1"/>
          <p:nvPr/>
        </p:nvSpPr>
        <p:spPr>
          <a:xfrm>
            <a:off x="1205325" y="1862051"/>
            <a:ext cx="4626972" cy="369332"/>
          </a:xfrm>
          <a:prstGeom prst="rect">
            <a:avLst/>
          </a:prstGeom>
          <a:noFill/>
        </p:spPr>
        <p:txBody>
          <a:bodyPr rtlCol="0" wrap="none">
            <a:spAutoFit/>
          </a:bodyPr>
          <a:lstStyle/>
          <a:p>
            <a:r>
              <a:rPr dirty="0" lang="fr-FR"/>
              <a:t>Si on veut sortir d’un des styles d’encadrement:</a:t>
            </a:r>
          </a:p>
        </p:txBody>
      </p:sp>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2390" y="992582"/>
            <a:ext cx="2724150" cy="5791200"/>
          </a:xfrm>
          <a:prstGeom prst="rect">
            <a:avLst/>
          </a:prstGeom>
        </p:spPr>
      </p:pic>
    </p:spTree>
    <p:extLst>
      <p:ext uri="{BB962C8B-B14F-4D97-AF65-F5344CB8AC3E}">
        <p14:creationId xmlns:p14="http://schemas.microsoft.com/office/powerpoint/2010/main" val="2223944756"/>
      </p:ext>
    </p:extLst>
  </p:cSld>
  <p:clrMapOvr>
    <a:masterClrMapping/>
  </p:clrMapOvr>
</p:sld>
</file>

<file path=ppt/slides/slide4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a:extLst>
              <a:ext uri="{28A0092B-C50C-407E-A947-70E740481C1C}">
                <a14:useLocalDpi xmlns:a14="http://schemas.microsoft.com/office/drawing/2010/main" val="0"/>
              </a:ext>
            </a:extLst>
          </a:blip>
          <a:srcRect r="328" t="98"/>
          <a:stretch/>
        </p:blipFill>
        <p:spPr>
          <a:xfrm>
            <a:off x="9631766" y="3416531"/>
            <a:ext cx="1291158" cy="2269295"/>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682" y="3149180"/>
            <a:ext cx="7849637" cy="2840272"/>
          </a:xfrm>
          <a:prstGeom prst="rect">
            <a:avLst/>
          </a:prstGeom>
        </p:spPr>
      </p:pic>
      <p:grpSp>
        <p:nvGrpSpPr>
          <p:cNvPr id="22" name="Group 21">
            <a:extLst>
              <a:ext uri="{FF2B5EF4-FFF2-40B4-BE49-F238E27FC236}">
                <a16:creationId xmlns:a16="http://schemas.microsoft.com/office/drawing/2014/main" id="{C21D3ED3-8E21-2E48-ABBC-120F76C4233F}"/>
              </a:ext>
            </a:extLst>
          </p:cNvPr>
          <p:cNvGrpSpPr/>
          <p:nvPr/>
        </p:nvGrpSpPr>
        <p:grpSpPr>
          <a:xfrm>
            <a:off x="3648309" y="-11437"/>
            <a:ext cx="4456740" cy="1145751"/>
            <a:chOff x="3314687" y="-11432"/>
            <a:chExt cx="4562022" cy="1145751"/>
          </a:xfrm>
        </p:grpSpPr>
        <p:sp>
          <p:nvSpPr>
            <p:cNvPr id="23" name="Round Single Corner Rectangle 22">
              <a:extLst>
                <a:ext uri="{FF2B5EF4-FFF2-40B4-BE49-F238E27FC236}">
                  <a16:creationId xmlns:a16="http://schemas.microsoft.com/office/drawing/2014/main" id="{8C91942D-C396-2242-B396-DF8BF94E251C}"/>
                </a:ext>
              </a:extLst>
            </p:cNvPr>
            <p:cNvSpPr/>
            <p:nvPr/>
          </p:nvSpPr>
          <p:spPr>
            <a:xfrm flipH="1">
              <a:off x="3314687" y="-11432"/>
              <a:ext cx="4403514" cy="1145751"/>
            </a:xfrm>
            <a:prstGeom prst="round1Rect">
              <a:avLst>
                <a:gd fmla="val 50000" name="adj"/>
              </a:avLst>
            </a:prstGeom>
            <a:solidFill>
              <a:srgbClr val="AA9F96"/>
            </a:solidFill>
            <a:ln>
              <a:noFill/>
            </a:ln>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nSpc>
                  <a:spcPts val="1200"/>
                </a:lnSpc>
              </a:pPr>
              <a:r>
                <a:rPr dirty="0" lang="fr-FR">
                  <a:latin charset="77" pitchFamily="2" typeface="Montserrat"/>
                </a:rPr>
                <a:t>-</a:t>
              </a:r>
            </a:p>
          </p:txBody>
        </p:sp>
        <p:sp>
          <p:nvSpPr>
            <p:cNvPr id="25" name="TextBox 24">
              <a:extLst>
                <a:ext uri="{FF2B5EF4-FFF2-40B4-BE49-F238E27FC236}">
                  <a16:creationId xmlns:a16="http://schemas.microsoft.com/office/drawing/2014/main" id="{5B35D891-032C-D04C-BA2A-CC5492A4AA8D}"/>
                </a:ext>
              </a:extLst>
            </p:cNvPr>
            <p:cNvSpPr txBox="1"/>
            <p:nvPr/>
          </p:nvSpPr>
          <p:spPr>
            <a:xfrm>
              <a:off x="4075695" y="694812"/>
              <a:ext cx="3801014" cy="274434"/>
            </a:xfrm>
            <a:prstGeom prst="rect">
              <a:avLst/>
            </a:prstGeom>
            <a:noFill/>
            <a:ln>
              <a:noFill/>
            </a:ln>
          </p:spPr>
          <p:txBody>
            <a:bodyPr rtlCol="0" wrap="square">
              <a:spAutoFit/>
            </a:bodyPr>
            <a:lstStyle/>
            <a:p>
              <a:pPr>
                <a:lnSpc>
                  <a:spcPts val="1300"/>
                </a:lnSpc>
              </a:pPr>
              <a:r>
                <a:rPr dirty="0" lang="fr-FR">
                  <a:solidFill>
                    <a:schemeClr val="bg1"/>
                  </a:solidFill>
                  <a:latin charset="77" pitchFamily="2" typeface="Montserrat"/>
                </a:rPr>
                <a:t>LES INTERTITRES</a:t>
              </a:r>
            </a:p>
          </p:txBody>
        </p:sp>
      </p:grpSp>
      <p:grpSp>
        <p:nvGrpSpPr>
          <p:cNvPr id="18" name="Group 17">
            <a:extLst>
              <a:ext uri="{FF2B5EF4-FFF2-40B4-BE49-F238E27FC236}">
                <a16:creationId xmlns:a16="http://schemas.microsoft.com/office/drawing/2014/main" id="{9CBCDEBB-B02B-FD4B-902D-51095B54A2F3}"/>
              </a:ext>
            </a:extLst>
          </p:cNvPr>
          <p:cNvGrpSpPr/>
          <p:nvPr/>
        </p:nvGrpSpPr>
        <p:grpSpPr>
          <a:xfrm>
            <a:off x="-3" y="0"/>
            <a:ext cx="4381502" cy="1134318"/>
            <a:chOff x="-4" y="1"/>
            <a:chExt cx="4381502"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fmla="val 50000" name="adj"/>
              </a:avLst>
            </a:prstGeom>
            <a:solidFill>
              <a:srgbClr val="C1002A"/>
            </a:solidFill>
            <a:ln>
              <a:noFill/>
            </a:ln>
            <a:effectLst>
              <a:outerShdw algn="ctr" dir="16200000" dist="63500" rotWithShape="0">
                <a:srgbClr val="0D0D0D">
                  <a:alpha val="0"/>
                </a:srgbClr>
              </a:outerShdw>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gn="ctr">
                <a:lnSpc>
                  <a:spcPts val="1300"/>
                </a:lnSpc>
              </a:pPr>
              <a:endParaRPr b="1" dirty="0" lang="fr-FR">
                <a:latin charset="77" pitchFamily="2" typeface="Montserrat SemiBold"/>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4127500" cy="438069"/>
            </a:xfrm>
            <a:prstGeom prst="rect">
              <a:avLst/>
            </a:prstGeom>
            <a:noFill/>
            <a:ln>
              <a:noFill/>
            </a:ln>
          </p:spPr>
          <p:txBody>
            <a:bodyPr rtlCol="0" wrap="square">
              <a:spAutoFit/>
            </a:bodyPr>
            <a:lstStyle/>
            <a:p>
              <a:pPr>
                <a:lnSpc>
                  <a:spcPts val="1300"/>
                </a:lnSpc>
              </a:pPr>
              <a:r>
                <a:rPr b="1" dirty="0" lang="fr-FR">
                  <a:solidFill>
                    <a:schemeClr val="bg1"/>
                  </a:solidFill>
                  <a:latin charset="77" pitchFamily="2" typeface="Montserrat SemiBold"/>
                </a:rPr>
                <a:t> METTRE EN FORME LES TEXTES</a:t>
              </a:r>
            </a:p>
            <a:p>
              <a:pPr>
                <a:lnSpc>
                  <a:spcPts val="1300"/>
                </a:lnSpc>
              </a:pPr>
              <a:endParaRPr b="1" dirty="0" lang="fr-FR">
                <a:solidFill>
                  <a:schemeClr val="bg1"/>
                </a:solidFill>
                <a:latin charset="77" pitchFamily="2" typeface="Montserrat SemiBold"/>
              </a:endParaRP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dirty="0" lang="fr-FR">
                  <a:latin charset="77" pitchFamily="2" typeface="Montserrat"/>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dirty="0" lang="fr-FR">
                  <a:latin charset="77" pitchFamily="2" typeface="Montserrat"/>
                </a:rPr>
                <a:t> JUIN 2024</a:t>
              </a:r>
            </a:p>
          </p:txBody>
        </p:sp>
      </p:grpSp>
      <p:sp>
        <p:nvSpPr>
          <p:cNvPr id="24" name="Rectangle 23">
            <a:extLst>
              <a:ext uri="{FF2B5EF4-FFF2-40B4-BE49-F238E27FC236}">
                <a16:creationId xmlns:a16="http://schemas.microsoft.com/office/drawing/2014/main" id="{251A429D-5D30-5B46-A104-5E75D024CF35}"/>
              </a:ext>
            </a:extLst>
          </p:cNvPr>
          <p:cNvSpPr/>
          <p:nvPr/>
        </p:nvSpPr>
        <p:spPr>
          <a:xfrm>
            <a:off x="4277627" y="3703912"/>
            <a:ext cx="1120646" cy="250491"/>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fr-FR"/>
              <a:t> </a:t>
            </a:r>
          </a:p>
        </p:txBody>
      </p:sp>
      <p:sp>
        <p:nvSpPr>
          <p:cNvPr id="9" name="ZoneTexte 8"/>
          <p:cNvSpPr txBox="1"/>
          <p:nvPr/>
        </p:nvSpPr>
        <p:spPr>
          <a:xfrm>
            <a:off x="1051482" y="1473806"/>
            <a:ext cx="3907223" cy="1200329"/>
          </a:xfrm>
          <a:prstGeom prst="rect">
            <a:avLst/>
          </a:prstGeom>
          <a:noFill/>
        </p:spPr>
        <p:txBody>
          <a:bodyPr rtlCol="0" wrap="none">
            <a:spAutoFit/>
          </a:bodyPr>
          <a:lstStyle/>
          <a:p>
            <a:br>
              <a:rPr dirty="0" lang="fr-FR"/>
            </a:br>
            <a:r>
              <a:rPr dirty="0" lang="fr-FR"/>
              <a:t>Cliquez sur le bouton Format.</a:t>
            </a:r>
            <a:br>
              <a:rPr dirty="0" lang="fr-FR"/>
            </a:br>
            <a:r>
              <a:rPr dirty="0" lang="fr-FR"/>
              <a:t>Vous avez le choix entre 5 formats.</a:t>
            </a:r>
            <a:br>
              <a:rPr dirty="0" lang="fr-FR"/>
            </a:br>
            <a:r>
              <a:rPr dirty="0" lang="fr-FR"/>
              <a:t>Ces éléments sont valorisés par Google.</a:t>
            </a:r>
          </a:p>
        </p:txBody>
      </p:sp>
      <p:cxnSp>
        <p:nvCxnSpPr>
          <p:cNvPr id="17" name="Straight Arrow Connector 20">
            <a:extLst>
              <a:ext uri="{FF2B5EF4-FFF2-40B4-BE49-F238E27FC236}">
                <a16:creationId xmlns:a16="http://schemas.microsoft.com/office/drawing/2014/main" id="{BB2E73EA-EF82-834F-939C-C5B9EB855598}"/>
              </a:ext>
            </a:extLst>
          </p:cNvPr>
          <p:cNvCxnSpPr>
            <a:cxnSpLocks/>
          </p:cNvCxnSpPr>
          <p:nvPr/>
        </p:nvCxnSpPr>
        <p:spPr>
          <a:xfrm>
            <a:off x="8052319" y="4531658"/>
            <a:ext cx="1579447" cy="2473"/>
          </a:xfrm>
          <a:prstGeom prst="straightConnector1">
            <a:avLst/>
          </a:prstGeom>
          <a:ln w="47625">
            <a:solidFill>
              <a:srgbClr val="AA9F96"/>
            </a:solidFill>
            <a:tailEnd type="triangle"/>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703214" y="6154529"/>
            <a:ext cx="11170338" cy="646331"/>
          </a:xfrm>
          <a:prstGeom prst="rect">
            <a:avLst/>
          </a:prstGeom>
          <a:noFill/>
        </p:spPr>
        <p:txBody>
          <a:bodyPr rtlCol="0" wrap="square">
            <a:spAutoFit/>
          </a:bodyPr>
          <a:lstStyle/>
          <a:p>
            <a:r>
              <a:rPr dirty="0" lang="fr-FR"/>
              <a:t>Attention! </a:t>
            </a:r>
            <a:r>
              <a:rPr b="1" dirty="0" lang="fr-FR"/>
              <a:t>N’ajoutez pas d’enrichissement typographique dans les intertitres. </a:t>
            </a:r>
            <a:br>
              <a:rPr b="1" dirty="0" lang="fr-FR"/>
            </a:br>
            <a:r>
              <a:rPr b="1" dirty="0" lang="fr-FR"/>
              <a:t>(Ici, vous pouvez par contre ajouter des liens hypertexte)</a:t>
            </a:r>
          </a:p>
        </p:txBody>
      </p:sp>
    </p:spTree>
    <p:extLst>
      <p:ext uri="{BB962C8B-B14F-4D97-AF65-F5344CB8AC3E}">
        <p14:creationId xmlns:p14="http://schemas.microsoft.com/office/powerpoint/2010/main" val="3968740538"/>
      </p:ext>
    </p:extLst>
  </p:cSld>
  <p:clrMapOvr>
    <a:masterClrMapping/>
  </p:clrMapOvr>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53" presetSubtype="16">
                                  <p:stCondLst>
                                    <p:cond delay="1000"/>
                                  </p:stCondLst>
                                  <p:childTnLst>
                                    <p:set>
                                      <p:cBhvr>
                                        <p:cTn dur="1" fill="hold" id="6">
                                          <p:stCondLst>
                                            <p:cond delay="0"/>
                                          </p:stCondLst>
                                        </p:cTn>
                                        <p:tgtEl>
                                          <p:spTgt spid="17"/>
                                        </p:tgtEl>
                                        <p:attrNameLst>
                                          <p:attrName>style.visibility</p:attrName>
                                        </p:attrNameLst>
                                      </p:cBhvr>
                                      <p:to>
                                        <p:strVal val="visible"/>
                                      </p:to>
                                    </p:set>
                                    <p:anim calcmode="lin" valueType="num">
                                      <p:cBhvr>
                                        <p:cTn dur="200" fill="hold" id="7"/>
                                        <p:tgtEl>
                                          <p:spTgt spid="17"/>
                                        </p:tgtEl>
                                        <p:attrNameLst>
                                          <p:attrName>ppt_w</p:attrName>
                                        </p:attrNameLst>
                                      </p:cBhvr>
                                      <p:tavLst>
                                        <p:tav tm="0">
                                          <p:val>
                                            <p:fltVal val="0"/>
                                          </p:val>
                                        </p:tav>
                                        <p:tav tm="100000">
                                          <p:val>
                                            <p:strVal val="#ppt_w"/>
                                          </p:val>
                                        </p:tav>
                                      </p:tavLst>
                                    </p:anim>
                                    <p:anim calcmode="lin" valueType="num">
                                      <p:cBhvr>
                                        <p:cTn dur="200" fill="hold" id="8"/>
                                        <p:tgtEl>
                                          <p:spTgt spid="17"/>
                                        </p:tgtEl>
                                        <p:attrNameLst>
                                          <p:attrName>ppt_h</p:attrName>
                                        </p:attrNameLst>
                                      </p:cBhvr>
                                      <p:tavLst>
                                        <p:tav tm="0">
                                          <p:val>
                                            <p:fltVal val="0"/>
                                          </p:val>
                                        </p:tav>
                                        <p:tav tm="100000">
                                          <p:val>
                                            <p:strVal val="#ppt_h"/>
                                          </p:val>
                                        </p:tav>
                                      </p:tavLst>
                                    </p:anim>
                                    <p:animEffect filter="fade" transition="in">
                                      <p:cBhvr>
                                        <p:cTn dur="200" id="9"/>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r>
              <a:rPr lang="fr-FR" b="1" dirty="0"/>
              <a:t>A vous de jouer!</a:t>
            </a:r>
          </a:p>
          <a:p>
            <a:pPr marL="0" indent="0">
              <a:buNone/>
            </a:pPr>
            <a:r>
              <a:rPr lang="fr-FR" dirty="0"/>
              <a:t>Reprenez votre page libre et enrichissez le texte </a:t>
            </a:r>
          </a:p>
          <a:p>
            <a:pPr marL="0" indent="0">
              <a:buNone/>
            </a:pPr>
            <a:r>
              <a:rPr lang="fr-FR" dirty="0"/>
              <a:t>(alignements, gras, format, liste à puce, intertitre…)</a:t>
            </a:r>
          </a:p>
        </p:txBody>
      </p:sp>
    </p:spTree>
    <p:extLst>
      <p:ext uri="{BB962C8B-B14F-4D97-AF65-F5344CB8AC3E}">
        <p14:creationId xmlns:p14="http://schemas.microsoft.com/office/powerpoint/2010/main" val="11865279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625B33-6B9D-094D-BE0E-46AEB5B405DE}"/>
              </a:ext>
            </a:extLst>
          </p:cNvPr>
          <p:cNvSpPr/>
          <p:nvPr/>
        </p:nvSpPr>
        <p:spPr>
          <a:xfrm>
            <a:off x="0" y="-11432"/>
            <a:ext cx="12192000" cy="6869432"/>
          </a:xfrm>
          <a:prstGeom prst="rect">
            <a:avLst/>
          </a:prstGeom>
          <a:solidFill>
            <a:srgbClr val="C1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JUIN 2024</a:t>
            </a:r>
          </a:p>
        </p:txBody>
      </p:sp>
      <p:sp>
        <p:nvSpPr>
          <p:cNvPr id="2" name="ZoneTexte 1"/>
          <p:cNvSpPr txBox="1"/>
          <p:nvPr/>
        </p:nvSpPr>
        <p:spPr>
          <a:xfrm>
            <a:off x="2729552" y="2890966"/>
            <a:ext cx="5964072" cy="923330"/>
          </a:xfrm>
          <a:prstGeom prst="rect">
            <a:avLst/>
          </a:prstGeom>
          <a:noFill/>
        </p:spPr>
        <p:txBody>
          <a:bodyPr wrap="square" rtlCol="0">
            <a:spAutoFit/>
          </a:bodyPr>
          <a:lstStyle/>
          <a:p>
            <a:pPr algn="ctr"/>
            <a:r>
              <a:rPr lang="fr-FR" sz="5400" b="1" dirty="0"/>
              <a:t>Insérer des images</a:t>
            </a:r>
          </a:p>
        </p:txBody>
      </p:sp>
    </p:spTree>
    <p:extLst>
      <p:ext uri="{BB962C8B-B14F-4D97-AF65-F5344CB8AC3E}">
        <p14:creationId xmlns:p14="http://schemas.microsoft.com/office/powerpoint/2010/main" val="26814154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35426" y="3272326"/>
            <a:ext cx="8305486" cy="2862322"/>
          </a:xfrm>
          <a:prstGeom prst="rect">
            <a:avLst/>
          </a:prstGeom>
          <a:noFill/>
        </p:spPr>
        <p:txBody>
          <a:bodyPr wrap="square" rtlCol="0">
            <a:spAutoFit/>
          </a:bodyPr>
          <a:lstStyle/>
          <a:p>
            <a:r>
              <a:rPr lang="fr-FR" sz="2000" dirty="0"/>
              <a:t>2 cas de figure : </a:t>
            </a:r>
          </a:p>
          <a:p>
            <a:pPr marL="1257300" lvl="2" indent="-342900">
              <a:buFont typeface="+mj-lt"/>
              <a:buAutoNum type="arabicPeriod"/>
            </a:pPr>
            <a:r>
              <a:rPr lang="fr-FR" sz="2000" dirty="0"/>
              <a:t>Soit l’image est déjà présente dans la photothèque </a:t>
            </a:r>
            <a:r>
              <a:rPr lang="fr-FR" sz="2000" dirty="0" err="1"/>
              <a:t>KSup</a:t>
            </a:r>
            <a:r>
              <a:rPr lang="fr-FR" sz="2000" dirty="0"/>
              <a:t> </a:t>
            </a:r>
            <a:br>
              <a:rPr lang="fr-FR" sz="2000" dirty="0"/>
            </a:br>
            <a:r>
              <a:rPr lang="fr-FR" sz="2000" dirty="0"/>
              <a:t>Cliquer sur l’icône . Aller chercher le fichier à l'aide du bouton "Parcourir". </a:t>
            </a:r>
            <a:br>
              <a:rPr lang="fr-FR" sz="2000" dirty="0"/>
            </a:br>
            <a:r>
              <a:rPr lang="fr-FR" sz="2000" dirty="0"/>
              <a:t>Vous pouvez la chercher par titre et/ou par type et/ou par Structure (dans Photothèque mise à jour) </a:t>
            </a:r>
          </a:p>
          <a:p>
            <a:pPr marL="1257300" lvl="2" indent="-342900">
              <a:buFont typeface="+mj-lt"/>
              <a:buAutoNum type="arabicPeriod"/>
            </a:pPr>
            <a:r>
              <a:rPr lang="fr-FR" sz="2000" dirty="0"/>
              <a:t>Soit l’image n’est pas dans </a:t>
            </a:r>
            <a:r>
              <a:rPr lang="fr-FR" sz="2000" dirty="0" err="1"/>
              <a:t>KSup</a:t>
            </a:r>
            <a:br>
              <a:rPr lang="fr-FR" sz="2000" dirty="0"/>
            </a:br>
            <a:r>
              <a:rPr lang="fr-FR" sz="2000" dirty="0"/>
              <a:t>Cliquer sur l’icône, aller chercher votre image et indiquer obligatoirement un titre et une légende. </a:t>
            </a:r>
          </a:p>
        </p:txBody>
      </p:sp>
      <p:grpSp>
        <p:nvGrpSpPr>
          <p:cNvPr id="22" name="Group 21">
            <a:extLst>
              <a:ext uri="{FF2B5EF4-FFF2-40B4-BE49-F238E27FC236}">
                <a16:creationId xmlns:a16="http://schemas.microsoft.com/office/drawing/2014/main" id="{C21D3ED3-8E21-2E48-ABBC-120F76C4233F}"/>
              </a:ext>
            </a:extLst>
          </p:cNvPr>
          <p:cNvGrpSpPr/>
          <p:nvPr/>
        </p:nvGrpSpPr>
        <p:grpSpPr>
          <a:xfrm>
            <a:off x="3648307" y="-11437"/>
            <a:ext cx="4581292" cy="1145751"/>
            <a:chOff x="3314685" y="-11432"/>
            <a:chExt cx="4689517" cy="1145751"/>
          </a:xfrm>
        </p:grpSpPr>
        <p:sp>
          <p:nvSpPr>
            <p:cNvPr id="23" name="Round Single Corner Rectangle 22">
              <a:extLst>
                <a:ext uri="{FF2B5EF4-FFF2-40B4-BE49-F238E27FC236}">
                  <a16:creationId xmlns:a16="http://schemas.microsoft.com/office/drawing/2014/main" id="{8C91942D-C396-2242-B396-DF8BF94E251C}"/>
                </a:ext>
              </a:extLst>
            </p:cNvPr>
            <p:cNvSpPr/>
            <p:nvPr/>
          </p:nvSpPr>
          <p:spPr>
            <a:xfrm flipH="1">
              <a:off x="3314685" y="-11432"/>
              <a:ext cx="4689517" cy="1145751"/>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r>
                <a:rPr lang="fr-FR" dirty="0">
                  <a:latin typeface="Montserrat" pitchFamily="2" charset="77"/>
                </a:rPr>
                <a:t>-</a:t>
              </a:r>
            </a:p>
          </p:txBody>
        </p:sp>
        <p:sp>
          <p:nvSpPr>
            <p:cNvPr id="25" name="TextBox 24">
              <a:extLst>
                <a:ext uri="{FF2B5EF4-FFF2-40B4-BE49-F238E27FC236}">
                  <a16:creationId xmlns:a16="http://schemas.microsoft.com/office/drawing/2014/main" id="{5B35D891-032C-D04C-BA2A-CC5492A4AA8D}"/>
                </a:ext>
              </a:extLst>
            </p:cNvPr>
            <p:cNvSpPr txBox="1"/>
            <p:nvPr/>
          </p:nvSpPr>
          <p:spPr>
            <a:xfrm>
              <a:off x="4305298" y="694812"/>
              <a:ext cx="3412903" cy="274434"/>
            </a:xfrm>
            <a:prstGeom prst="rect">
              <a:avLst/>
            </a:prstGeom>
            <a:noFill/>
            <a:ln>
              <a:noFill/>
            </a:ln>
          </p:spPr>
          <p:txBody>
            <a:bodyPr wrap="square" rtlCol="0">
              <a:spAutoFit/>
            </a:bodyPr>
            <a:lstStyle/>
            <a:p>
              <a:pPr>
                <a:lnSpc>
                  <a:spcPts val="1300"/>
                </a:lnSpc>
              </a:pPr>
              <a:r>
                <a:rPr lang="fr-FR" dirty="0">
                  <a:solidFill>
                    <a:schemeClr val="bg1"/>
                  </a:solidFill>
                  <a:latin typeface="Montserrat" pitchFamily="2" charset="77"/>
                </a:rPr>
                <a:t>SELECTION DU MEDIA</a:t>
              </a:r>
            </a:p>
          </p:txBody>
        </p:sp>
      </p:grpSp>
      <p:grpSp>
        <p:nvGrpSpPr>
          <p:cNvPr id="18" name="Group 17">
            <a:extLst>
              <a:ext uri="{FF2B5EF4-FFF2-40B4-BE49-F238E27FC236}">
                <a16:creationId xmlns:a16="http://schemas.microsoft.com/office/drawing/2014/main" id="{9CBCDEBB-B02B-FD4B-902D-51095B54A2F3}"/>
              </a:ext>
            </a:extLst>
          </p:cNvPr>
          <p:cNvGrpSpPr/>
          <p:nvPr/>
        </p:nvGrpSpPr>
        <p:grpSpPr>
          <a:xfrm>
            <a:off x="-3" y="0"/>
            <a:ext cx="4381502" cy="1134318"/>
            <a:chOff x="-4" y="1"/>
            <a:chExt cx="4381502"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4127500" cy="271356"/>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 INSERER DES IMAGES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 JUIN 2024</a:t>
              </a:r>
            </a:p>
          </p:txBody>
        </p:sp>
      </p:gr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4981" y="2913840"/>
            <a:ext cx="3291916" cy="3836443"/>
          </a:xfrm>
          <a:prstGeom prst="rect">
            <a:avLst/>
          </a:prstGeom>
        </p:spPr>
      </p:pic>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2148" y="991807"/>
            <a:ext cx="1813442" cy="1759710"/>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0" y="1871662"/>
            <a:ext cx="2590800" cy="1038225"/>
          </a:xfrm>
          <a:prstGeom prst="rect">
            <a:avLst/>
          </a:prstGeom>
        </p:spPr>
      </p:pic>
      <p:sp>
        <p:nvSpPr>
          <p:cNvPr id="26" name="Rectangle 25">
            <a:extLst>
              <a:ext uri="{FF2B5EF4-FFF2-40B4-BE49-F238E27FC236}">
                <a16:creationId xmlns:a16="http://schemas.microsoft.com/office/drawing/2014/main" id="{1A98FDB3-9F7B-354C-B88D-698E9CAED616}"/>
              </a:ext>
            </a:extLst>
          </p:cNvPr>
          <p:cNvSpPr/>
          <p:nvPr/>
        </p:nvSpPr>
        <p:spPr>
          <a:xfrm>
            <a:off x="5186149" y="2125034"/>
            <a:ext cx="333502" cy="335533"/>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Tree>
    <p:extLst>
      <p:ext uri="{BB962C8B-B14F-4D97-AF65-F5344CB8AC3E}">
        <p14:creationId xmlns:p14="http://schemas.microsoft.com/office/powerpoint/2010/main" val="5236920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C21D3ED3-8E21-2E48-ABBC-120F76C4233F}"/>
              </a:ext>
            </a:extLst>
          </p:cNvPr>
          <p:cNvGrpSpPr/>
          <p:nvPr/>
        </p:nvGrpSpPr>
        <p:grpSpPr>
          <a:xfrm>
            <a:off x="3648302" y="121935"/>
            <a:ext cx="4430093" cy="1145751"/>
            <a:chOff x="3314680" y="121940"/>
            <a:chExt cx="4534747" cy="1145751"/>
          </a:xfrm>
        </p:grpSpPr>
        <p:sp>
          <p:nvSpPr>
            <p:cNvPr id="23" name="Round Single Corner Rectangle 22">
              <a:extLst>
                <a:ext uri="{FF2B5EF4-FFF2-40B4-BE49-F238E27FC236}">
                  <a16:creationId xmlns:a16="http://schemas.microsoft.com/office/drawing/2014/main" id="{8C91942D-C396-2242-B396-DF8BF94E251C}"/>
                </a:ext>
              </a:extLst>
            </p:cNvPr>
            <p:cNvSpPr/>
            <p:nvPr/>
          </p:nvSpPr>
          <p:spPr>
            <a:xfrm flipH="1">
              <a:off x="3314680" y="121940"/>
              <a:ext cx="4076868" cy="1145751"/>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r>
                <a:rPr lang="fr-FR" dirty="0">
                  <a:latin typeface="Montserrat" pitchFamily="2" charset="77"/>
                </a:rPr>
                <a:t>-</a:t>
              </a:r>
            </a:p>
          </p:txBody>
        </p:sp>
        <p:sp>
          <p:nvSpPr>
            <p:cNvPr id="25" name="TextBox 24">
              <a:extLst>
                <a:ext uri="{FF2B5EF4-FFF2-40B4-BE49-F238E27FC236}">
                  <a16:creationId xmlns:a16="http://schemas.microsoft.com/office/drawing/2014/main" id="{5B35D891-032C-D04C-BA2A-CC5492A4AA8D}"/>
                </a:ext>
              </a:extLst>
            </p:cNvPr>
            <p:cNvSpPr txBox="1"/>
            <p:nvPr/>
          </p:nvSpPr>
          <p:spPr>
            <a:xfrm>
              <a:off x="3928342" y="694816"/>
              <a:ext cx="3921085" cy="274434"/>
            </a:xfrm>
            <a:prstGeom prst="rect">
              <a:avLst/>
            </a:prstGeom>
            <a:noFill/>
            <a:ln>
              <a:noFill/>
            </a:ln>
          </p:spPr>
          <p:txBody>
            <a:bodyPr wrap="square" rtlCol="0">
              <a:spAutoFit/>
            </a:bodyPr>
            <a:lstStyle/>
            <a:p>
              <a:pPr>
                <a:lnSpc>
                  <a:spcPts val="1300"/>
                </a:lnSpc>
              </a:pPr>
              <a:r>
                <a:rPr lang="fr-FR" dirty="0">
                  <a:solidFill>
                    <a:schemeClr val="bg1"/>
                  </a:solidFill>
                  <a:latin typeface="Montserrat" pitchFamily="2" charset="77"/>
                </a:rPr>
                <a:t>PARAMETRES D’AFFICHAGE</a:t>
              </a:r>
            </a:p>
          </p:txBody>
        </p:sp>
      </p:grpSp>
      <p:grpSp>
        <p:nvGrpSpPr>
          <p:cNvPr id="18" name="Group 17">
            <a:extLst>
              <a:ext uri="{FF2B5EF4-FFF2-40B4-BE49-F238E27FC236}">
                <a16:creationId xmlns:a16="http://schemas.microsoft.com/office/drawing/2014/main" id="{9CBCDEBB-B02B-FD4B-902D-51095B54A2F3}"/>
              </a:ext>
            </a:extLst>
          </p:cNvPr>
          <p:cNvGrpSpPr/>
          <p:nvPr/>
        </p:nvGrpSpPr>
        <p:grpSpPr>
          <a:xfrm>
            <a:off x="-3" y="0"/>
            <a:ext cx="4381502" cy="1134318"/>
            <a:chOff x="-4" y="1"/>
            <a:chExt cx="4381502"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4127500" cy="271356"/>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 INSERER DES IMAGES</a:t>
              </a:r>
            </a:p>
          </p:txBody>
        </p:sp>
      </p:grpSp>
      <p:pic>
        <p:nvPicPr>
          <p:cNvPr id="7" name="Picture 6">
            <a:extLst>
              <a:ext uri="{FF2B5EF4-FFF2-40B4-BE49-F238E27FC236}">
                <a16:creationId xmlns:a16="http://schemas.microsoft.com/office/drawing/2014/main" id="{F1052244-A9EB-B342-B47F-9100F4CB6A5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91541" y="1145744"/>
            <a:ext cx="8846233" cy="5518819"/>
          </a:xfrm>
          <a:prstGeom prst="rect">
            <a:avLst/>
          </a:prstGeom>
        </p:spPr>
      </p:pic>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 JUIN 2024</a:t>
              </a:r>
            </a:p>
          </p:txBody>
        </p:sp>
      </p:grpSp>
      <p:sp>
        <p:nvSpPr>
          <p:cNvPr id="21" name="Rectangle 20">
            <a:extLst>
              <a:ext uri="{FF2B5EF4-FFF2-40B4-BE49-F238E27FC236}">
                <a16:creationId xmlns:a16="http://schemas.microsoft.com/office/drawing/2014/main" id="{1A98FDB3-9F7B-354C-B88D-698E9CAED616}"/>
              </a:ext>
            </a:extLst>
          </p:cNvPr>
          <p:cNvSpPr/>
          <p:nvPr/>
        </p:nvSpPr>
        <p:spPr>
          <a:xfrm>
            <a:off x="2230004" y="2504831"/>
            <a:ext cx="2017798" cy="396312"/>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24" name="TextBox 23">
            <a:extLst>
              <a:ext uri="{FF2B5EF4-FFF2-40B4-BE49-F238E27FC236}">
                <a16:creationId xmlns:a16="http://schemas.microsoft.com/office/drawing/2014/main" id="{1E7D53FA-991E-4A48-B49D-39DBAC4300EA}"/>
              </a:ext>
            </a:extLst>
          </p:cNvPr>
          <p:cNvSpPr txBox="1"/>
          <p:nvPr/>
        </p:nvSpPr>
        <p:spPr>
          <a:xfrm>
            <a:off x="112885" y="2083442"/>
            <a:ext cx="2081019" cy="2527954"/>
          </a:xfrm>
          <a:prstGeom prst="rect">
            <a:avLst/>
          </a:prstGeom>
          <a:noFill/>
        </p:spPr>
        <p:txBody>
          <a:bodyPr wrap="none" rtlCol="0">
            <a:spAutoFit/>
          </a:bodyPr>
          <a:lstStyle/>
          <a:p>
            <a:pPr algn="ctr"/>
            <a:r>
              <a:rPr lang="fr-FR" sz="1600">
                <a:solidFill>
                  <a:srgbClr val="1E516E"/>
                </a:solidFill>
                <a:latin typeface="Montserrat" pitchFamily="2" charset="77"/>
              </a:rPr>
              <a:t>Attention :</a:t>
            </a:r>
          </a:p>
          <a:p>
            <a:pPr algn="ctr"/>
            <a:r>
              <a:rPr lang="fr-FR" sz="1600">
                <a:solidFill>
                  <a:srgbClr val="1E516E"/>
                </a:solidFill>
                <a:latin typeface="Montserrat" pitchFamily="2" charset="77"/>
              </a:rPr>
              <a:t>ne renseigner </a:t>
            </a:r>
          </a:p>
          <a:p>
            <a:pPr algn="ctr"/>
            <a:r>
              <a:rPr lang="fr-FR" sz="1600">
                <a:solidFill>
                  <a:srgbClr val="1E516E"/>
                </a:solidFill>
                <a:latin typeface="Montserrat" pitchFamily="2" charset="77"/>
              </a:rPr>
              <a:t>que la largeur,</a:t>
            </a:r>
          </a:p>
          <a:p>
            <a:pPr algn="ctr"/>
            <a:r>
              <a:rPr lang="fr-FR" sz="1600">
                <a:solidFill>
                  <a:srgbClr val="1E516E"/>
                </a:solidFill>
                <a:latin typeface="Montserrat" pitchFamily="2" charset="77"/>
              </a:rPr>
              <a:t>la hauteur </a:t>
            </a:r>
          </a:p>
          <a:p>
            <a:pPr algn="ctr"/>
            <a:r>
              <a:rPr lang="fr-FR" sz="1600">
                <a:solidFill>
                  <a:srgbClr val="1E516E"/>
                </a:solidFill>
                <a:latin typeface="Montserrat" pitchFamily="2" charset="77"/>
              </a:rPr>
              <a:t>est calculée </a:t>
            </a:r>
          </a:p>
          <a:p>
            <a:pPr algn="ctr"/>
            <a:r>
              <a:rPr lang="fr-FR" sz="1600">
                <a:solidFill>
                  <a:srgbClr val="1E516E"/>
                </a:solidFill>
                <a:latin typeface="Montserrat" pitchFamily="2" charset="77"/>
              </a:rPr>
              <a:t>automatiquement</a:t>
            </a:r>
            <a:endParaRPr lang="fr-FR" sz="1600" dirty="0">
              <a:solidFill>
                <a:srgbClr val="1E516E"/>
              </a:solidFill>
              <a:latin typeface="Montserrat" pitchFamily="2" charset="77"/>
            </a:endParaRPr>
          </a:p>
        </p:txBody>
      </p:sp>
      <p:cxnSp>
        <p:nvCxnSpPr>
          <p:cNvPr id="26" name="Straight Arrow Connector 25">
            <a:extLst>
              <a:ext uri="{FF2B5EF4-FFF2-40B4-BE49-F238E27FC236}">
                <a16:creationId xmlns:a16="http://schemas.microsoft.com/office/drawing/2014/main" id="{7C26CB7E-4946-4D44-A841-C040DA9ED0AE}"/>
              </a:ext>
            </a:extLst>
          </p:cNvPr>
          <p:cNvCxnSpPr>
            <a:cxnSpLocks/>
          </p:cNvCxnSpPr>
          <p:nvPr/>
        </p:nvCxnSpPr>
        <p:spPr>
          <a:xfrm>
            <a:off x="5390825" y="2690270"/>
            <a:ext cx="2480966" cy="12717"/>
          </a:xfrm>
          <a:prstGeom prst="straightConnector1">
            <a:avLst/>
          </a:prstGeom>
          <a:ln w="47625">
            <a:solidFill>
              <a:srgbClr val="C1002A"/>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10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26"/>
                                        </p:tgtEl>
                                        <p:attrNameLst>
                                          <p:attrName>style.visibility</p:attrName>
                                        </p:attrNameLst>
                                      </p:cBhvr>
                                      <p:to>
                                        <p:strVal val="visible"/>
                                      </p:to>
                                    </p:set>
                                    <p:anim calcmode="lin" valueType="num">
                                      <p:cBhvr>
                                        <p:cTn id="7" dur="200" fill="hold"/>
                                        <p:tgtEl>
                                          <p:spTgt spid="26"/>
                                        </p:tgtEl>
                                        <p:attrNameLst>
                                          <p:attrName>ppt_w</p:attrName>
                                        </p:attrNameLst>
                                      </p:cBhvr>
                                      <p:tavLst>
                                        <p:tav tm="0">
                                          <p:val>
                                            <p:fltVal val="0"/>
                                          </p:val>
                                        </p:tav>
                                        <p:tav tm="100000">
                                          <p:val>
                                            <p:strVal val="#ppt_w"/>
                                          </p:val>
                                        </p:tav>
                                      </p:tavLst>
                                    </p:anim>
                                    <p:anim calcmode="lin" valueType="num">
                                      <p:cBhvr>
                                        <p:cTn id="8" dur="200" fill="hold"/>
                                        <p:tgtEl>
                                          <p:spTgt spid="26"/>
                                        </p:tgtEl>
                                        <p:attrNameLst>
                                          <p:attrName>ppt_h</p:attrName>
                                        </p:attrNameLst>
                                      </p:cBhvr>
                                      <p:tavLst>
                                        <p:tav tm="0">
                                          <p:val>
                                            <p:fltVal val="0"/>
                                          </p:val>
                                        </p:tav>
                                        <p:tav tm="100000">
                                          <p:val>
                                            <p:strVal val="#ppt_h"/>
                                          </p:val>
                                        </p:tav>
                                      </p:tavLst>
                                    </p:anim>
                                    <p:animEffect transition="in" filter="fade">
                                      <p:cBhvr>
                                        <p:cTn id="9" dur="2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3C213DCA-2648-6F42-B289-FBA93D2DF7AE}"/>
              </a:ext>
            </a:extLst>
          </p:cNvPr>
          <p:cNvGrpSpPr/>
          <p:nvPr/>
        </p:nvGrpSpPr>
        <p:grpSpPr>
          <a:xfrm>
            <a:off x="-4" y="0"/>
            <a:ext cx="7186867" cy="1134318"/>
            <a:chOff x="-5" y="1"/>
            <a:chExt cx="7186867" cy="1134318"/>
          </a:xfrm>
        </p:grpSpPr>
        <p:sp>
          <p:nvSpPr>
            <p:cNvPr id="29" name="Round Single Corner Rectangle 28">
              <a:extLst>
                <a:ext uri="{FF2B5EF4-FFF2-40B4-BE49-F238E27FC236}">
                  <a16:creationId xmlns:a16="http://schemas.microsoft.com/office/drawing/2014/main" id="{A4568655-65B8-6645-88ED-D3F99DC1AB41}"/>
                </a:ext>
              </a:extLst>
            </p:cNvPr>
            <p:cNvSpPr/>
            <p:nvPr/>
          </p:nvSpPr>
          <p:spPr>
            <a:xfrm flipH="1">
              <a:off x="-5" y="1"/>
              <a:ext cx="6012184"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30" name="TextBox 29">
              <a:extLst>
                <a:ext uri="{FF2B5EF4-FFF2-40B4-BE49-F238E27FC236}">
                  <a16:creationId xmlns:a16="http://schemas.microsoft.com/office/drawing/2014/main" id="{865005AB-880A-6F42-BE1D-182A6D127861}"/>
                </a:ext>
              </a:extLst>
            </p:cNvPr>
            <p:cNvSpPr txBox="1"/>
            <p:nvPr/>
          </p:nvSpPr>
          <p:spPr>
            <a:xfrm>
              <a:off x="0" y="694812"/>
              <a:ext cx="7186862" cy="259045"/>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FONCTIONNEMENT EN BASES DE DONNÉES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JUIN 2024</a:t>
              </a:r>
            </a:p>
          </p:txBody>
        </p:sp>
      </p:grpSp>
      <p:sp>
        <p:nvSpPr>
          <p:cNvPr id="20" name="Rectangle 19">
            <a:extLst>
              <a:ext uri="{FF2B5EF4-FFF2-40B4-BE49-F238E27FC236}">
                <a16:creationId xmlns:a16="http://schemas.microsoft.com/office/drawing/2014/main" id="{6B75B869-B341-BB47-BE13-C5B9CAF97141}"/>
              </a:ext>
            </a:extLst>
          </p:cNvPr>
          <p:cNvSpPr/>
          <p:nvPr/>
        </p:nvSpPr>
        <p:spPr>
          <a:xfrm>
            <a:off x="279132" y="1323822"/>
            <a:ext cx="1743977" cy="79826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2" name="Picture 31">
            <a:extLst>
              <a:ext uri="{FF2B5EF4-FFF2-40B4-BE49-F238E27FC236}">
                <a16:creationId xmlns:a16="http://schemas.microsoft.com/office/drawing/2014/main" id="{1B68BD05-6FFC-5047-B224-EE16C2F929C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3001" y="1387953"/>
            <a:ext cx="688325" cy="714799"/>
          </a:xfrm>
          <a:prstGeom prst="rect">
            <a:avLst/>
          </a:prstGeom>
        </p:spPr>
      </p:pic>
      <p:pic>
        <p:nvPicPr>
          <p:cNvPr id="33" name="Picture 32">
            <a:extLst>
              <a:ext uri="{FF2B5EF4-FFF2-40B4-BE49-F238E27FC236}">
                <a16:creationId xmlns:a16="http://schemas.microsoft.com/office/drawing/2014/main" id="{FBA491D9-FED7-404D-B3EC-CE062304C0B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3001" y="2245318"/>
            <a:ext cx="688325" cy="714799"/>
          </a:xfrm>
          <a:prstGeom prst="rect">
            <a:avLst/>
          </a:prstGeom>
        </p:spPr>
      </p:pic>
      <p:pic>
        <p:nvPicPr>
          <p:cNvPr id="34" name="Picture 33">
            <a:extLst>
              <a:ext uri="{FF2B5EF4-FFF2-40B4-BE49-F238E27FC236}">
                <a16:creationId xmlns:a16="http://schemas.microsoft.com/office/drawing/2014/main" id="{725473C1-68A4-554E-9B02-98D6F06AA94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3001" y="3105571"/>
            <a:ext cx="688325" cy="714799"/>
          </a:xfrm>
          <a:prstGeom prst="rect">
            <a:avLst/>
          </a:prstGeom>
        </p:spPr>
      </p:pic>
      <p:pic>
        <p:nvPicPr>
          <p:cNvPr id="35" name="Picture 34">
            <a:extLst>
              <a:ext uri="{FF2B5EF4-FFF2-40B4-BE49-F238E27FC236}">
                <a16:creationId xmlns:a16="http://schemas.microsoft.com/office/drawing/2014/main" id="{F28C8653-8C32-784A-A6B2-DF7FD306E00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3001" y="3944863"/>
            <a:ext cx="688325" cy="714799"/>
          </a:xfrm>
          <a:prstGeom prst="rect">
            <a:avLst/>
          </a:prstGeom>
        </p:spPr>
      </p:pic>
      <p:pic>
        <p:nvPicPr>
          <p:cNvPr id="36" name="Picture 35">
            <a:extLst>
              <a:ext uri="{FF2B5EF4-FFF2-40B4-BE49-F238E27FC236}">
                <a16:creationId xmlns:a16="http://schemas.microsoft.com/office/drawing/2014/main" id="{1260DEE9-B8F9-0744-9335-C533FD7FB1B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3001" y="4792518"/>
            <a:ext cx="688325" cy="714799"/>
          </a:xfrm>
          <a:prstGeom prst="rect">
            <a:avLst/>
          </a:prstGeom>
        </p:spPr>
      </p:pic>
      <p:pic>
        <p:nvPicPr>
          <p:cNvPr id="37" name="Picture 36">
            <a:extLst>
              <a:ext uri="{FF2B5EF4-FFF2-40B4-BE49-F238E27FC236}">
                <a16:creationId xmlns:a16="http://schemas.microsoft.com/office/drawing/2014/main" id="{206E394C-8C31-3848-AA80-982AEA07CF7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3001" y="5649164"/>
            <a:ext cx="688325" cy="714799"/>
          </a:xfrm>
          <a:prstGeom prst="rect">
            <a:avLst/>
          </a:prstGeom>
        </p:spPr>
      </p:pic>
      <p:sp>
        <p:nvSpPr>
          <p:cNvPr id="38" name="Rectangle 37">
            <a:extLst>
              <a:ext uri="{FF2B5EF4-FFF2-40B4-BE49-F238E27FC236}">
                <a16:creationId xmlns:a16="http://schemas.microsoft.com/office/drawing/2014/main" id="{BB775C58-7557-C740-A624-9D9FA2F5B9B7}"/>
              </a:ext>
            </a:extLst>
          </p:cNvPr>
          <p:cNvSpPr/>
          <p:nvPr/>
        </p:nvSpPr>
        <p:spPr>
          <a:xfrm>
            <a:off x="295719" y="3944863"/>
            <a:ext cx="5012957" cy="289009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Straight Arrow Connector 15">
            <a:extLst>
              <a:ext uri="{FF2B5EF4-FFF2-40B4-BE49-F238E27FC236}">
                <a16:creationId xmlns:a16="http://schemas.microsoft.com/office/drawing/2014/main" id="{F4AA9A13-E8AC-4F4A-A669-51776AD9E7E3}"/>
              </a:ext>
            </a:extLst>
          </p:cNvPr>
          <p:cNvCxnSpPr>
            <a:cxnSpLocks/>
          </p:cNvCxnSpPr>
          <p:nvPr/>
        </p:nvCxnSpPr>
        <p:spPr>
          <a:xfrm flipV="1">
            <a:off x="7378708" y="2646100"/>
            <a:ext cx="1535967" cy="573250"/>
          </a:xfrm>
          <a:prstGeom prst="straightConnector1">
            <a:avLst/>
          </a:prstGeom>
          <a:ln w="47625">
            <a:solidFill>
              <a:srgbClr val="AA9F96"/>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51B849D-C2B9-464F-A8D5-DF8067D36893}"/>
              </a:ext>
            </a:extLst>
          </p:cNvPr>
          <p:cNvSpPr txBox="1"/>
          <p:nvPr/>
        </p:nvSpPr>
        <p:spPr>
          <a:xfrm>
            <a:off x="8914675" y="1932375"/>
            <a:ext cx="2820625" cy="969496"/>
          </a:xfrm>
          <a:prstGeom prst="rect">
            <a:avLst/>
          </a:prstGeom>
          <a:noFill/>
        </p:spPr>
        <p:txBody>
          <a:bodyPr wrap="square" rtlCol="0">
            <a:spAutoFit/>
          </a:bodyPr>
          <a:lstStyle/>
          <a:p>
            <a:pPr algn="ctr">
              <a:spcAft>
                <a:spcPts val="600"/>
              </a:spcAft>
            </a:pPr>
            <a:r>
              <a:rPr lang="fr-FR" sz="4000" b="1" dirty="0">
                <a:solidFill>
                  <a:srgbClr val="1E516E"/>
                </a:solidFill>
                <a:latin typeface="Montserrat" pitchFamily="2" charset="77"/>
              </a:rPr>
              <a:t>www</a:t>
            </a:r>
            <a:br>
              <a:rPr lang="fr-FR" sz="4100" b="1" dirty="0">
                <a:solidFill>
                  <a:srgbClr val="1E516E"/>
                </a:solidFill>
                <a:latin typeface="Montserrat" pitchFamily="2" charset="77"/>
              </a:rPr>
            </a:br>
            <a:r>
              <a:rPr lang="fr-FR" sz="1600" b="1" dirty="0">
                <a:solidFill>
                  <a:srgbClr val="1E516E"/>
                </a:solidFill>
                <a:latin typeface="Montserrat" pitchFamily="2" charset="77"/>
              </a:rPr>
              <a:t>&amp; sites de composantes</a:t>
            </a:r>
          </a:p>
        </p:txBody>
      </p:sp>
      <p:cxnSp>
        <p:nvCxnSpPr>
          <p:cNvPr id="22" name="Straight Arrow Connector 15">
            <a:extLst>
              <a:ext uri="{FF2B5EF4-FFF2-40B4-BE49-F238E27FC236}">
                <a16:creationId xmlns:a16="http://schemas.microsoft.com/office/drawing/2014/main" id="{F4AA9A13-E8AC-4F4A-A669-51776AD9E7E3}"/>
              </a:ext>
            </a:extLst>
          </p:cNvPr>
          <p:cNvCxnSpPr>
            <a:cxnSpLocks/>
          </p:cNvCxnSpPr>
          <p:nvPr/>
        </p:nvCxnSpPr>
        <p:spPr>
          <a:xfrm>
            <a:off x="7378708" y="3976559"/>
            <a:ext cx="1722959" cy="444874"/>
          </a:xfrm>
          <a:prstGeom prst="straightConnector1">
            <a:avLst/>
          </a:prstGeom>
          <a:ln w="47625">
            <a:solidFill>
              <a:srgbClr val="AA9F96"/>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477749" y="4357679"/>
            <a:ext cx="3480440" cy="1323439"/>
          </a:xfrm>
          <a:prstGeom prst="rect">
            <a:avLst/>
          </a:prstGeom>
        </p:spPr>
        <p:txBody>
          <a:bodyPr wrap="none">
            <a:spAutoFit/>
          </a:bodyPr>
          <a:lstStyle/>
          <a:p>
            <a:pPr algn="ctr">
              <a:spcAft>
                <a:spcPts val="600"/>
              </a:spcAft>
            </a:pPr>
            <a:r>
              <a:rPr lang="fr-FR" sz="4000" b="1" dirty="0">
                <a:solidFill>
                  <a:srgbClr val="1E516E"/>
                </a:solidFill>
                <a:latin typeface="Montserrat" pitchFamily="2" charset="77"/>
              </a:rPr>
              <a:t>SITES </a:t>
            </a:r>
            <a:br>
              <a:rPr lang="fr-FR" sz="4000" b="1" dirty="0">
                <a:solidFill>
                  <a:srgbClr val="1E516E"/>
                </a:solidFill>
                <a:latin typeface="Montserrat" pitchFamily="2" charset="77"/>
              </a:rPr>
            </a:br>
            <a:r>
              <a:rPr lang="fr-FR" sz="4000" b="1" dirty="0">
                <a:solidFill>
                  <a:srgbClr val="1E516E"/>
                </a:solidFill>
                <a:latin typeface="Montserrat" pitchFamily="2" charset="77"/>
              </a:rPr>
              <a:t>REGIONAUX</a:t>
            </a:r>
          </a:p>
        </p:txBody>
      </p:sp>
      <p:sp>
        <p:nvSpPr>
          <p:cNvPr id="3" name="ZoneTexte 2"/>
          <p:cNvSpPr txBox="1"/>
          <p:nvPr/>
        </p:nvSpPr>
        <p:spPr>
          <a:xfrm>
            <a:off x="4842396" y="2901871"/>
            <a:ext cx="2733056" cy="1200329"/>
          </a:xfrm>
          <a:prstGeom prst="rect">
            <a:avLst/>
          </a:prstGeom>
          <a:noFill/>
        </p:spPr>
        <p:txBody>
          <a:bodyPr wrap="none" rtlCol="0">
            <a:spAutoFit/>
          </a:bodyPr>
          <a:lstStyle/>
          <a:p>
            <a:r>
              <a:rPr lang="fr-FR" b="1" dirty="0">
                <a:solidFill>
                  <a:srgbClr val="1E516E"/>
                </a:solidFill>
              </a:rPr>
              <a:t>Stages</a:t>
            </a:r>
          </a:p>
          <a:p>
            <a:pPr marL="285750" indent="-285750">
              <a:buFont typeface="Arial" panose="020B0604020202020204" pitchFamily="34" charset="0"/>
              <a:buChar char="•"/>
            </a:pPr>
            <a:r>
              <a:rPr lang="fr-FR" dirty="0">
                <a:solidFill>
                  <a:srgbClr val="1E516E"/>
                </a:solidFill>
              </a:rPr>
              <a:t>Cnam entreprises</a:t>
            </a:r>
          </a:p>
          <a:p>
            <a:pPr marL="285750" indent="-285750">
              <a:buFont typeface="Arial" panose="020B0604020202020204" pitchFamily="34" charset="0"/>
              <a:buChar char="•"/>
            </a:pPr>
            <a:r>
              <a:rPr lang="fr-FR" dirty="0">
                <a:solidFill>
                  <a:srgbClr val="1E516E"/>
                </a:solidFill>
              </a:rPr>
              <a:t>Editeurs de composante</a:t>
            </a:r>
          </a:p>
          <a:p>
            <a:pPr marL="285750" indent="-285750">
              <a:buFont typeface="Arial" panose="020B0604020202020204" pitchFamily="34" charset="0"/>
              <a:buChar char="•"/>
            </a:pPr>
            <a:r>
              <a:rPr lang="fr-FR" dirty="0">
                <a:solidFill>
                  <a:srgbClr val="1E516E"/>
                </a:solidFill>
              </a:rPr>
              <a:t>Éditeurs régionaux</a:t>
            </a:r>
          </a:p>
        </p:txBody>
      </p:sp>
      <p:sp>
        <p:nvSpPr>
          <p:cNvPr id="25" name="TextBox 31">
            <a:extLst>
              <a:ext uri="{FF2B5EF4-FFF2-40B4-BE49-F238E27FC236}">
                <a16:creationId xmlns:a16="http://schemas.microsoft.com/office/drawing/2014/main" id="{5557D66C-4F6F-A14B-897C-EB50D14DB75D}"/>
              </a:ext>
            </a:extLst>
          </p:cNvPr>
          <p:cNvSpPr txBox="1"/>
          <p:nvPr/>
        </p:nvSpPr>
        <p:spPr>
          <a:xfrm>
            <a:off x="1490018" y="1431743"/>
            <a:ext cx="3589493" cy="5001369"/>
          </a:xfrm>
          <a:prstGeom prst="rect">
            <a:avLst/>
          </a:prstGeom>
          <a:noFill/>
        </p:spPr>
        <p:txBody>
          <a:bodyPr wrap="square" rtlCol="0">
            <a:spAutoFit/>
          </a:bodyPr>
          <a:lstStyle/>
          <a:p>
            <a:pPr>
              <a:spcAft>
                <a:spcPts val="1800"/>
              </a:spcAft>
            </a:pPr>
            <a:r>
              <a:rPr lang="fr-FR" sz="2400" dirty="0">
                <a:solidFill>
                  <a:srgbClr val="1E516E"/>
                </a:solidFill>
                <a:latin typeface="Montserrat" pitchFamily="2" charset="77"/>
              </a:rPr>
              <a:t>UE </a:t>
            </a:r>
          </a:p>
          <a:p>
            <a:pPr>
              <a:spcAft>
                <a:spcPts val="1800"/>
              </a:spcAft>
            </a:pPr>
            <a:br>
              <a:rPr lang="fr-FR" sz="2400" dirty="0">
                <a:solidFill>
                  <a:srgbClr val="1E516E"/>
                </a:solidFill>
                <a:latin typeface="Montserrat" pitchFamily="2" charset="77"/>
              </a:rPr>
            </a:br>
            <a:r>
              <a:rPr lang="fr-FR" sz="2400" dirty="0">
                <a:solidFill>
                  <a:srgbClr val="1E516E"/>
                </a:solidFill>
                <a:latin typeface="Montserrat" pitchFamily="2" charset="77"/>
              </a:rPr>
              <a:t>Diplômes</a:t>
            </a:r>
            <a:br>
              <a:rPr lang="fr-FR" sz="2400" b="1" dirty="0">
                <a:solidFill>
                  <a:srgbClr val="1E516E"/>
                </a:solidFill>
                <a:latin typeface="Montserrat" pitchFamily="2" charset="77"/>
              </a:rPr>
            </a:br>
            <a:br>
              <a:rPr lang="fr-FR" sz="2400" b="1" dirty="0">
                <a:solidFill>
                  <a:srgbClr val="1E516E"/>
                </a:solidFill>
                <a:latin typeface="Montserrat" pitchFamily="2" charset="77"/>
              </a:rPr>
            </a:br>
            <a:r>
              <a:rPr lang="fr-FR" sz="2400" b="1" dirty="0">
                <a:solidFill>
                  <a:srgbClr val="1E516E"/>
                </a:solidFill>
                <a:latin typeface="Montserrat" pitchFamily="2" charset="77"/>
              </a:rPr>
              <a:t>« Offre locale »</a:t>
            </a:r>
            <a:br>
              <a:rPr lang="fr-FR" sz="2400" b="1" dirty="0">
                <a:solidFill>
                  <a:srgbClr val="1E516E"/>
                </a:solidFill>
                <a:latin typeface="Montserrat" pitchFamily="2" charset="77"/>
              </a:rPr>
            </a:br>
            <a:r>
              <a:rPr lang="fr-FR" b="1" dirty="0">
                <a:solidFill>
                  <a:srgbClr val="1E516E"/>
                </a:solidFill>
                <a:latin typeface="Montserrat" pitchFamily="2" charset="77"/>
              </a:rPr>
              <a:t>Contacter l’éditeur </a:t>
            </a:r>
            <a:r>
              <a:rPr lang="fr-FR" b="1" dirty="0" err="1">
                <a:solidFill>
                  <a:srgbClr val="1E516E"/>
                </a:solidFill>
                <a:latin typeface="Montserrat" pitchFamily="2" charset="77"/>
              </a:rPr>
              <a:t>Ksup</a:t>
            </a:r>
            <a:br>
              <a:rPr lang="fr-FR" sz="2400" b="1" dirty="0">
                <a:solidFill>
                  <a:srgbClr val="1E516E"/>
                </a:solidFill>
                <a:latin typeface="Montserrat" pitchFamily="2" charset="77"/>
              </a:rPr>
            </a:br>
            <a:br>
              <a:rPr lang="fr-FR" sz="2400" b="1" dirty="0">
                <a:solidFill>
                  <a:srgbClr val="1E516E"/>
                </a:solidFill>
                <a:latin typeface="Montserrat" pitchFamily="2" charset="77"/>
              </a:rPr>
            </a:br>
            <a:r>
              <a:rPr lang="fr-FR" sz="2400" dirty="0">
                <a:solidFill>
                  <a:srgbClr val="1E516E"/>
                </a:solidFill>
                <a:latin typeface="Montserrat" pitchFamily="2" charset="77"/>
              </a:rPr>
              <a:t>Événements</a:t>
            </a:r>
            <a:endParaRPr lang="fr-FR" sz="2400" b="1" dirty="0">
              <a:solidFill>
                <a:srgbClr val="1E516E"/>
              </a:solidFill>
              <a:latin typeface="Montserrat" pitchFamily="2" charset="77"/>
            </a:endParaRPr>
          </a:p>
          <a:p>
            <a:pPr>
              <a:spcAft>
                <a:spcPts val="1800"/>
              </a:spcAft>
            </a:pPr>
            <a:r>
              <a:rPr lang="fr-FR" sz="2400" dirty="0">
                <a:solidFill>
                  <a:srgbClr val="1E516E"/>
                </a:solidFill>
                <a:latin typeface="Montserrat" pitchFamily="2" charset="77"/>
              </a:rPr>
              <a:t>Photothèque</a:t>
            </a:r>
            <a:br>
              <a:rPr lang="fr-FR" sz="2400" dirty="0">
                <a:solidFill>
                  <a:srgbClr val="1E516E"/>
                </a:solidFill>
                <a:latin typeface="Montserrat" pitchFamily="2" charset="77"/>
              </a:rPr>
            </a:br>
            <a:r>
              <a:rPr lang="fr-FR" sz="2400" dirty="0" err="1">
                <a:solidFill>
                  <a:srgbClr val="1E516E"/>
                </a:solidFill>
                <a:latin typeface="Montserrat" pitchFamily="2" charset="77"/>
              </a:rPr>
              <a:t>Ajaris</a:t>
            </a:r>
            <a:endParaRPr lang="fr-FR" sz="2400" dirty="0">
              <a:solidFill>
                <a:srgbClr val="1E516E"/>
              </a:solidFill>
              <a:latin typeface="Montserrat" pitchFamily="2" charset="77"/>
            </a:endParaRPr>
          </a:p>
          <a:p>
            <a:pPr>
              <a:spcAft>
                <a:spcPts val="1800"/>
              </a:spcAft>
            </a:pPr>
            <a:r>
              <a:rPr lang="fr-FR" sz="2400" dirty="0">
                <a:solidFill>
                  <a:srgbClr val="1E516E"/>
                </a:solidFill>
                <a:latin typeface="Montserrat" pitchFamily="2" charset="77"/>
              </a:rPr>
              <a:t>Emplois et stages</a:t>
            </a:r>
            <a:br>
              <a:rPr lang="fr-FR" sz="1600" b="1" dirty="0">
                <a:solidFill>
                  <a:srgbClr val="1E516E"/>
                </a:solidFill>
                <a:latin typeface="Montserrat" pitchFamily="2" charset="77"/>
              </a:rPr>
            </a:br>
            <a:endParaRPr lang="fr-FR" sz="1600" dirty="0">
              <a:solidFill>
                <a:srgbClr val="1E516E"/>
              </a:solidFill>
              <a:latin typeface="Montserrat" panose="02000505000000020004" pitchFamily="2" charset="77"/>
            </a:endParaRPr>
          </a:p>
        </p:txBody>
      </p:sp>
      <p:sp>
        <p:nvSpPr>
          <p:cNvPr id="23" name="ZoneTexte 22"/>
          <p:cNvSpPr txBox="1"/>
          <p:nvPr/>
        </p:nvSpPr>
        <p:spPr>
          <a:xfrm>
            <a:off x="1490018" y="1159510"/>
            <a:ext cx="10233494" cy="369332"/>
          </a:xfrm>
          <a:prstGeom prst="rect">
            <a:avLst/>
          </a:prstGeom>
          <a:noFill/>
        </p:spPr>
        <p:txBody>
          <a:bodyPr wrap="square" rtlCol="0">
            <a:spAutoFit/>
          </a:bodyPr>
          <a:lstStyle/>
          <a:p>
            <a:r>
              <a:rPr lang="fr-FR" dirty="0"/>
              <a:t>Base de données origine                      Base </a:t>
            </a:r>
            <a:r>
              <a:rPr lang="fr-FR" dirty="0" err="1"/>
              <a:t>Ksup</a:t>
            </a:r>
            <a:r>
              <a:rPr lang="fr-FR" dirty="0"/>
              <a:t>  et éditeurs                                                 Sites d’affichage</a:t>
            </a:r>
          </a:p>
        </p:txBody>
      </p:sp>
    </p:spTree>
    <p:extLst>
      <p:ext uri="{BB962C8B-B14F-4D97-AF65-F5344CB8AC3E}">
        <p14:creationId xmlns:p14="http://schemas.microsoft.com/office/powerpoint/2010/main" val="27486371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1052244-A9EB-B342-B47F-9100F4CB6A5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91541" y="1145744"/>
            <a:ext cx="8846233" cy="5518819"/>
          </a:xfrm>
          <a:prstGeom prst="rect">
            <a:avLst/>
          </a:prstGeom>
        </p:spPr>
      </p:pic>
      <p:grpSp>
        <p:nvGrpSpPr>
          <p:cNvPr id="22" name="Group 21">
            <a:extLst>
              <a:ext uri="{FF2B5EF4-FFF2-40B4-BE49-F238E27FC236}">
                <a16:creationId xmlns:a16="http://schemas.microsoft.com/office/drawing/2014/main" id="{C21D3ED3-8E21-2E48-ABBC-120F76C4233F}"/>
              </a:ext>
            </a:extLst>
          </p:cNvPr>
          <p:cNvGrpSpPr/>
          <p:nvPr/>
        </p:nvGrpSpPr>
        <p:grpSpPr>
          <a:xfrm>
            <a:off x="3648303" y="-11437"/>
            <a:ext cx="4747552" cy="1145751"/>
            <a:chOff x="3314681" y="-11432"/>
            <a:chExt cx="4066871" cy="1145751"/>
          </a:xfrm>
        </p:grpSpPr>
        <p:sp>
          <p:nvSpPr>
            <p:cNvPr id="23" name="Round Single Corner Rectangle 22">
              <a:extLst>
                <a:ext uri="{FF2B5EF4-FFF2-40B4-BE49-F238E27FC236}">
                  <a16:creationId xmlns:a16="http://schemas.microsoft.com/office/drawing/2014/main" id="{8C91942D-C396-2242-B396-DF8BF94E251C}"/>
                </a:ext>
              </a:extLst>
            </p:cNvPr>
            <p:cNvSpPr/>
            <p:nvPr/>
          </p:nvSpPr>
          <p:spPr>
            <a:xfrm flipH="1">
              <a:off x="3314681" y="-11432"/>
              <a:ext cx="3930602" cy="1145751"/>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r>
                <a:rPr lang="fr-FR" dirty="0">
                  <a:latin typeface="Montserrat" pitchFamily="2" charset="77"/>
                </a:rPr>
                <a:t>-</a:t>
              </a:r>
            </a:p>
          </p:txBody>
        </p:sp>
        <p:sp>
          <p:nvSpPr>
            <p:cNvPr id="25" name="TextBox 24">
              <a:extLst>
                <a:ext uri="{FF2B5EF4-FFF2-40B4-BE49-F238E27FC236}">
                  <a16:creationId xmlns:a16="http://schemas.microsoft.com/office/drawing/2014/main" id="{5B35D891-032C-D04C-BA2A-CC5492A4AA8D}"/>
                </a:ext>
              </a:extLst>
            </p:cNvPr>
            <p:cNvSpPr txBox="1"/>
            <p:nvPr/>
          </p:nvSpPr>
          <p:spPr>
            <a:xfrm>
              <a:off x="4065198" y="694814"/>
              <a:ext cx="3316354" cy="274434"/>
            </a:xfrm>
            <a:prstGeom prst="rect">
              <a:avLst/>
            </a:prstGeom>
            <a:noFill/>
            <a:ln>
              <a:noFill/>
            </a:ln>
          </p:spPr>
          <p:txBody>
            <a:bodyPr wrap="square" rtlCol="0">
              <a:spAutoFit/>
            </a:bodyPr>
            <a:lstStyle/>
            <a:p>
              <a:pPr>
                <a:lnSpc>
                  <a:spcPts val="1300"/>
                </a:lnSpc>
              </a:pPr>
              <a:r>
                <a:rPr lang="fr-FR" dirty="0">
                  <a:solidFill>
                    <a:schemeClr val="bg1"/>
                  </a:solidFill>
                  <a:latin typeface="Montserrat" pitchFamily="2" charset="77"/>
                </a:rPr>
                <a:t>PARAMETRES D’AFFICHAGE</a:t>
              </a:r>
            </a:p>
          </p:txBody>
        </p:sp>
      </p:grpSp>
      <p:grpSp>
        <p:nvGrpSpPr>
          <p:cNvPr id="18" name="Group 17">
            <a:extLst>
              <a:ext uri="{FF2B5EF4-FFF2-40B4-BE49-F238E27FC236}">
                <a16:creationId xmlns:a16="http://schemas.microsoft.com/office/drawing/2014/main" id="{9CBCDEBB-B02B-FD4B-902D-51095B54A2F3}"/>
              </a:ext>
            </a:extLst>
          </p:cNvPr>
          <p:cNvGrpSpPr/>
          <p:nvPr/>
        </p:nvGrpSpPr>
        <p:grpSpPr>
          <a:xfrm>
            <a:off x="-3" y="0"/>
            <a:ext cx="4381502" cy="1134318"/>
            <a:chOff x="-4" y="1"/>
            <a:chExt cx="4381502"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4127500" cy="271356"/>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INSERER DES IMAGES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 JUIN 2024</a:t>
              </a:r>
            </a:p>
          </p:txBody>
        </p:sp>
      </p:grpSp>
      <p:sp>
        <p:nvSpPr>
          <p:cNvPr id="21" name="Rectangle 20">
            <a:extLst>
              <a:ext uri="{FF2B5EF4-FFF2-40B4-BE49-F238E27FC236}">
                <a16:creationId xmlns:a16="http://schemas.microsoft.com/office/drawing/2014/main" id="{1A98FDB3-9F7B-354C-B88D-698E9CAED616}"/>
              </a:ext>
            </a:extLst>
          </p:cNvPr>
          <p:cNvSpPr/>
          <p:nvPr/>
        </p:nvSpPr>
        <p:spPr>
          <a:xfrm>
            <a:off x="2230004" y="3268531"/>
            <a:ext cx="2017798" cy="396312"/>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8" name="Rectangle 7">
            <a:extLst>
              <a:ext uri="{FF2B5EF4-FFF2-40B4-BE49-F238E27FC236}">
                <a16:creationId xmlns:a16="http://schemas.microsoft.com/office/drawing/2014/main" id="{C50AA9FC-BBE4-2E43-8A5F-F0F032DBA0DF}"/>
              </a:ext>
            </a:extLst>
          </p:cNvPr>
          <p:cNvSpPr/>
          <p:nvPr/>
        </p:nvSpPr>
        <p:spPr>
          <a:xfrm>
            <a:off x="5300870" y="2769703"/>
            <a:ext cx="2676939" cy="2199861"/>
          </a:xfrm>
          <a:prstGeom prst="rect">
            <a:avLst/>
          </a:prstGeom>
          <a:noFill/>
          <a:ln w="6350">
            <a:solidFill>
              <a:srgbClr val="0D0D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982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300" fill="hold"/>
                                        <p:tgtEl>
                                          <p:spTgt spid="8"/>
                                        </p:tgtEl>
                                        <p:attrNameLst>
                                          <p:attrName>ppt_w</p:attrName>
                                        </p:attrNameLst>
                                      </p:cBhvr>
                                      <p:tavLst>
                                        <p:tav tm="0">
                                          <p:val>
                                            <p:fltVal val="0"/>
                                          </p:val>
                                        </p:tav>
                                        <p:tav tm="100000">
                                          <p:val>
                                            <p:strVal val="#ppt_w"/>
                                          </p:val>
                                        </p:tav>
                                      </p:tavLst>
                                    </p:anim>
                                    <p:anim calcmode="lin" valueType="num">
                                      <p:cBhvr>
                                        <p:cTn id="8" dur="300" fill="hold"/>
                                        <p:tgtEl>
                                          <p:spTgt spid="8"/>
                                        </p:tgtEl>
                                        <p:attrNameLst>
                                          <p:attrName>ppt_h</p:attrName>
                                        </p:attrNameLst>
                                      </p:cBhvr>
                                      <p:tavLst>
                                        <p:tav tm="0">
                                          <p:val>
                                            <p:fltVal val="0"/>
                                          </p:val>
                                        </p:tav>
                                        <p:tav tm="100000">
                                          <p:val>
                                            <p:strVal val="#ppt_h"/>
                                          </p:val>
                                        </p:tav>
                                      </p:tavLst>
                                    </p:anim>
                                    <p:animEffect transition="in" filter="fade">
                                      <p:cBhvr>
                                        <p:cTn id="9"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1052244-A9EB-B342-B47F-9100F4CB6A5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91541" y="1145744"/>
            <a:ext cx="8846233" cy="5518819"/>
          </a:xfrm>
          <a:prstGeom prst="rect">
            <a:avLst/>
          </a:prstGeom>
        </p:spPr>
      </p:pic>
      <p:grpSp>
        <p:nvGrpSpPr>
          <p:cNvPr id="22" name="Group 21">
            <a:extLst>
              <a:ext uri="{FF2B5EF4-FFF2-40B4-BE49-F238E27FC236}">
                <a16:creationId xmlns:a16="http://schemas.microsoft.com/office/drawing/2014/main" id="{C21D3ED3-8E21-2E48-ABBC-120F76C4233F}"/>
              </a:ext>
            </a:extLst>
          </p:cNvPr>
          <p:cNvGrpSpPr/>
          <p:nvPr/>
        </p:nvGrpSpPr>
        <p:grpSpPr>
          <a:xfrm>
            <a:off x="3648303" y="-11437"/>
            <a:ext cx="4606234" cy="1145751"/>
            <a:chOff x="3314681" y="-11432"/>
            <a:chExt cx="4093109" cy="1145751"/>
          </a:xfrm>
        </p:grpSpPr>
        <p:sp>
          <p:nvSpPr>
            <p:cNvPr id="23" name="Round Single Corner Rectangle 22">
              <a:extLst>
                <a:ext uri="{FF2B5EF4-FFF2-40B4-BE49-F238E27FC236}">
                  <a16:creationId xmlns:a16="http://schemas.microsoft.com/office/drawing/2014/main" id="{8C91942D-C396-2242-B396-DF8BF94E251C}"/>
                </a:ext>
              </a:extLst>
            </p:cNvPr>
            <p:cNvSpPr/>
            <p:nvPr/>
          </p:nvSpPr>
          <p:spPr>
            <a:xfrm flipH="1">
              <a:off x="3314681" y="-11432"/>
              <a:ext cx="3930602" cy="1145751"/>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r>
                <a:rPr lang="fr-FR" dirty="0">
                  <a:latin typeface="Montserrat" pitchFamily="2" charset="77"/>
                </a:rPr>
                <a:t>-</a:t>
              </a:r>
            </a:p>
          </p:txBody>
        </p:sp>
        <p:sp>
          <p:nvSpPr>
            <p:cNvPr id="25" name="TextBox 24">
              <a:extLst>
                <a:ext uri="{FF2B5EF4-FFF2-40B4-BE49-F238E27FC236}">
                  <a16:creationId xmlns:a16="http://schemas.microsoft.com/office/drawing/2014/main" id="{5B35D891-032C-D04C-BA2A-CC5492A4AA8D}"/>
                </a:ext>
              </a:extLst>
            </p:cNvPr>
            <p:cNvSpPr txBox="1"/>
            <p:nvPr/>
          </p:nvSpPr>
          <p:spPr>
            <a:xfrm>
              <a:off x="4065197" y="694812"/>
              <a:ext cx="3342593" cy="274434"/>
            </a:xfrm>
            <a:prstGeom prst="rect">
              <a:avLst/>
            </a:prstGeom>
            <a:noFill/>
            <a:ln>
              <a:noFill/>
            </a:ln>
          </p:spPr>
          <p:txBody>
            <a:bodyPr wrap="square" rtlCol="0">
              <a:spAutoFit/>
            </a:bodyPr>
            <a:lstStyle/>
            <a:p>
              <a:pPr>
                <a:lnSpc>
                  <a:spcPts val="1300"/>
                </a:lnSpc>
              </a:pPr>
              <a:r>
                <a:rPr lang="fr-FR" dirty="0">
                  <a:solidFill>
                    <a:schemeClr val="bg1"/>
                  </a:solidFill>
                  <a:latin typeface="Montserrat" pitchFamily="2" charset="77"/>
                </a:rPr>
                <a:t>PARAMETRES D’AFFICHAGE</a:t>
              </a:r>
            </a:p>
          </p:txBody>
        </p:sp>
      </p:grpSp>
      <p:grpSp>
        <p:nvGrpSpPr>
          <p:cNvPr id="18" name="Group 17">
            <a:extLst>
              <a:ext uri="{FF2B5EF4-FFF2-40B4-BE49-F238E27FC236}">
                <a16:creationId xmlns:a16="http://schemas.microsoft.com/office/drawing/2014/main" id="{9CBCDEBB-B02B-FD4B-902D-51095B54A2F3}"/>
              </a:ext>
            </a:extLst>
          </p:cNvPr>
          <p:cNvGrpSpPr/>
          <p:nvPr/>
        </p:nvGrpSpPr>
        <p:grpSpPr>
          <a:xfrm>
            <a:off x="-3" y="0"/>
            <a:ext cx="4381502" cy="1134318"/>
            <a:chOff x="-4" y="1"/>
            <a:chExt cx="4381502"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4127500" cy="271356"/>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 INSERER DES IMAGES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 JUIN 2024</a:t>
              </a:r>
            </a:p>
          </p:txBody>
        </p:sp>
      </p:grpSp>
      <p:sp>
        <p:nvSpPr>
          <p:cNvPr id="21" name="Rectangle 20">
            <a:extLst>
              <a:ext uri="{FF2B5EF4-FFF2-40B4-BE49-F238E27FC236}">
                <a16:creationId xmlns:a16="http://schemas.microsoft.com/office/drawing/2014/main" id="{1A98FDB3-9F7B-354C-B88D-698E9CAED616}"/>
              </a:ext>
            </a:extLst>
          </p:cNvPr>
          <p:cNvSpPr/>
          <p:nvPr/>
        </p:nvSpPr>
        <p:spPr>
          <a:xfrm>
            <a:off x="2190748" y="3653989"/>
            <a:ext cx="2017798" cy="396312"/>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cxnSp>
        <p:nvCxnSpPr>
          <p:cNvPr id="26" name="Straight Arrow Connector 25">
            <a:extLst>
              <a:ext uri="{FF2B5EF4-FFF2-40B4-BE49-F238E27FC236}">
                <a16:creationId xmlns:a16="http://schemas.microsoft.com/office/drawing/2014/main" id="{7C26CB7E-4946-4D44-A841-C040DA9ED0AE}"/>
              </a:ext>
            </a:extLst>
          </p:cNvPr>
          <p:cNvCxnSpPr>
            <a:cxnSpLocks/>
          </p:cNvCxnSpPr>
          <p:nvPr/>
        </p:nvCxnSpPr>
        <p:spPr>
          <a:xfrm>
            <a:off x="7798169" y="3374002"/>
            <a:ext cx="351918" cy="0"/>
          </a:xfrm>
          <a:prstGeom prst="straightConnector1">
            <a:avLst/>
          </a:prstGeom>
          <a:ln w="47625">
            <a:solidFill>
              <a:srgbClr val="C1002A"/>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99AE13B-38EA-CF4A-A9E5-14F4DFBC127D}"/>
              </a:ext>
            </a:extLst>
          </p:cNvPr>
          <p:cNvCxnSpPr>
            <a:cxnSpLocks/>
          </p:cNvCxnSpPr>
          <p:nvPr/>
        </p:nvCxnSpPr>
        <p:spPr>
          <a:xfrm>
            <a:off x="5077793" y="3374002"/>
            <a:ext cx="351918" cy="0"/>
          </a:xfrm>
          <a:prstGeom prst="straightConnector1">
            <a:avLst/>
          </a:prstGeom>
          <a:ln w="47625">
            <a:solidFill>
              <a:srgbClr val="C1002A"/>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14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26"/>
                                        </p:tgtEl>
                                        <p:attrNameLst>
                                          <p:attrName>style.visibility</p:attrName>
                                        </p:attrNameLst>
                                      </p:cBhvr>
                                      <p:to>
                                        <p:strVal val="visible"/>
                                      </p:to>
                                    </p:set>
                                    <p:anim calcmode="lin" valueType="num">
                                      <p:cBhvr>
                                        <p:cTn id="7" dur="200" fill="hold"/>
                                        <p:tgtEl>
                                          <p:spTgt spid="26"/>
                                        </p:tgtEl>
                                        <p:attrNameLst>
                                          <p:attrName>ppt_w</p:attrName>
                                        </p:attrNameLst>
                                      </p:cBhvr>
                                      <p:tavLst>
                                        <p:tav tm="0">
                                          <p:val>
                                            <p:fltVal val="0"/>
                                          </p:val>
                                        </p:tav>
                                        <p:tav tm="100000">
                                          <p:val>
                                            <p:strVal val="#ppt_w"/>
                                          </p:val>
                                        </p:tav>
                                      </p:tavLst>
                                    </p:anim>
                                    <p:anim calcmode="lin" valueType="num">
                                      <p:cBhvr>
                                        <p:cTn id="8" dur="200" fill="hold"/>
                                        <p:tgtEl>
                                          <p:spTgt spid="26"/>
                                        </p:tgtEl>
                                        <p:attrNameLst>
                                          <p:attrName>ppt_h</p:attrName>
                                        </p:attrNameLst>
                                      </p:cBhvr>
                                      <p:tavLst>
                                        <p:tav tm="0">
                                          <p:val>
                                            <p:fltVal val="0"/>
                                          </p:val>
                                        </p:tav>
                                        <p:tav tm="100000">
                                          <p:val>
                                            <p:strVal val="#ppt_h"/>
                                          </p:val>
                                        </p:tav>
                                      </p:tavLst>
                                    </p:anim>
                                    <p:animEffect transition="in" filter="fade">
                                      <p:cBhvr>
                                        <p:cTn id="9" dur="200"/>
                                        <p:tgtEl>
                                          <p:spTgt spid="26"/>
                                        </p:tgtEl>
                                      </p:cBhvr>
                                    </p:animEffect>
                                  </p:childTnLst>
                                </p:cTn>
                              </p:par>
                              <p:par>
                                <p:cTn id="10" presetID="53" presetClass="entr" presetSubtype="16" fill="hold" nodeType="withEffect">
                                  <p:stCondLst>
                                    <p:cond delay="1000"/>
                                  </p:stCondLst>
                                  <p:childTnLst>
                                    <p:set>
                                      <p:cBhvr>
                                        <p:cTn id="11" dur="1" fill="hold">
                                          <p:stCondLst>
                                            <p:cond delay="0"/>
                                          </p:stCondLst>
                                        </p:cTn>
                                        <p:tgtEl>
                                          <p:spTgt spid="17"/>
                                        </p:tgtEl>
                                        <p:attrNameLst>
                                          <p:attrName>style.visibility</p:attrName>
                                        </p:attrNameLst>
                                      </p:cBhvr>
                                      <p:to>
                                        <p:strVal val="visible"/>
                                      </p:to>
                                    </p:set>
                                    <p:anim calcmode="lin" valueType="num">
                                      <p:cBhvr>
                                        <p:cTn id="12" dur="200" fill="hold"/>
                                        <p:tgtEl>
                                          <p:spTgt spid="17"/>
                                        </p:tgtEl>
                                        <p:attrNameLst>
                                          <p:attrName>ppt_w</p:attrName>
                                        </p:attrNameLst>
                                      </p:cBhvr>
                                      <p:tavLst>
                                        <p:tav tm="0">
                                          <p:val>
                                            <p:fltVal val="0"/>
                                          </p:val>
                                        </p:tav>
                                        <p:tav tm="100000">
                                          <p:val>
                                            <p:strVal val="#ppt_w"/>
                                          </p:val>
                                        </p:tav>
                                      </p:tavLst>
                                    </p:anim>
                                    <p:anim calcmode="lin" valueType="num">
                                      <p:cBhvr>
                                        <p:cTn id="13" dur="200" fill="hold"/>
                                        <p:tgtEl>
                                          <p:spTgt spid="17"/>
                                        </p:tgtEl>
                                        <p:attrNameLst>
                                          <p:attrName>ppt_h</p:attrName>
                                        </p:attrNameLst>
                                      </p:cBhvr>
                                      <p:tavLst>
                                        <p:tav tm="0">
                                          <p:val>
                                            <p:fltVal val="0"/>
                                          </p:val>
                                        </p:tav>
                                        <p:tav tm="100000">
                                          <p:val>
                                            <p:strVal val="#ppt_h"/>
                                          </p:val>
                                        </p:tav>
                                      </p:tavLst>
                                    </p:anim>
                                    <p:animEffect transition="in" filter="fade">
                                      <p:cBhvr>
                                        <p:cTn id="14" dur="2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1052244-A9EB-B342-B47F-9100F4CB6A5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91541" y="1145744"/>
            <a:ext cx="8846233" cy="5518819"/>
          </a:xfrm>
          <a:prstGeom prst="rect">
            <a:avLst/>
          </a:prstGeom>
        </p:spPr>
      </p:pic>
      <p:grpSp>
        <p:nvGrpSpPr>
          <p:cNvPr id="22" name="Group 21">
            <a:extLst>
              <a:ext uri="{FF2B5EF4-FFF2-40B4-BE49-F238E27FC236}">
                <a16:creationId xmlns:a16="http://schemas.microsoft.com/office/drawing/2014/main" id="{C21D3ED3-8E21-2E48-ABBC-120F76C4233F}"/>
              </a:ext>
            </a:extLst>
          </p:cNvPr>
          <p:cNvGrpSpPr/>
          <p:nvPr/>
        </p:nvGrpSpPr>
        <p:grpSpPr>
          <a:xfrm>
            <a:off x="3648303" y="-11437"/>
            <a:ext cx="4639486" cy="1145751"/>
            <a:chOff x="3314681" y="-11432"/>
            <a:chExt cx="3930602" cy="1145751"/>
          </a:xfrm>
        </p:grpSpPr>
        <p:sp>
          <p:nvSpPr>
            <p:cNvPr id="23" name="Round Single Corner Rectangle 22">
              <a:extLst>
                <a:ext uri="{FF2B5EF4-FFF2-40B4-BE49-F238E27FC236}">
                  <a16:creationId xmlns:a16="http://schemas.microsoft.com/office/drawing/2014/main" id="{8C91942D-C396-2242-B396-DF8BF94E251C}"/>
                </a:ext>
              </a:extLst>
            </p:cNvPr>
            <p:cNvSpPr/>
            <p:nvPr/>
          </p:nvSpPr>
          <p:spPr>
            <a:xfrm flipH="1">
              <a:off x="3314681" y="-11432"/>
              <a:ext cx="3930602" cy="1145751"/>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r>
                <a:rPr lang="fr-FR" dirty="0">
                  <a:latin typeface="Montserrat" pitchFamily="2" charset="77"/>
                </a:rPr>
                <a:t>-</a:t>
              </a:r>
            </a:p>
          </p:txBody>
        </p:sp>
        <p:sp>
          <p:nvSpPr>
            <p:cNvPr id="25" name="TextBox 24">
              <a:extLst>
                <a:ext uri="{FF2B5EF4-FFF2-40B4-BE49-F238E27FC236}">
                  <a16:creationId xmlns:a16="http://schemas.microsoft.com/office/drawing/2014/main" id="{5B35D891-032C-D04C-BA2A-CC5492A4AA8D}"/>
                </a:ext>
              </a:extLst>
            </p:cNvPr>
            <p:cNvSpPr txBox="1"/>
            <p:nvPr/>
          </p:nvSpPr>
          <p:spPr>
            <a:xfrm>
              <a:off x="4065198" y="694812"/>
              <a:ext cx="3180085" cy="274434"/>
            </a:xfrm>
            <a:prstGeom prst="rect">
              <a:avLst/>
            </a:prstGeom>
            <a:noFill/>
            <a:ln>
              <a:noFill/>
            </a:ln>
          </p:spPr>
          <p:txBody>
            <a:bodyPr wrap="square" rtlCol="0">
              <a:spAutoFit/>
            </a:bodyPr>
            <a:lstStyle/>
            <a:p>
              <a:pPr>
                <a:lnSpc>
                  <a:spcPts val="1300"/>
                </a:lnSpc>
              </a:pPr>
              <a:r>
                <a:rPr lang="fr-FR" dirty="0">
                  <a:solidFill>
                    <a:schemeClr val="bg1"/>
                  </a:solidFill>
                  <a:latin typeface="Montserrat" pitchFamily="2" charset="77"/>
                </a:rPr>
                <a:t>PARAMETRES D’AFFICHAGE</a:t>
              </a:r>
            </a:p>
          </p:txBody>
        </p:sp>
      </p:grpSp>
      <p:grpSp>
        <p:nvGrpSpPr>
          <p:cNvPr id="18" name="Group 17">
            <a:extLst>
              <a:ext uri="{FF2B5EF4-FFF2-40B4-BE49-F238E27FC236}">
                <a16:creationId xmlns:a16="http://schemas.microsoft.com/office/drawing/2014/main" id="{9CBCDEBB-B02B-FD4B-902D-51095B54A2F3}"/>
              </a:ext>
            </a:extLst>
          </p:cNvPr>
          <p:cNvGrpSpPr/>
          <p:nvPr/>
        </p:nvGrpSpPr>
        <p:grpSpPr>
          <a:xfrm>
            <a:off x="-3" y="0"/>
            <a:ext cx="4381502" cy="1134318"/>
            <a:chOff x="-4" y="1"/>
            <a:chExt cx="4381502"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4127500" cy="271356"/>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INSERER DES IMAGES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 JUIN 2024</a:t>
              </a:r>
            </a:p>
          </p:txBody>
        </p:sp>
      </p:grpSp>
      <p:sp>
        <p:nvSpPr>
          <p:cNvPr id="21" name="Rectangle 20">
            <a:extLst>
              <a:ext uri="{FF2B5EF4-FFF2-40B4-BE49-F238E27FC236}">
                <a16:creationId xmlns:a16="http://schemas.microsoft.com/office/drawing/2014/main" id="{1A98FDB3-9F7B-354C-B88D-698E9CAED616}"/>
              </a:ext>
            </a:extLst>
          </p:cNvPr>
          <p:cNvSpPr/>
          <p:nvPr/>
        </p:nvSpPr>
        <p:spPr>
          <a:xfrm>
            <a:off x="3621799" y="4518632"/>
            <a:ext cx="844183" cy="209582"/>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cxnSp>
        <p:nvCxnSpPr>
          <p:cNvPr id="8" name="Elbow Connector 7">
            <a:extLst>
              <a:ext uri="{FF2B5EF4-FFF2-40B4-BE49-F238E27FC236}">
                <a16:creationId xmlns:a16="http://schemas.microsoft.com/office/drawing/2014/main" id="{A36AC76B-190A-A74D-9AAA-2C7061C2040F}"/>
              </a:ext>
            </a:extLst>
          </p:cNvPr>
          <p:cNvCxnSpPr>
            <a:cxnSpLocks/>
          </p:cNvCxnSpPr>
          <p:nvPr/>
        </p:nvCxnSpPr>
        <p:spPr>
          <a:xfrm flipV="1">
            <a:off x="5194852" y="2637183"/>
            <a:ext cx="5062331" cy="2305879"/>
          </a:xfrm>
          <a:prstGeom prst="bentConnector3">
            <a:avLst>
              <a:gd name="adj1" fmla="val 54712"/>
            </a:avLst>
          </a:prstGeom>
          <a:ln w="47625">
            <a:solidFill>
              <a:srgbClr val="C100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2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300" fill="hold"/>
                                        <p:tgtEl>
                                          <p:spTgt spid="8"/>
                                        </p:tgtEl>
                                        <p:attrNameLst>
                                          <p:attrName>ppt_w</p:attrName>
                                        </p:attrNameLst>
                                      </p:cBhvr>
                                      <p:tavLst>
                                        <p:tav tm="0">
                                          <p:val>
                                            <p:fltVal val="0"/>
                                          </p:val>
                                        </p:tav>
                                        <p:tav tm="100000">
                                          <p:val>
                                            <p:strVal val="#ppt_w"/>
                                          </p:val>
                                        </p:tav>
                                      </p:tavLst>
                                    </p:anim>
                                    <p:anim calcmode="lin" valueType="num">
                                      <p:cBhvr>
                                        <p:cTn id="8" dur="300" fill="hold"/>
                                        <p:tgtEl>
                                          <p:spTgt spid="8"/>
                                        </p:tgtEl>
                                        <p:attrNameLst>
                                          <p:attrName>ppt_h</p:attrName>
                                        </p:attrNameLst>
                                      </p:cBhvr>
                                      <p:tavLst>
                                        <p:tav tm="0">
                                          <p:val>
                                            <p:fltVal val="0"/>
                                          </p:val>
                                        </p:tav>
                                        <p:tav tm="100000">
                                          <p:val>
                                            <p:strVal val="#ppt_h"/>
                                          </p:val>
                                        </p:tav>
                                      </p:tavLst>
                                    </p:anim>
                                    <p:animEffect transition="in" filter="fade">
                                      <p:cBhvr>
                                        <p:cTn id="9"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73590" y="1164762"/>
            <a:ext cx="8107821" cy="4247317"/>
          </a:xfrm>
          <a:prstGeom prst="rect">
            <a:avLst/>
          </a:prstGeom>
          <a:noFill/>
        </p:spPr>
        <p:txBody>
          <a:bodyPr wrap="square" rtlCol="0">
            <a:spAutoFit/>
          </a:bodyPr>
          <a:lstStyle/>
          <a:p>
            <a:endParaRPr lang="fr-FR" dirty="0"/>
          </a:p>
          <a:p>
            <a:endParaRPr lang="fr-FR" dirty="0"/>
          </a:p>
          <a:p>
            <a:pPr marL="342900" indent="-342900">
              <a:buFont typeface="+mj-lt"/>
              <a:buAutoNum type="arabicPeriod"/>
            </a:pPr>
            <a:r>
              <a:rPr lang="fr-FR" b="1" dirty="0"/>
              <a:t>Renseigner la largeur </a:t>
            </a:r>
            <a:r>
              <a:rPr lang="fr-FR" dirty="0"/>
              <a:t>(si besoin), </a:t>
            </a:r>
            <a:r>
              <a:rPr lang="fr-FR" b="1" dirty="0"/>
              <a:t>mais pas la hauteur.</a:t>
            </a:r>
          </a:p>
          <a:p>
            <a:pPr marL="342900" indent="-342900">
              <a:buFont typeface="+mj-lt"/>
              <a:buAutoNum type="arabicPeriod"/>
            </a:pPr>
            <a:r>
              <a:rPr lang="fr-FR" b="1" dirty="0"/>
              <a:t>N’augmenter jamais une dimension par rapport à la dimension originale.</a:t>
            </a:r>
          </a:p>
          <a:p>
            <a:pPr marL="342900" indent="-342900">
              <a:buFont typeface="+mj-lt"/>
              <a:buAutoNum type="arabicPeriod"/>
            </a:pPr>
            <a:r>
              <a:rPr lang="fr-FR" b="1" dirty="0"/>
              <a:t>Pour une vignette d’actualité, privilégier le format 800 pixels x 400 pixels </a:t>
            </a:r>
            <a:br>
              <a:rPr lang="fr-FR" b="1" dirty="0"/>
            </a:br>
            <a:r>
              <a:rPr lang="fr-FR" b="1" dirty="0"/>
              <a:t>(ou 2 fois plus large que haute)</a:t>
            </a:r>
            <a:r>
              <a:rPr lang="fr-FR" dirty="0"/>
              <a:t>, si elle doit être reprise dans un carrousel.</a:t>
            </a:r>
          </a:p>
          <a:p>
            <a:pPr marL="342900" indent="-342900">
              <a:buFont typeface="+mj-lt"/>
              <a:buAutoNum type="arabicPeriod"/>
            </a:pPr>
            <a:r>
              <a:rPr lang="fr-FR" b="1" dirty="0"/>
              <a:t>Une image ne doit pas dépasser un poids de 100Ko, de préférence.</a:t>
            </a:r>
          </a:p>
          <a:p>
            <a:pPr marL="342900" indent="-342900">
              <a:buFont typeface="+mj-lt"/>
              <a:buAutoNum type="arabicPeriod"/>
            </a:pPr>
            <a:r>
              <a:rPr lang="fr-FR" b="1" dirty="0"/>
              <a:t>Mettre en valeur les liens importants par un </a:t>
            </a:r>
            <a:r>
              <a:rPr lang="fr-FR" b="1" dirty="0" err="1"/>
              <a:t>picto</a:t>
            </a:r>
            <a:r>
              <a:rPr lang="fr-FR" b="1" dirty="0"/>
              <a:t> (dans la photothèque):</a:t>
            </a:r>
            <a:br>
              <a:rPr lang="fr-FR" b="1" dirty="0"/>
            </a:br>
            <a:br>
              <a:rPr lang="fr-FR" b="1" dirty="0"/>
            </a:br>
            <a:r>
              <a:rPr lang="fr-FR" dirty="0"/>
              <a:t>Les pictogrammes les plus utilisés:</a:t>
            </a:r>
            <a:br>
              <a:rPr lang="fr-FR" dirty="0"/>
            </a:br>
            <a:endParaRPr lang="fr-FR" dirty="0"/>
          </a:p>
          <a:p>
            <a:r>
              <a:rPr lang="fr-FR" dirty="0"/>
              <a:t>                                 « plus » (lien dans votre site)        « flèche » (lien vers un autre site)                     </a:t>
            </a:r>
          </a:p>
          <a:p>
            <a:r>
              <a:rPr lang="fr-FR" dirty="0"/>
              <a:t>                                  </a:t>
            </a:r>
          </a:p>
          <a:p>
            <a:r>
              <a:rPr lang="fr-FR" dirty="0"/>
              <a:t>                                  « télécharger »                                « enveloppe » (lien de mail)</a:t>
            </a:r>
            <a:br>
              <a:rPr lang="fr-FR" b="1" dirty="0"/>
            </a:br>
            <a:endParaRPr lang="fr-FR" dirty="0"/>
          </a:p>
        </p:txBody>
      </p:sp>
      <p:grpSp>
        <p:nvGrpSpPr>
          <p:cNvPr id="22" name="Group 21">
            <a:extLst>
              <a:ext uri="{FF2B5EF4-FFF2-40B4-BE49-F238E27FC236}">
                <a16:creationId xmlns:a16="http://schemas.microsoft.com/office/drawing/2014/main" id="{C21D3ED3-8E21-2E48-ABBC-120F76C4233F}"/>
              </a:ext>
            </a:extLst>
          </p:cNvPr>
          <p:cNvGrpSpPr/>
          <p:nvPr/>
        </p:nvGrpSpPr>
        <p:grpSpPr>
          <a:xfrm>
            <a:off x="3648307" y="-11437"/>
            <a:ext cx="4301891" cy="1145751"/>
            <a:chOff x="3314685" y="-11432"/>
            <a:chExt cx="4403516" cy="1145751"/>
          </a:xfrm>
        </p:grpSpPr>
        <p:sp>
          <p:nvSpPr>
            <p:cNvPr id="23" name="Round Single Corner Rectangle 22">
              <a:extLst>
                <a:ext uri="{FF2B5EF4-FFF2-40B4-BE49-F238E27FC236}">
                  <a16:creationId xmlns:a16="http://schemas.microsoft.com/office/drawing/2014/main" id="{8C91942D-C396-2242-B396-DF8BF94E251C}"/>
                </a:ext>
              </a:extLst>
            </p:cNvPr>
            <p:cNvSpPr/>
            <p:nvPr/>
          </p:nvSpPr>
          <p:spPr>
            <a:xfrm flipH="1">
              <a:off x="3314685" y="-11432"/>
              <a:ext cx="3174899" cy="1145751"/>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r>
                <a:rPr lang="fr-FR" dirty="0">
                  <a:latin typeface="Montserrat" pitchFamily="2" charset="77"/>
                </a:rPr>
                <a:t>-</a:t>
              </a:r>
            </a:p>
          </p:txBody>
        </p:sp>
        <p:sp>
          <p:nvSpPr>
            <p:cNvPr id="25" name="TextBox 24">
              <a:extLst>
                <a:ext uri="{FF2B5EF4-FFF2-40B4-BE49-F238E27FC236}">
                  <a16:creationId xmlns:a16="http://schemas.microsoft.com/office/drawing/2014/main" id="{5B35D891-032C-D04C-BA2A-CC5492A4AA8D}"/>
                </a:ext>
              </a:extLst>
            </p:cNvPr>
            <p:cNvSpPr txBox="1"/>
            <p:nvPr/>
          </p:nvSpPr>
          <p:spPr>
            <a:xfrm>
              <a:off x="4305298" y="694812"/>
              <a:ext cx="3412903" cy="274434"/>
            </a:xfrm>
            <a:prstGeom prst="rect">
              <a:avLst/>
            </a:prstGeom>
            <a:noFill/>
            <a:ln>
              <a:noFill/>
            </a:ln>
          </p:spPr>
          <p:txBody>
            <a:bodyPr wrap="square" rtlCol="0">
              <a:spAutoFit/>
            </a:bodyPr>
            <a:lstStyle/>
            <a:p>
              <a:pPr>
                <a:lnSpc>
                  <a:spcPts val="1300"/>
                </a:lnSpc>
              </a:pPr>
              <a:r>
                <a:rPr lang="fr-FR" dirty="0">
                  <a:solidFill>
                    <a:schemeClr val="bg1"/>
                  </a:solidFill>
                  <a:latin typeface="Montserrat" pitchFamily="2" charset="77"/>
                </a:rPr>
                <a:t>CONSIGNES</a:t>
              </a:r>
            </a:p>
          </p:txBody>
        </p:sp>
      </p:grpSp>
      <p:grpSp>
        <p:nvGrpSpPr>
          <p:cNvPr id="18" name="Group 17">
            <a:extLst>
              <a:ext uri="{FF2B5EF4-FFF2-40B4-BE49-F238E27FC236}">
                <a16:creationId xmlns:a16="http://schemas.microsoft.com/office/drawing/2014/main" id="{9CBCDEBB-B02B-FD4B-902D-51095B54A2F3}"/>
              </a:ext>
            </a:extLst>
          </p:cNvPr>
          <p:cNvGrpSpPr/>
          <p:nvPr/>
        </p:nvGrpSpPr>
        <p:grpSpPr>
          <a:xfrm>
            <a:off x="-3" y="0"/>
            <a:ext cx="4381502" cy="1134318"/>
            <a:chOff x="-4" y="1"/>
            <a:chExt cx="4381502"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4127500" cy="271356"/>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 INSERER DES IMAGES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 JUIN 2024</a:t>
              </a:r>
            </a:p>
          </p:txBody>
        </p:sp>
      </p:gr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0513" y="4180152"/>
            <a:ext cx="419100" cy="381000"/>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412" y="4216447"/>
            <a:ext cx="419100" cy="318241"/>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7663" y="4824571"/>
            <a:ext cx="361950" cy="353961"/>
          </a:xfrm>
          <a:prstGeom prst="rect">
            <a:avLst/>
          </a:prstGeom>
        </p:spPr>
      </p:pic>
      <p:pic>
        <p:nvPicPr>
          <p:cNvPr id="12" name="Imag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0462" y="4801933"/>
            <a:ext cx="400050" cy="342900"/>
          </a:xfrm>
          <a:prstGeom prst="rect">
            <a:avLst/>
          </a:prstGeom>
        </p:spPr>
      </p:pic>
    </p:spTree>
    <p:extLst>
      <p:ext uri="{BB962C8B-B14F-4D97-AF65-F5344CB8AC3E}">
        <p14:creationId xmlns:p14="http://schemas.microsoft.com/office/powerpoint/2010/main" val="35897222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73590" y="1164762"/>
            <a:ext cx="8107821" cy="923330"/>
          </a:xfrm>
          <a:prstGeom prst="rect">
            <a:avLst/>
          </a:prstGeom>
          <a:noFill/>
        </p:spPr>
        <p:txBody>
          <a:bodyPr wrap="square" rtlCol="0">
            <a:spAutoFit/>
          </a:bodyPr>
          <a:lstStyle/>
          <a:p>
            <a:endParaRPr lang="fr-FR" dirty="0"/>
          </a:p>
          <a:p>
            <a:br>
              <a:rPr lang="fr-FR" b="1" dirty="0"/>
            </a:br>
            <a:endParaRPr lang="fr-FR" dirty="0"/>
          </a:p>
        </p:txBody>
      </p:sp>
      <p:grpSp>
        <p:nvGrpSpPr>
          <p:cNvPr id="22" name="Group 21">
            <a:extLst>
              <a:ext uri="{FF2B5EF4-FFF2-40B4-BE49-F238E27FC236}">
                <a16:creationId xmlns:a16="http://schemas.microsoft.com/office/drawing/2014/main" id="{C21D3ED3-8E21-2E48-ABBC-120F76C4233F}"/>
              </a:ext>
            </a:extLst>
          </p:cNvPr>
          <p:cNvGrpSpPr/>
          <p:nvPr/>
        </p:nvGrpSpPr>
        <p:grpSpPr>
          <a:xfrm>
            <a:off x="3660180" y="0"/>
            <a:ext cx="6671351" cy="1176198"/>
            <a:chOff x="3314684" y="-11431"/>
            <a:chExt cx="4403517" cy="1134318"/>
          </a:xfrm>
        </p:grpSpPr>
        <p:sp>
          <p:nvSpPr>
            <p:cNvPr id="23" name="Round Single Corner Rectangle 22">
              <a:extLst>
                <a:ext uri="{FF2B5EF4-FFF2-40B4-BE49-F238E27FC236}">
                  <a16:creationId xmlns:a16="http://schemas.microsoft.com/office/drawing/2014/main" id="{8C91942D-C396-2242-B396-DF8BF94E251C}"/>
                </a:ext>
              </a:extLst>
            </p:cNvPr>
            <p:cNvSpPr/>
            <p:nvPr/>
          </p:nvSpPr>
          <p:spPr>
            <a:xfrm flipH="1">
              <a:off x="3314684" y="-11431"/>
              <a:ext cx="3935855" cy="1134318"/>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r>
                <a:rPr lang="fr-FR" dirty="0">
                  <a:latin typeface="Montserrat" pitchFamily="2" charset="77"/>
                </a:rPr>
                <a:t>-</a:t>
              </a:r>
            </a:p>
          </p:txBody>
        </p:sp>
        <p:sp>
          <p:nvSpPr>
            <p:cNvPr id="25" name="TextBox 24">
              <a:extLst>
                <a:ext uri="{FF2B5EF4-FFF2-40B4-BE49-F238E27FC236}">
                  <a16:creationId xmlns:a16="http://schemas.microsoft.com/office/drawing/2014/main" id="{5B35D891-032C-D04C-BA2A-CC5492A4AA8D}"/>
                </a:ext>
              </a:extLst>
            </p:cNvPr>
            <p:cNvSpPr txBox="1"/>
            <p:nvPr/>
          </p:nvSpPr>
          <p:spPr>
            <a:xfrm>
              <a:off x="4305298" y="694812"/>
              <a:ext cx="3412903" cy="274434"/>
            </a:xfrm>
            <a:prstGeom prst="rect">
              <a:avLst/>
            </a:prstGeom>
            <a:noFill/>
            <a:ln>
              <a:noFill/>
            </a:ln>
          </p:spPr>
          <p:txBody>
            <a:bodyPr wrap="square" rtlCol="0">
              <a:spAutoFit/>
            </a:bodyPr>
            <a:lstStyle/>
            <a:p>
              <a:pPr>
                <a:lnSpc>
                  <a:spcPts val="1300"/>
                </a:lnSpc>
              </a:pPr>
              <a:r>
                <a:rPr lang="fr-FR" dirty="0">
                  <a:solidFill>
                    <a:schemeClr val="bg1"/>
                  </a:solidFill>
                  <a:latin typeface="Montserrat" pitchFamily="2" charset="77"/>
                </a:rPr>
                <a:t>NOUVELLE CHARTE GRAPHIQUE</a:t>
              </a:r>
            </a:p>
          </p:txBody>
        </p:sp>
      </p:grpSp>
      <p:grpSp>
        <p:nvGrpSpPr>
          <p:cNvPr id="18" name="Group 17">
            <a:extLst>
              <a:ext uri="{FF2B5EF4-FFF2-40B4-BE49-F238E27FC236}">
                <a16:creationId xmlns:a16="http://schemas.microsoft.com/office/drawing/2014/main" id="{9CBCDEBB-B02B-FD4B-902D-51095B54A2F3}"/>
              </a:ext>
            </a:extLst>
          </p:cNvPr>
          <p:cNvGrpSpPr/>
          <p:nvPr/>
        </p:nvGrpSpPr>
        <p:grpSpPr>
          <a:xfrm>
            <a:off x="-3" y="0"/>
            <a:ext cx="4381502" cy="1134318"/>
            <a:chOff x="-4" y="1"/>
            <a:chExt cx="4381502"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4127500" cy="271356"/>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 INSERER DES IMAGES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 JUIN 2024</a:t>
              </a:r>
            </a:p>
          </p:txBody>
        </p:sp>
      </p:grpSp>
      <p:pic>
        <p:nvPicPr>
          <p:cNvPr id="10" name="Image 9">
            <a:extLst>
              <a:ext uri="{FF2B5EF4-FFF2-40B4-BE49-F238E27FC236}">
                <a16:creationId xmlns:a16="http://schemas.microsoft.com/office/drawing/2014/main" id="{83BE5BC7-5FC6-4640-9603-0FF3699E72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011" y="1282196"/>
            <a:ext cx="7191197" cy="3542722"/>
          </a:xfrm>
          <a:prstGeom prst="rect">
            <a:avLst/>
          </a:prstGeom>
        </p:spPr>
      </p:pic>
      <p:sp>
        <p:nvSpPr>
          <p:cNvPr id="13" name="ZoneTexte 12">
            <a:extLst>
              <a:ext uri="{FF2B5EF4-FFF2-40B4-BE49-F238E27FC236}">
                <a16:creationId xmlns:a16="http://schemas.microsoft.com/office/drawing/2014/main" id="{543E38A0-4C67-EF46-0DDE-27BABE2F1D93}"/>
              </a:ext>
            </a:extLst>
          </p:cNvPr>
          <p:cNvSpPr txBox="1"/>
          <p:nvPr/>
        </p:nvSpPr>
        <p:spPr>
          <a:xfrm>
            <a:off x="7792880" y="2553838"/>
            <a:ext cx="3990109" cy="369332"/>
          </a:xfrm>
          <a:prstGeom prst="rect">
            <a:avLst/>
          </a:prstGeom>
          <a:noFill/>
        </p:spPr>
        <p:txBody>
          <a:bodyPr wrap="square" rtlCol="0">
            <a:spAutoFit/>
          </a:bodyPr>
          <a:lstStyle/>
          <a:p>
            <a:r>
              <a:rPr lang="fr-FR" dirty="0"/>
              <a:t>Nouvelles typos : Crimson pro / </a:t>
            </a:r>
            <a:r>
              <a:rPr lang="fr-FR" dirty="0" err="1"/>
              <a:t>Raleway</a:t>
            </a:r>
            <a:endParaRPr lang="fr-FR" dirty="0"/>
          </a:p>
        </p:txBody>
      </p:sp>
      <p:pic>
        <p:nvPicPr>
          <p:cNvPr id="15" name="Image 14">
            <a:extLst>
              <a:ext uri="{FF2B5EF4-FFF2-40B4-BE49-F238E27FC236}">
                <a16:creationId xmlns:a16="http://schemas.microsoft.com/office/drawing/2014/main" id="{2AE04BA1-76FC-A28F-0991-8D9519FE04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011" y="5202200"/>
            <a:ext cx="7772400" cy="1218644"/>
          </a:xfrm>
          <a:prstGeom prst="rect">
            <a:avLst/>
          </a:prstGeom>
        </p:spPr>
      </p:pic>
      <p:cxnSp>
        <p:nvCxnSpPr>
          <p:cNvPr id="17" name="Connecteur droit avec flèche 16">
            <a:extLst>
              <a:ext uri="{FF2B5EF4-FFF2-40B4-BE49-F238E27FC236}">
                <a16:creationId xmlns:a16="http://schemas.microsoft.com/office/drawing/2014/main" id="{918035C2-F503-EFFC-4FE1-4307096C4C97}"/>
              </a:ext>
            </a:extLst>
          </p:cNvPr>
          <p:cNvCxnSpPr>
            <a:cxnSpLocks/>
            <a:endCxn id="13" idx="1"/>
          </p:cNvCxnSpPr>
          <p:nvPr/>
        </p:nvCxnSpPr>
        <p:spPr>
          <a:xfrm>
            <a:off x="5296395" y="2738504"/>
            <a:ext cx="249648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1D811C32-BCB2-2527-1C14-CCFBE52C9D90}"/>
              </a:ext>
            </a:extLst>
          </p:cNvPr>
          <p:cNvSpPr txBox="1"/>
          <p:nvPr/>
        </p:nvSpPr>
        <p:spPr>
          <a:xfrm>
            <a:off x="7885216" y="3053557"/>
            <a:ext cx="3811979" cy="646331"/>
          </a:xfrm>
          <a:prstGeom prst="rect">
            <a:avLst/>
          </a:prstGeom>
          <a:noFill/>
        </p:spPr>
        <p:txBody>
          <a:bodyPr wrap="square" rtlCol="0">
            <a:spAutoFit/>
          </a:bodyPr>
          <a:lstStyle/>
          <a:p>
            <a:r>
              <a:rPr lang="fr-FR" dirty="0"/>
              <a:t>Des gabarits prêts à l’emploi : signatures mails, vignettes web…</a:t>
            </a:r>
          </a:p>
        </p:txBody>
      </p:sp>
      <p:cxnSp>
        <p:nvCxnSpPr>
          <p:cNvPr id="27" name="Connecteur droit avec flèche 26">
            <a:extLst>
              <a:ext uri="{FF2B5EF4-FFF2-40B4-BE49-F238E27FC236}">
                <a16:creationId xmlns:a16="http://schemas.microsoft.com/office/drawing/2014/main" id="{9772B775-84CF-BFB3-73A3-EF36BBF1BAB1}"/>
              </a:ext>
            </a:extLst>
          </p:cNvPr>
          <p:cNvCxnSpPr/>
          <p:nvPr/>
        </p:nvCxnSpPr>
        <p:spPr>
          <a:xfrm>
            <a:off x="8015844" y="5486400"/>
            <a:ext cx="160717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8" name="ZoneTexte 27">
            <a:extLst>
              <a:ext uri="{FF2B5EF4-FFF2-40B4-BE49-F238E27FC236}">
                <a16:creationId xmlns:a16="http://schemas.microsoft.com/office/drawing/2014/main" id="{5C7852B7-28DF-E69E-D385-3C82BD6066A3}"/>
              </a:ext>
            </a:extLst>
          </p:cNvPr>
          <p:cNvSpPr txBox="1"/>
          <p:nvPr/>
        </p:nvSpPr>
        <p:spPr>
          <a:xfrm>
            <a:off x="9787934" y="5367646"/>
            <a:ext cx="2404066" cy="1200329"/>
          </a:xfrm>
          <a:prstGeom prst="rect">
            <a:avLst/>
          </a:prstGeom>
          <a:noFill/>
        </p:spPr>
        <p:txBody>
          <a:bodyPr wrap="square" rtlCol="0">
            <a:spAutoFit/>
          </a:bodyPr>
          <a:lstStyle/>
          <a:p>
            <a:r>
              <a:rPr lang="fr-FR" dirty="0"/>
              <a:t>A retrouver dans l’</a:t>
            </a:r>
            <a:r>
              <a:rPr lang="fr-FR" dirty="0" err="1"/>
              <a:t>intracnam</a:t>
            </a:r>
            <a:r>
              <a:rPr lang="fr-FR" dirty="0"/>
              <a:t> :</a:t>
            </a:r>
          </a:p>
          <a:p>
            <a:r>
              <a:rPr lang="fr-FR" dirty="0"/>
              <a:t>Communication &gt; Charte graphique 2024</a:t>
            </a:r>
          </a:p>
        </p:txBody>
      </p:sp>
    </p:spTree>
    <p:extLst>
      <p:ext uri="{BB962C8B-B14F-4D97-AF65-F5344CB8AC3E}">
        <p14:creationId xmlns:p14="http://schemas.microsoft.com/office/powerpoint/2010/main" val="26037166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30135" y="853036"/>
            <a:ext cx="10515600" cy="4351338"/>
          </a:xfrm>
        </p:spPr>
        <p:txBody>
          <a:bodyPr>
            <a:normAutofit lnSpcReduction="10000"/>
          </a:bodyPr>
          <a:lstStyle/>
          <a:p>
            <a:pPr marL="0" indent="0">
              <a:buNone/>
            </a:pPr>
            <a:r>
              <a:rPr lang="fr-FR" dirty="0"/>
              <a:t>A vous de jouer!</a:t>
            </a:r>
            <a:br>
              <a:rPr lang="fr-FR" dirty="0"/>
            </a:br>
            <a:endParaRPr lang="fr-FR" dirty="0"/>
          </a:p>
          <a:p>
            <a:pPr marL="0" indent="0">
              <a:buNone/>
            </a:pPr>
            <a:r>
              <a:rPr lang="fr-FR" dirty="0"/>
              <a:t>Dans votre actualité, insérer dans la zone Description de votre actualité, une image de la photothèque intitulée « </a:t>
            </a:r>
            <a:r>
              <a:rPr lang="fr-FR" dirty="0" err="1"/>
              <a:t>Omnes</a:t>
            </a:r>
            <a:r>
              <a:rPr lang="fr-FR" dirty="0"/>
              <a:t> </a:t>
            </a:r>
            <a:r>
              <a:rPr lang="fr-FR" dirty="0" err="1"/>
              <a:t>docet</a:t>
            </a:r>
            <a:r>
              <a:rPr lang="fr-FR" dirty="0"/>
              <a:t> </a:t>
            </a:r>
            <a:r>
              <a:rPr lang="fr-FR" dirty="0" err="1"/>
              <a:t>ubique</a:t>
            </a:r>
            <a:r>
              <a:rPr lang="fr-FR" dirty="0"/>
              <a:t>» :</a:t>
            </a:r>
            <a:br>
              <a:rPr lang="fr-FR" dirty="0"/>
            </a:br>
            <a:br>
              <a:rPr lang="fr-FR" dirty="0"/>
            </a:br>
            <a:r>
              <a:rPr lang="fr-FR" sz="1200" dirty="0"/>
              <a:t>(Type d’image: « texte-image » </a:t>
            </a:r>
            <a:br>
              <a:rPr lang="fr-FR" sz="1200" dirty="0"/>
            </a:br>
            <a:r>
              <a:rPr lang="fr-FR" sz="1200" dirty="0"/>
              <a:t>+ structure: Photothèque mise à jour &gt;Ressources) :</a:t>
            </a:r>
            <a:br>
              <a:rPr lang="fr-FR" dirty="0"/>
            </a:br>
            <a:r>
              <a:rPr lang="fr-FR" dirty="0"/>
              <a:t> </a:t>
            </a:r>
          </a:p>
          <a:p>
            <a:pPr lvl="1"/>
            <a:r>
              <a:rPr lang="fr-FR" dirty="0"/>
              <a:t>d’une largeur de 300 </a:t>
            </a:r>
            <a:r>
              <a:rPr lang="fr-FR" dirty="0" err="1"/>
              <a:t>pix</a:t>
            </a:r>
            <a:endParaRPr lang="fr-FR" dirty="0"/>
          </a:p>
          <a:p>
            <a:pPr lvl="1"/>
            <a:r>
              <a:rPr lang="fr-FR" dirty="0"/>
              <a:t>alignée à droite par rapport au texte</a:t>
            </a:r>
          </a:p>
          <a:p>
            <a:pPr lvl="1"/>
            <a:r>
              <a:rPr lang="fr-FR" dirty="0"/>
              <a:t>avec une marge horizontale de 10 </a:t>
            </a:r>
            <a:r>
              <a:rPr lang="fr-FR" dirty="0" err="1"/>
              <a:t>pix</a:t>
            </a:r>
            <a:r>
              <a:rPr lang="fr-FR" dirty="0"/>
              <a:t> et une marge verticale de 0</a:t>
            </a:r>
          </a:p>
          <a:p>
            <a:pPr marL="457200" lvl="1" indent="0">
              <a:buNone/>
            </a:pPr>
            <a:endParaRPr lang="fr-FR" dirty="0"/>
          </a:p>
        </p:txBody>
      </p:sp>
    </p:spTree>
    <p:extLst>
      <p:ext uri="{BB962C8B-B14F-4D97-AF65-F5344CB8AC3E}">
        <p14:creationId xmlns:p14="http://schemas.microsoft.com/office/powerpoint/2010/main" val="5310217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625B33-6B9D-094D-BE0E-46AEB5B405DE}"/>
              </a:ext>
            </a:extLst>
          </p:cNvPr>
          <p:cNvSpPr/>
          <p:nvPr/>
        </p:nvSpPr>
        <p:spPr>
          <a:xfrm>
            <a:off x="0" y="-11432"/>
            <a:ext cx="12192000" cy="6869432"/>
          </a:xfrm>
          <a:prstGeom prst="rect">
            <a:avLst/>
          </a:prstGeom>
          <a:solidFill>
            <a:srgbClr val="C1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 JUIN 2024</a:t>
            </a:r>
          </a:p>
        </p:txBody>
      </p:sp>
      <p:sp>
        <p:nvSpPr>
          <p:cNvPr id="2" name="ZoneTexte 1"/>
          <p:cNvSpPr txBox="1"/>
          <p:nvPr/>
        </p:nvSpPr>
        <p:spPr>
          <a:xfrm>
            <a:off x="2729552" y="2429301"/>
            <a:ext cx="5964072" cy="1754326"/>
          </a:xfrm>
          <a:prstGeom prst="rect">
            <a:avLst/>
          </a:prstGeom>
          <a:noFill/>
        </p:spPr>
        <p:txBody>
          <a:bodyPr wrap="square" rtlCol="0">
            <a:spAutoFit/>
          </a:bodyPr>
          <a:lstStyle/>
          <a:p>
            <a:pPr algn="ctr"/>
            <a:r>
              <a:rPr lang="fr-FR" sz="5400" b="1" dirty="0"/>
              <a:t>Les liens hypertextes</a:t>
            </a:r>
          </a:p>
        </p:txBody>
      </p:sp>
    </p:spTree>
    <p:extLst>
      <p:ext uri="{BB962C8B-B14F-4D97-AF65-F5344CB8AC3E}">
        <p14:creationId xmlns:p14="http://schemas.microsoft.com/office/powerpoint/2010/main" val="1069189258"/>
      </p:ext>
    </p:extLst>
  </p:cSld>
  <p:clrMapOvr>
    <a:masterClrMapping/>
  </p:clrMapOvr>
</p:sld>
</file>

<file path=ppt/slides/slide5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C21D3ED3-8E21-2E48-ABBC-120F76C4233F}"/>
              </a:ext>
            </a:extLst>
          </p:cNvPr>
          <p:cNvGrpSpPr/>
          <p:nvPr/>
        </p:nvGrpSpPr>
        <p:grpSpPr>
          <a:xfrm>
            <a:off x="3648307" y="-11437"/>
            <a:ext cx="4581292" cy="1145751"/>
            <a:chOff x="3314685" y="-11432"/>
            <a:chExt cx="4689517" cy="1145751"/>
          </a:xfrm>
        </p:grpSpPr>
        <p:sp>
          <p:nvSpPr>
            <p:cNvPr id="23" name="Round Single Corner Rectangle 22">
              <a:extLst>
                <a:ext uri="{FF2B5EF4-FFF2-40B4-BE49-F238E27FC236}">
                  <a16:creationId xmlns:a16="http://schemas.microsoft.com/office/drawing/2014/main" id="{8C91942D-C396-2242-B396-DF8BF94E251C}"/>
                </a:ext>
              </a:extLst>
            </p:cNvPr>
            <p:cNvSpPr/>
            <p:nvPr/>
          </p:nvSpPr>
          <p:spPr>
            <a:xfrm flipH="1">
              <a:off x="3314685" y="-11432"/>
              <a:ext cx="4689517" cy="1145751"/>
            </a:xfrm>
            <a:prstGeom prst="round1Rect">
              <a:avLst>
                <a:gd fmla="val 50000" name="adj"/>
              </a:avLst>
            </a:prstGeom>
            <a:solidFill>
              <a:srgbClr val="AA9F96"/>
            </a:solidFill>
            <a:ln>
              <a:noFill/>
            </a:ln>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nSpc>
                  <a:spcPts val="1200"/>
                </a:lnSpc>
              </a:pPr>
              <a:r>
                <a:rPr dirty="0" lang="fr-FR">
                  <a:latin charset="77" pitchFamily="2" typeface="Montserrat"/>
                </a:rPr>
                <a:t>-</a:t>
              </a:r>
            </a:p>
          </p:txBody>
        </p:sp>
        <p:sp>
          <p:nvSpPr>
            <p:cNvPr id="25" name="TextBox 24">
              <a:extLst>
                <a:ext uri="{FF2B5EF4-FFF2-40B4-BE49-F238E27FC236}">
                  <a16:creationId xmlns:a16="http://schemas.microsoft.com/office/drawing/2014/main" id="{5B35D891-032C-D04C-BA2A-CC5492A4AA8D}"/>
                </a:ext>
              </a:extLst>
            </p:cNvPr>
            <p:cNvSpPr txBox="1"/>
            <p:nvPr/>
          </p:nvSpPr>
          <p:spPr>
            <a:xfrm>
              <a:off x="4305298" y="694812"/>
              <a:ext cx="3412903" cy="274434"/>
            </a:xfrm>
            <a:prstGeom prst="rect">
              <a:avLst/>
            </a:prstGeom>
            <a:noFill/>
            <a:ln>
              <a:noFill/>
            </a:ln>
          </p:spPr>
          <p:txBody>
            <a:bodyPr rtlCol="0" wrap="square">
              <a:spAutoFit/>
            </a:bodyPr>
            <a:lstStyle/>
            <a:p>
              <a:pPr>
                <a:lnSpc>
                  <a:spcPts val="1300"/>
                </a:lnSpc>
              </a:pPr>
              <a:r>
                <a:rPr dirty="0" lang="fr-FR">
                  <a:solidFill>
                    <a:schemeClr val="bg1"/>
                  </a:solidFill>
                  <a:latin charset="77" pitchFamily="2" typeface="Montserrat"/>
                </a:rPr>
                <a:t>PRINCIPES</a:t>
              </a:r>
            </a:p>
          </p:txBody>
        </p:sp>
      </p:grpSp>
      <p:grpSp>
        <p:nvGrpSpPr>
          <p:cNvPr id="18" name="Group 17">
            <a:extLst>
              <a:ext uri="{FF2B5EF4-FFF2-40B4-BE49-F238E27FC236}">
                <a16:creationId xmlns:a16="http://schemas.microsoft.com/office/drawing/2014/main" id="{9CBCDEBB-B02B-FD4B-902D-51095B54A2F3}"/>
              </a:ext>
            </a:extLst>
          </p:cNvPr>
          <p:cNvGrpSpPr/>
          <p:nvPr/>
        </p:nvGrpSpPr>
        <p:grpSpPr>
          <a:xfrm>
            <a:off x="-3" y="0"/>
            <a:ext cx="4381502" cy="1134318"/>
            <a:chOff x="-4" y="1"/>
            <a:chExt cx="4381502"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fmla="val 50000" name="adj"/>
              </a:avLst>
            </a:prstGeom>
            <a:solidFill>
              <a:srgbClr val="C1002A"/>
            </a:solidFill>
            <a:ln>
              <a:noFill/>
            </a:ln>
            <a:effectLst>
              <a:outerShdw algn="ctr" dir="16200000" dist="63500" rotWithShape="0">
                <a:srgbClr val="0D0D0D">
                  <a:alpha val="0"/>
                </a:srgbClr>
              </a:outerShdw>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gn="ctr">
                <a:lnSpc>
                  <a:spcPts val="1300"/>
                </a:lnSpc>
              </a:pPr>
              <a:endParaRPr b="1" dirty="0" lang="fr-FR">
                <a:latin charset="77" pitchFamily="2" typeface="Montserrat SemiBold"/>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4127500" cy="271356"/>
            </a:xfrm>
            <a:prstGeom prst="rect">
              <a:avLst/>
            </a:prstGeom>
            <a:noFill/>
            <a:ln>
              <a:noFill/>
            </a:ln>
          </p:spPr>
          <p:txBody>
            <a:bodyPr rtlCol="0" wrap="square">
              <a:spAutoFit/>
            </a:bodyPr>
            <a:lstStyle/>
            <a:p>
              <a:pPr>
                <a:lnSpc>
                  <a:spcPts val="1300"/>
                </a:lnSpc>
              </a:pPr>
              <a:r>
                <a:rPr b="1" dirty="0" lang="fr-FR">
                  <a:solidFill>
                    <a:schemeClr val="bg1"/>
                  </a:solidFill>
                  <a:latin charset="77" pitchFamily="2" typeface="Montserrat SemiBold"/>
                </a:rPr>
                <a:t> LES LIENS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dirty="0" lang="fr-FR">
                  <a:latin charset="77" pitchFamily="2" typeface="Montserrat"/>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dirty="0" lang="fr-FR">
                  <a:latin charset="77" pitchFamily="2" typeface="Montserrat"/>
                </a:rPr>
                <a:t>JUIN 2024</a:t>
              </a:r>
            </a:p>
          </p:txBody>
        </p:sp>
      </p:grpSp>
      <p:sp>
        <p:nvSpPr>
          <p:cNvPr id="3" name="Rectangle 2"/>
          <p:cNvSpPr/>
          <p:nvPr/>
        </p:nvSpPr>
        <p:spPr>
          <a:xfrm>
            <a:off x="118080" y="1975812"/>
            <a:ext cx="8018841" cy="4564711"/>
          </a:xfrm>
          <a:prstGeom prst="rect">
            <a:avLst/>
          </a:prstGeom>
        </p:spPr>
        <p:txBody>
          <a:bodyPr wrap="square">
            <a:spAutoFit/>
          </a:bodyPr>
          <a:lstStyle/>
          <a:p>
            <a:pPr indent="-342900" lvl="0" marL="342900">
              <a:lnSpc>
                <a:spcPct val="107000"/>
              </a:lnSpc>
              <a:spcAft>
                <a:spcPts val="800"/>
              </a:spcAft>
              <a:buFont charset="2" panose="05050102010706020507" pitchFamily="18" typeface="Symbol"/>
              <a:buChar char=""/>
            </a:pPr>
            <a:endParaRPr dirty="0" lang="fr-FR" sz="1400">
              <a:latin charset="0" panose="020F0502020204030204" pitchFamily="34" typeface="Calibri"/>
              <a:ea charset="0" panose="020F0502020204030204" pitchFamily="34" typeface="Calibri"/>
              <a:cs charset="0" panose="02020603050405020304" pitchFamily="18" typeface="Times New Roman"/>
            </a:endParaRPr>
          </a:p>
          <a:p>
            <a:pPr indent="-342900" lvl="0" marL="342900">
              <a:lnSpc>
                <a:spcPct val="107000"/>
              </a:lnSpc>
              <a:spcAft>
                <a:spcPts val="800"/>
              </a:spcAft>
              <a:buFont charset="2" panose="05050102010706020507" pitchFamily="18" typeface="Symbol"/>
              <a:buChar char=""/>
            </a:pPr>
            <a:r>
              <a:rPr dirty="0" lang="fr-FR" sz="2000">
                <a:latin charset="0" panose="020F0502020204030204" pitchFamily="34" typeface="Calibri"/>
                <a:ea charset="0" panose="020F0502020204030204" pitchFamily="34" typeface="Calibri"/>
                <a:cs charset="0" panose="02020603050405020304" pitchFamily="18" typeface="Times New Roman"/>
              </a:rPr>
              <a:t>Un lien permet d’ouvrir dans votre navigateur une page web, une image, un document ou de vous déplacer à l’intérieur de la page </a:t>
            </a:r>
          </a:p>
          <a:p>
            <a:pPr indent="-342900" lvl="0" marL="342900">
              <a:lnSpc>
                <a:spcPct val="107000"/>
              </a:lnSpc>
              <a:spcAft>
                <a:spcPts val="800"/>
              </a:spcAft>
              <a:buFont charset="2" panose="05050102010706020507" pitchFamily="18" typeface="Symbol"/>
              <a:buChar char=""/>
            </a:pPr>
            <a:r>
              <a:rPr dirty="0" lang="fr-FR" sz="2000">
                <a:latin charset="0" panose="020F0502020204030204" pitchFamily="34" typeface="Calibri"/>
                <a:ea charset="0" panose="020F0502020204030204" pitchFamily="34" typeface="Calibri"/>
                <a:cs charset="0" panose="02020603050405020304" pitchFamily="18" typeface="Times New Roman"/>
              </a:rPr>
              <a:t>Le support de lien peut être un texte et/ou une image.</a:t>
            </a:r>
          </a:p>
          <a:p>
            <a:pPr lvl="0">
              <a:lnSpc>
                <a:spcPct val="107000"/>
              </a:lnSpc>
              <a:spcAft>
                <a:spcPts val="800"/>
              </a:spcAft>
            </a:pPr>
            <a:r>
              <a:rPr dirty="0" lang="fr-FR" sz="2000">
                <a:solidFill>
                  <a:srgbClr val="FF0000"/>
                </a:solidFill>
                <a:latin charset="0" panose="020F0502020204030204" pitchFamily="34" typeface="Calibri"/>
                <a:ea charset="0" panose="020F0502020204030204" pitchFamily="34" typeface="Calibri"/>
                <a:cs charset="0" panose="02020603050405020304" pitchFamily="18" typeface="Times New Roman"/>
              </a:rPr>
              <a:t>Attention ! Pour optimiser le référencement, un support-texte doit comprendre des mots-clés et un support-image doit posséder des attributs titre/légende.</a:t>
            </a:r>
            <a:br>
              <a:rPr dirty="0" lang="fr-FR" sz="2000">
                <a:latin charset="0" panose="020F0502020204030204" pitchFamily="34" typeface="Calibri"/>
                <a:ea charset="0" panose="020F0502020204030204" pitchFamily="34" typeface="Calibri"/>
                <a:cs charset="0" panose="02020603050405020304" pitchFamily="18" typeface="Times New Roman"/>
              </a:rPr>
            </a:br>
            <a:endParaRPr dirty="0" lang="fr-FR" sz="2000">
              <a:latin charset="0" panose="020F0502020204030204" pitchFamily="34" typeface="Calibri"/>
              <a:ea charset="0" panose="020F0502020204030204" pitchFamily="34" typeface="Calibri"/>
              <a:cs charset="0" panose="02020603050405020304" pitchFamily="18" typeface="Times New Roman"/>
            </a:endParaRPr>
          </a:p>
          <a:p>
            <a:pPr indent="-342900" lvl="0" marL="342900">
              <a:lnSpc>
                <a:spcPct val="107000"/>
              </a:lnSpc>
              <a:spcAft>
                <a:spcPts val="800"/>
              </a:spcAft>
              <a:buFont charset="2" panose="05050102010706020507" pitchFamily="18" typeface="Symbol"/>
              <a:buChar char=""/>
            </a:pPr>
            <a:r>
              <a:rPr dirty="0" lang="fr-FR" sz="2000">
                <a:latin charset="0" panose="020F0502020204030204" pitchFamily="34" typeface="Calibri"/>
                <a:ea charset="0" panose="020F0502020204030204" pitchFamily="34" typeface="Calibri"/>
                <a:cs charset="0" panose="02020603050405020304" pitchFamily="18" typeface="Times New Roman"/>
              </a:rPr>
              <a:t>Pour faire un lien, sélectionner le support et cliquer sur </a:t>
            </a:r>
          </a:p>
          <a:p>
            <a:pPr indent="-342900" lvl="0" marL="342900">
              <a:lnSpc>
                <a:spcPct val="107000"/>
              </a:lnSpc>
              <a:spcAft>
                <a:spcPts val="800"/>
              </a:spcAft>
              <a:buFont charset="2" panose="05050102010706020507" pitchFamily="18" typeface="Symbol"/>
              <a:buChar char=""/>
            </a:pPr>
            <a:r>
              <a:rPr dirty="0" lang="fr-FR" sz="2000">
                <a:latin charset="0" panose="020F0502020204030204" pitchFamily="34" typeface="Calibri"/>
                <a:ea charset="0" panose="020F0502020204030204" pitchFamily="34" typeface="Calibri"/>
                <a:cs charset="0" panose="02020603050405020304" pitchFamily="18" typeface="Times New Roman"/>
              </a:rPr>
              <a:t>Pour supprimer un lien, sélectionnez le support de lien et cliquez sur.</a:t>
            </a:r>
          </a:p>
          <a:p>
            <a:pPr>
              <a:lnSpc>
                <a:spcPct val="107000"/>
              </a:lnSpc>
              <a:spcAft>
                <a:spcPts val="800"/>
              </a:spcAft>
            </a:pPr>
            <a:endParaRPr dirty="0" lang="fr-FR" sz="2000">
              <a:latin charset="0" panose="020F0502020204030204" pitchFamily="34" typeface="Calibri"/>
              <a:ea charset="0" panose="020F0502020204030204" pitchFamily="34" typeface="Calibri"/>
              <a:cs charset="0" panose="02020603050405020304" pitchFamily="18" typeface="Times New Roman"/>
            </a:endParaRPr>
          </a:p>
          <a:p>
            <a:pPr indent="-342900" lvl="0" marL="342900">
              <a:lnSpc>
                <a:spcPct val="107000"/>
              </a:lnSpc>
              <a:spcAft>
                <a:spcPts val="800"/>
              </a:spcAft>
              <a:buFont charset="2" panose="05050102010706020507" pitchFamily="18" typeface="Symbol"/>
              <a:buChar char=""/>
            </a:pPr>
            <a:endParaRPr dirty="0" lang="fr-FR" sz="1400">
              <a:latin charset="0" panose="020F0502020204030204" pitchFamily="34" typeface="Calibri"/>
              <a:ea charset="0" panose="020F0502020204030204" pitchFamily="34" typeface="Calibri"/>
              <a:cs charset="0" panose="02020603050405020304" pitchFamily="18" typeface="Times New Roman"/>
            </a:endParaRPr>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7193" y="5331800"/>
            <a:ext cx="539728" cy="510742"/>
          </a:xfrm>
          <a:prstGeom prst="rect">
            <a:avLst/>
          </a:prstGeom>
        </p:spPr>
      </p:pic>
      <p:sp>
        <p:nvSpPr>
          <p:cNvPr id="17" name="Rectangle 16">
            <a:extLst>
              <a:ext uri="{FF2B5EF4-FFF2-40B4-BE49-F238E27FC236}">
                <a16:creationId xmlns:a16="http://schemas.microsoft.com/office/drawing/2014/main" id="{9A7D35FA-17B2-9E42-A182-DE507C524A85}"/>
              </a:ext>
            </a:extLst>
          </p:cNvPr>
          <p:cNvSpPr/>
          <p:nvPr/>
        </p:nvSpPr>
        <p:spPr>
          <a:xfrm>
            <a:off x="9962866" y="1975813"/>
            <a:ext cx="382137" cy="180534"/>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fr-FR"/>
              <a:t> </a:t>
            </a:r>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6921" y="1355844"/>
            <a:ext cx="3962401" cy="4305347"/>
          </a:xfrm>
          <a:prstGeom prst="rect">
            <a:avLst/>
          </a:prstGeom>
        </p:spPr>
      </p:pic>
      <p:sp>
        <p:nvSpPr>
          <p:cNvPr id="21" name="Rectangle 20">
            <a:extLst>
              <a:ext uri="{FF2B5EF4-FFF2-40B4-BE49-F238E27FC236}">
                <a16:creationId xmlns:a16="http://schemas.microsoft.com/office/drawing/2014/main" id="{73D545B3-1615-E14C-AABA-41E6889B07AF}"/>
              </a:ext>
            </a:extLst>
          </p:cNvPr>
          <p:cNvSpPr/>
          <p:nvPr/>
        </p:nvSpPr>
        <p:spPr>
          <a:xfrm>
            <a:off x="8536341" y="2175636"/>
            <a:ext cx="441404" cy="332432"/>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fr-FR"/>
          </a:p>
          <a:p>
            <a:pPr algn="ctr"/>
            <a:endParaRPr dirty="0" lang="fr-FR"/>
          </a:p>
        </p:txBody>
      </p:sp>
      <p:pic>
        <p:nvPicPr>
          <p:cNvPr id="7" name="Objet 6"/>
          <p:cNvPicPr/>
          <p:nvPr/>
        </p:nvPicPr>
        <p:blipFill>
          <a:blip r:embed="rId4"/>
          <a:stretch>
            <a:fillRect/>
          </a:stretch>
          <a:srcRect/>
        </p:blipFill>
        <p:spPr>
          <a:xfrm>
            <a:off x="6359703" y="4803941"/>
            <a:ext cx="431800" cy="571500"/>
          </a:xfrm>
          <a:prstGeom prst="rect">
            <a:avLst/>
          </a:prstGeom>
        </p:spPr>
      </p:pic>
    </p:spTree>
    <p:extLst>
      <p:ext uri="{BB962C8B-B14F-4D97-AF65-F5344CB8AC3E}">
        <p14:creationId xmlns:p14="http://schemas.microsoft.com/office/powerpoint/2010/main" val="26070985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C21D3ED3-8E21-2E48-ABBC-120F76C4233F}"/>
              </a:ext>
            </a:extLst>
          </p:cNvPr>
          <p:cNvGrpSpPr/>
          <p:nvPr/>
        </p:nvGrpSpPr>
        <p:grpSpPr>
          <a:xfrm>
            <a:off x="3648307" y="-11437"/>
            <a:ext cx="4581292" cy="1145751"/>
            <a:chOff x="3314685" y="-11432"/>
            <a:chExt cx="4689517" cy="1145751"/>
          </a:xfrm>
        </p:grpSpPr>
        <p:sp>
          <p:nvSpPr>
            <p:cNvPr id="23" name="Round Single Corner Rectangle 22">
              <a:extLst>
                <a:ext uri="{FF2B5EF4-FFF2-40B4-BE49-F238E27FC236}">
                  <a16:creationId xmlns:a16="http://schemas.microsoft.com/office/drawing/2014/main" id="{8C91942D-C396-2242-B396-DF8BF94E251C}"/>
                </a:ext>
              </a:extLst>
            </p:cNvPr>
            <p:cNvSpPr/>
            <p:nvPr/>
          </p:nvSpPr>
          <p:spPr>
            <a:xfrm flipH="1">
              <a:off x="3314685" y="-11432"/>
              <a:ext cx="4689517" cy="1145751"/>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r>
                <a:rPr lang="fr-FR" dirty="0">
                  <a:latin typeface="Montserrat" pitchFamily="2" charset="77"/>
                </a:rPr>
                <a:t>-</a:t>
              </a:r>
            </a:p>
          </p:txBody>
        </p:sp>
        <p:sp>
          <p:nvSpPr>
            <p:cNvPr id="25" name="TextBox 24">
              <a:extLst>
                <a:ext uri="{FF2B5EF4-FFF2-40B4-BE49-F238E27FC236}">
                  <a16:creationId xmlns:a16="http://schemas.microsoft.com/office/drawing/2014/main" id="{5B35D891-032C-D04C-BA2A-CC5492A4AA8D}"/>
                </a:ext>
              </a:extLst>
            </p:cNvPr>
            <p:cNvSpPr txBox="1"/>
            <p:nvPr/>
          </p:nvSpPr>
          <p:spPr>
            <a:xfrm>
              <a:off x="4305298" y="694812"/>
              <a:ext cx="3412903" cy="274434"/>
            </a:xfrm>
            <a:prstGeom prst="rect">
              <a:avLst/>
            </a:prstGeom>
            <a:noFill/>
            <a:ln>
              <a:noFill/>
            </a:ln>
          </p:spPr>
          <p:txBody>
            <a:bodyPr wrap="square" rtlCol="0">
              <a:spAutoFit/>
            </a:bodyPr>
            <a:lstStyle/>
            <a:p>
              <a:pPr>
                <a:lnSpc>
                  <a:spcPts val="1300"/>
                </a:lnSpc>
              </a:pPr>
              <a:r>
                <a:rPr lang="fr-FR" dirty="0">
                  <a:solidFill>
                    <a:schemeClr val="bg1"/>
                  </a:solidFill>
                  <a:latin typeface="Montserrat" pitchFamily="2" charset="77"/>
                </a:rPr>
                <a:t>DIFFERENTS TYPES</a:t>
              </a:r>
            </a:p>
          </p:txBody>
        </p:sp>
      </p:grpSp>
      <p:grpSp>
        <p:nvGrpSpPr>
          <p:cNvPr id="18" name="Group 17">
            <a:extLst>
              <a:ext uri="{FF2B5EF4-FFF2-40B4-BE49-F238E27FC236}">
                <a16:creationId xmlns:a16="http://schemas.microsoft.com/office/drawing/2014/main" id="{9CBCDEBB-B02B-FD4B-902D-51095B54A2F3}"/>
              </a:ext>
            </a:extLst>
          </p:cNvPr>
          <p:cNvGrpSpPr/>
          <p:nvPr/>
        </p:nvGrpSpPr>
        <p:grpSpPr>
          <a:xfrm>
            <a:off x="-3" y="0"/>
            <a:ext cx="4381502" cy="1134318"/>
            <a:chOff x="-4" y="1"/>
            <a:chExt cx="4381502"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4127500" cy="271356"/>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LES LIENS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 JUIN 2024</a:t>
              </a:r>
            </a:p>
          </p:txBody>
        </p:sp>
      </p:grpSp>
      <p:sp>
        <p:nvSpPr>
          <p:cNvPr id="3" name="Rectangle 2"/>
          <p:cNvSpPr/>
          <p:nvPr/>
        </p:nvSpPr>
        <p:spPr>
          <a:xfrm>
            <a:off x="3935104" y="1447535"/>
            <a:ext cx="8256896" cy="5624617"/>
          </a:xfrm>
          <a:prstGeom prst="rect">
            <a:avLst/>
          </a:prstGeom>
        </p:spPr>
        <p:txBody>
          <a:bodyPr wrap="square">
            <a:spAutoFit/>
          </a:bodyPr>
          <a:lstStyle/>
          <a:p>
            <a:pPr marL="342900" indent="-342900">
              <a:lnSpc>
                <a:spcPct val="107000"/>
              </a:lnSpc>
              <a:buFont typeface="Symbol" panose="05050102010706020507" pitchFamily="18" charset="2"/>
              <a:buChar char=""/>
            </a:pPr>
            <a:r>
              <a:rPr lang="fr-FR" sz="1400" b="1" dirty="0">
                <a:latin typeface="Calibri" panose="020F0502020204030204" pitchFamily="34" charset="0"/>
                <a:ea typeface="Calibri" panose="020F0502020204030204" pitchFamily="34" charset="0"/>
                <a:cs typeface="Times New Roman" panose="02020603050405020304" pitchFamily="18" charset="0"/>
              </a:rPr>
              <a:t>Ancre dans cette page </a:t>
            </a:r>
            <a:br>
              <a:rPr lang="fr-FR" sz="1400" dirty="0">
                <a:latin typeface="Calibri" panose="020F0502020204030204" pitchFamily="34" charset="0"/>
                <a:ea typeface="Calibri" panose="020F0502020204030204" pitchFamily="34" charset="0"/>
                <a:cs typeface="Times New Roman" panose="02020603050405020304" pitchFamily="18" charset="0"/>
              </a:rPr>
            </a:br>
            <a:r>
              <a:rPr lang="fr-FR" sz="1400" dirty="0">
                <a:latin typeface="Calibri" panose="020F0502020204030204" pitchFamily="34" charset="0"/>
                <a:ea typeface="Calibri" panose="020F0502020204030204" pitchFamily="34" charset="0"/>
                <a:cs typeface="Times New Roman" panose="02020603050405020304" pitchFamily="18" charset="0"/>
              </a:rPr>
              <a:t>Ce type de lien permet d'aller directement à un endroit du document où a été mise une balise (ancre).  Il faut au préalable qu’une ancre ait été posée dans la page. La liste des ancres existant dans la page est proposée.</a:t>
            </a:r>
          </a:p>
          <a:p>
            <a:pPr marL="342900" indent="-342900">
              <a:lnSpc>
                <a:spcPct val="107000"/>
              </a:lnSpc>
              <a:buFont typeface="Symbol" panose="05050102010706020507" pitchFamily="18" charset="2"/>
              <a:buChar char=""/>
            </a:pPr>
            <a:r>
              <a:rPr lang="fr-FR" sz="1400" b="1" dirty="0">
                <a:latin typeface="Calibri" panose="020F0502020204030204" pitchFamily="34" charset="0"/>
                <a:ea typeface="Calibri" panose="020F0502020204030204" pitchFamily="34" charset="0"/>
                <a:cs typeface="Times New Roman" panose="02020603050405020304" pitchFamily="18" charset="0"/>
              </a:rPr>
              <a:t>Externe (URL)</a:t>
            </a:r>
            <a:br>
              <a:rPr lang="fr-FR" sz="1400" dirty="0">
                <a:latin typeface="Calibri" panose="020F0502020204030204" pitchFamily="34" charset="0"/>
                <a:ea typeface="Calibri" panose="020F0502020204030204" pitchFamily="34" charset="0"/>
                <a:cs typeface="Times New Roman" panose="02020603050405020304" pitchFamily="18" charset="0"/>
              </a:rPr>
            </a:br>
            <a:r>
              <a:rPr lang="fr-FR" sz="1400" dirty="0">
                <a:latin typeface="Calibri" panose="020F0502020204030204" pitchFamily="34" charset="0"/>
                <a:ea typeface="Calibri" panose="020F0502020204030204" pitchFamily="34" charset="0"/>
                <a:cs typeface="Times New Roman" panose="02020603050405020304" pitchFamily="18" charset="0"/>
              </a:rPr>
              <a:t>Ce type de lien permet d'appeler un site internet en saisissant l'adresse (l'url : http://...). Le site s'ouvrira dans une nouvelle fenêtre.</a:t>
            </a:r>
          </a:p>
          <a:p>
            <a:pPr marL="342900" indent="-342900">
              <a:lnSpc>
                <a:spcPct val="107000"/>
              </a:lnSpc>
              <a:buFont typeface="Symbol" panose="05050102010706020507" pitchFamily="18" charset="2"/>
              <a:buChar char=""/>
            </a:pPr>
            <a:r>
              <a:rPr lang="fr-FR" sz="1400" b="1" dirty="0">
                <a:latin typeface="Calibri" panose="020F0502020204030204" pitchFamily="34" charset="0"/>
                <a:ea typeface="Calibri" panose="020F0502020204030204" pitchFamily="34" charset="0"/>
                <a:cs typeface="Times New Roman" panose="02020603050405020304" pitchFamily="18" charset="0"/>
              </a:rPr>
              <a:t>Fiche (Lien interne)</a:t>
            </a:r>
            <a:br>
              <a:rPr lang="fr-FR" sz="1400" dirty="0">
                <a:latin typeface="Calibri" panose="020F0502020204030204" pitchFamily="34" charset="0"/>
                <a:ea typeface="Calibri" panose="020F0502020204030204" pitchFamily="34" charset="0"/>
                <a:cs typeface="Times New Roman" panose="02020603050405020304" pitchFamily="18" charset="0"/>
              </a:rPr>
            </a:br>
            <a:r>
              <a:rPr lang="fr-FR" sz="1400" dirty="0">
                <a:latin typeface="Calibri" panose="020F0502020204030204" pitchFamily="34" charset="0"/>
                <a:ea typeface="Calibri" panose="020F0502020204030204" pitchFamily="34" charset="0"/>
                <a:cs typeface="Times New Roman" panose="02020603050405020304" pitchFamily="18" charset="0"/>
              </a:rPr>
              <a:t>Le lien interne permet de faire le lien vers n’importe quelle fiche d’un site Cnam sous </a:t>
            </a:r>
            <a:r>
              <a:rPr lang="fr-FR" sz="1400" dirty="0" err="1">
                <a:latin typeface="Calibri" panose="020F0502020204030204" pitchFamily="34" charset="0"/>
                <a:ea typeface="Calibri" panose="020F0502020204030204" pitchFamily="34" charset="0"/>
                <a:cs typeface="Times New Roman" panose="02020603050405020304" pitchFamily="18" charset="0"/>
              </a:rPr>
              <a:t>Ksup</a:t>
            </a:r>
            <a:r>
              <a:rPr lang="fr-FR" sz="1400" dirty="0">
                <a:latin typeface="Calibri" panose="020F0502020204030204" pitchFamily="34" charset="0"/>
                <a:ea typeface="Calibri" panose="020F0502020204030204" pitchFamily="34" charset="0"/>
                <a:cs typeface="Times New Roman" panose="02020603050405020304" pitchFamily="18" charset="0"/>
              </a:rPr>
              <a:t>. La sélection de la fiche recherchée se fait sur le type de fiche (actualité, article, etc.). D'autres critères permettent également de retrouver la page vers laquelle on veut que le lien pointe (titre, url, type d’objet). </a:t>
            </a:r>
          </a:p>
          <a:p>
            <a:pPr marL="342900" indent="-342900">
              <a:lnSpc>
                <a:spcPct val="107000"/>
              </a:lnSpc>
              <a:buFont typeface="Symbol" panose="05050102010706020507" pitchFamily="18" charset="2"/>
              <a:buChar char=""/>
            </a:pPr>
            <a:r>
              <a:rPr lang="fr-FR" sz="1400" b="1" dirty="0">
                <a:latin typeface="Calibri" panose="020F0502020204030204" pitchFamily="34" charset="0"/>
                <a:ea typeface="Calibri" panose="020F0502020204030204" pitchFamily="34" charset="0"/>
                <a:cs typeface="Times New Roman" panose="02020603050405020304" pitchFamily="18" charset="0"/>
              </a:rPr>
              <a:t>Adresse mail</a:t>
            </a:r>
            <a:br>
              <a:rPr lang="fr-FR" sz="1400" dirty="0">
                <a:latin typeface="Calibri" panose="020F0502020204030204" pitchFamily="34" charset="0"/>
                <a:ea typeface="Calibri" panose="020F0502020204030204" pitchFamily="34" charset="0"/>
                <a:cs typeface="Times New Roman" panose="02020603050405020304" pitchFamily="18" charset="0"/>
              </a:rPr>
            </a:br>
            <a:r>
              <a:rPr lang="fr-FR" sz="1400" dirty="0">
                <a:latin typeface="Calibri" panose="020F0502020204030204" pitchFamily="34" charset="0"/>
                <a:ea typeface="Calibri" panose="020F0502020204030204" pitchFamily="34" charset="0"/>
                <a:cs typeface="Times New Roman" panose="02020603050405020304" pitchFamily="18" charset="0"/>
              </a:rPr>
              <a:t>Le lien "Insérer une adresse mail" permet l'ouverture automatique d'une fenêtre de messagerie avec le mél pré-rempli.</a:t>
            </a:r>
            <a:br>
              <a:rPr lang="fr-FR" sz="1400" dirty="0">
                <a:latin typeface="Calibri" panose="020F0502020204030204" pitchFamily="34" charset="0"/>
                <a:ea typeface="Calibri" panose="020F0502020204030204" pitchFamily="34" charset="0"/>
                <a:cs typeface="Times New Roman" panose="02020603050405020304" pitchFamily="18" charset="0"/>
              </a:rPr>
            </a:br>
            <a:r>
              <a:rPr lang="fr-FR" sz="1400" dirty="0">
                <a:latin typeface="Calibri" panose="020F0502020204030204" pitchFamily="34" charset="0"/>
                <a:ea typeface="Calibri" panose="020F0502020204030204" pitchFamily="34" charset="0"/>
                <a:cs typeface="Times New Roman" panose="02020603050405020304" pitchFamily="18" charset="0"/>
              </a:rPr>
              <a:t>Il est possible de </a:t>
            </a:r>
            <a:r>
              <a:rPr lang="fr-FR" sz="1400" dirty="0" err="1">
                <a:latin typeface="Calibri" panose="020F0502020204030204" pitchFamily="34" charset="0"/>
                <a:ea typeface="Calibri" panose="020F0502020204030204" pitchFamily="34" charset="0"/>
                <a:cs typeface="Times New Roman" panose="02020603050405020304" pitchFamily="18" charset="0"/>
              </a:rPr>
              <a:t>prévaloriser</a:t>
            </a:r>
            <a:r>
              <a:rPr lang="fr-FR" sz="1400" dirty="0">
                <a:latin typeface="Calibri" panose="020F0502020204030204" pitchFamily="34" charset="0"/>
                <a:ea typeface="Calibri" panose="020F0502020204030204" pitchFamily="34" charset="0"/>
                <a:cs typeface="Times New Roman" panose="02020603050405020304" pitchFamily="18" charset="0"/>
              </a:rPr>
              <a:t> un sujet au mail et un texte s'affichant dans le corps du message qui sera envoyé.</a:t>
            </a:r>
          </a:p>
          <a:p>
            <a:pPr marL="342900" indent="-342900">
              <a:lnSpc>
                <a:spcPct val="107000"/>
              </a:lnSpc>
              <a:buFont typeface="Symbol" panose="05050102010706020507" pitchFamily="18" charset="2"/>
              <a:buChar char=""/>
            </a:pPr>
            <a:r>
              <a:rPr lang="fr-FR" sz="1400" b="1" dirty="0">
                <a:latin typeface="Calibri" panose="020F0502020204030204" pitchFamily="34" charset="0"/>
                <a:ea typeface="Calibri" panose="020F0502020204030204" pitchFamily="34" charset="0"/>
                <a:cs typeface="Times New Roman" panose="02020603050405020304" pitchFamily="18" charset="0"/>
              </a:rPr>
              <a:t>Média </a:t>
            </a:r>
            <a:br>
              <a:rPr lang="fr-FR" sz="1400" dirty="0">
                <a:latin typeface="Calibri" panose="020F0502020204030204" pitchFamily="34" charset="0"/>
                <a:ea typeface="Calibri" panose="020F0502020204030204" pitchFamily="34" charset="0"/>
                <a:cs typeface="Times New Roman" panose="02020603050405020304" pitchFamily="18" charset="0"/>
              </a:rPr>
            </a:br>
            <a:r>
              <a:rPr lang="fr-FR" sz="1400" dirty="0">
                <a:latin typeface="Calibri" panose="020F0502020204030204" pitchFamily="34" charset="0"/>
                <a:ea typeface="Calibri" panose="020F0502020204030204" pitchFamily="34" charset="0"/>
                <a:cs typeface="Times New Roman" panose="02020603050405020304" pitchFamily="18" charset="0"/>
              </a:rPr>
              <a:t>Ce lien permet d'aller chercher un média (</a:t>
            </a:r>
            <a:r>
              <a:rPr lang="fr-FR" sz="1400" dirty="0" err="1">
                <a:latin typeface="Calibri" panose="020F0502020204030204" pitchFamily="34" charset="0"/>
                <a:ea typeface="Calibri" panose="020F0502020204030204" pitchFamily="34" charset="0"/>
                <a:cs typeface="Times New Roman" panose="02020603050405020304" pitchFamily="18" charset="0"/>
              </a:rPr>
              <a:t>pdf</a:t>
            </a:r>
            <a:r>
              <a:rPr lang="fr-FR" sz="1400" dirty="0">
                <a:latin typeface="Calibri" panose="020F0502020204030204" pitchFamily="34" charset="0"/>
                <a:ea typeface="Calibri" panose="020F0502020204030204" pitchFamily="34" charset="0"/>
                <a:cs typeface="Times New Roman" panose="02020603050405020304" pitchFamily="18" charset="0"/>
              </a:rPr>
              <a:t>, image,...), enregistré en local sur son poste ou à choisi dans la photothèque, et de l’ouvrir en lien de téléchargement direct sur une fiche. </a:t>
            </a:r>
          </a:p>
          <a:p>
            <a:pPr marL="342900" lvl="0" indent="-342900">
              <a:lnSpc>
                <a:spcPct val="107000"/>
              </a:lnSpc>
              <a:spcAft>
                <a:spcPts val="0"/>
              </a:spcAft>
              <a:buFont typeface="Symbol" panose="05050102010706020507" pitchFamily="18" charset="2"/>
              <a:buChar char=""/>
            </a:pPr>
            <a:r>
              <a:rPr lang="fr-FR" sz="1400" b="1" dirty="0">
                <a:latin typeface="Calibri" panose="020F0502020204030204" pitchFamily="34" charset="0"/>
                <a:ea typeface="Calibri" panose="020F0502020204030204" pitchFamily="34" charset="0"/>
                <a:cs typeface="Times New Roman" panose="02020603050405020304" pitchFamily="18" charset="0"/>
              </a:rPr>
              <a:t>Rubrique</a:t>
            </a:r>
            <a:br>
              <a:rPr lang="fr-FR" sz="1400" dirty="0">
                <a:latin typeface="Calibri" panose="020F0502020204030204" pitchFamily="34" charset="0"/>
                <a:ea typeface="Calibri" panose="020F0502020204030204" pitchFamily="34" charset="0"/>
                <a:cs typeface="Times New Roman" panose="02020603050405020304" pitchFamily="18" charset="0"/>
              </a:rPr>
            </a:br>
            <a:r>
              <a:rPr lang="fr-FR" sz="1400" dirty="0">
                <a:latin typeface="Calibri" panose="020F0502020204030204" pitchFamily="34" charset="0"/>
                <a:ea typeface="Calibri" panose="020F0502020204030204" pitchFamily="34" charset="0"/>
                <a:cs typeface="Times New Roman" panose="02020603050405020304" pitchFamily="18" charset="0"/>
              </a:rPr>
              <a:t>Il est possible de faire un lien vers une rubrique du site en parcourant l'arborescence qui s'affiche. Ce lien ouvre alors la page de tête associée à la rubrique. Il s'agit des rubriques présentes dans l'onglet "Gestion éditoriale".</a:t>
            </a:r>
          </a:p>
          <a:p>
            <a:pPr marL="342900" lvl="0" indent="-342900">
              <a:lnSpc>
                <a:spcPct val="107000"/>
              </a:lnSpc>
              <a:spcAft>
                <a:spcPts val="800"/>
              </a:spcAft>
              <a:buFont typeface="Symbol" panose="05050102010706020507" pitchFamily="18" charset="2"/>
              <a:buChar char=""/>
            </a:pPr>
            <a:endParaRPr lang="fr-FR"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p:cNvSpPr txBox="1"/>
          <p:nvPr/>
        </p:nvSpPr>
        <p:spPr>
          <a:xfrm>
            <a:off x="119205" y="1267076"/>
            <a:ext cx="3060646" cy="923330"/>
          </a:xfrm>
          <a:prstGeom prst="rect">
            <a:avLst/>
          </a:prstGeom>
          <a:noFill/>
        </p:spPr>
        <p:txBody>
          <a:bodyPr wrap="none" rtlCol="0">
            <a:spAutoFit/>
          </a:bodyPr>
          <a:lstStyle/>
          <a:p>
            <a:r>
              <a:rPr lang="fr-FR" dirty="0"/>
              <a:t>Le générateur de lien s’ouvre </a:t>
            </a:r>
            <a:br>
              <a:rPr lang="fr-FR" dirty="0"/>
            </a:br>
            <a:r>
              <a:rPr lang="fr-FR" dirty="0"/>
              <a:t>sur le choix Fiche (lien interne)</a:t>
            </a:r>
            <a:br>
              <a:rPr lang="fr-FR" dirty="0"/>
            </a:br>
            <a:r>
              <a:rPr lang="fr-FR" dirty="0"/>
              <a:t>par défaut:</a:t>
            </a: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375" y="2199862"/>
            <a:ext cx="2095500" cy="4514850"/>
          </a:xfrm>
          <a:prstGeom prst="rect">
            <a:avLst/>
          </a:prstGeom>
        </p:spPr>
      </p:pic>
      <p:sp>
        <p:nvSpPr>
          <p:cNvPr id="15" name="Rectangle 14">
            <a:extLst>
              <a:ext uri="{FF2B5EF4-FFF2-40B4-BE49-F238E27FC236}">
                <a16:creationId xmlns:a16="http://schemas.microsoft.com/office/drawing/2014/main" id="{28E61D05-935A-DC4B-A425-CF232DA1C27C}"/>
              </a:ext>
            </a:extLst>
          </p:cNvPr>
          <p:cNvSpPr/>
          <p:nvPr/>
        </p:nvSpPr>
        <p:spPr>
          <a:xfrm>
            <a:off x="832931" y="3415683"/>
            <a:ext cx="1888944" cy="332432"/>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16" name="Rectangle 15">
            <a:extLst>
              <a:ext uri="{FF2B5EF4-FFF2-40B4-BE49-F238E27FC236}">
                <a16:creationId xmlns:a16="http://schemas.microsoft.com/office/drawing/2014/main" id="{28E61D05-935A-DC4B-A425-CF232DA1C27C}"/>
              </a:ext>
            </a:extLst>
          </p:cNvPr>
          <p:cNvSpPr/>
          <p:nvPr/>
        </p:nvSpPr>
        <p:spPr>
          <a:xfrm>
            <a:off x="3935104" y="3133050"/>
            <a:ext cx="8242703" cy="881997"/>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Tree>
    <p:extLst>
      <p:ext uri="{BB962C8B-B14F-4D97-AF65-F5344CB8AC3E}">
        <p14:creationId xmlns:p14="http://schemas.microsoft.com/office/powerpoint/2010/main" val="1704259419"/>
      </p:ext>
    </p:extLst>
  </p:cSld>
  <p:clrMapOvr>
    <a:masterClrMapping/>
  </p:clrMapOvr>
</p:sld>
</file>

<file path=ppt/slides/slide5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7" name="Objet 6"/>
          <p:cNvPicPr/>
          <p:nvPr/>
        </p:nvPicPr>
        <p:blipFill>
          <a:blip r:embed="rId2"/>
          <a:stretch>
            <a:fillRect/>
          </a:stretch>
          <a:srcRect/>
        </p:blipFill>
        <p:spPr>
          <a:xfrm>
            <a:off x="1047749" y="1314771"/>
            <a:ext cx="6667500" cy="5514975"/>
          </a:xfrm>
          <a:prstGeom prst="rect">
            <a:avLst/>
          </a:prstGeom>
        </p:spPr>
      </p:pic>
      <p:sp>
        <p:nvSpPr>
          <p:cNvPr id="24" name="Rectangle 23">
            <a:extLst>
              <a:ext uri="{FF2B5EF4-FFF2-40B4-BE49-F238E27FC236}">
                <a16:creationId xmlns:a16="http://schemas.microsoft.com/office/drawing/2014/main" id="{28E61D05-935A-DC4B-A425-CF232DA1C27C}"/>
              </a:ext>
            </a:extLst>
          </p:cNvPr>
          <p:cNvSpPr/>
          <p:nvPr/>
        </p:nvSpPr>
        <p:spPr>
          <a:xfrm>
            <a:off x="1047749" y="3541222"/>
            <a:ext cx="6117821" cy="556953"/>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fr-FR"/>
              <a:t> </a:t>
            </a:r>
          </a:p>
        </p:txBody>
      </p:sp>
      <p:grpSp>
        <p:nvGrpSpPr>
          <p:cNvPr id="22" name="Group 21">
            <a:extLst>
              <a:ext uri="{FF2B5EF4-FFF2-40B4-BE49-F238E27FC236}">
                <a16:creationId xmlns:a16="http://schemas.microsoft.com/office/drawing/2014/main" id="{C21D3ED3-8E21-2E48-ABBC-120F76C4233F}"/>
              </a:ext>
            </a:extLst>
          </p:cNvPr>
          <p:cNvGrpSpPr/>
          <p:nvPr/>
        </p:nvGrpSpPr>
        <p:grpSpPr>
          <a:xfrm>
            <a:off x="3648303" y="-11437"/>
            <a:ext cx="3639188" cy="1145751"/>
            <a:chOff x="3314681" y="-11432"/>
            <a:chExt cx="3725158" cy="1145751"/>
          </a:xfrm>
        </p:grpSpPr>
        <p:sp>
          <p:nvSpPr>
            <p:cNvPr id="23" name="Round Single Corner Rectangle 22">
              <a:extLst>
                <a:ext uri="{FF2B5EF4-FFF2-40B4-BE49-F238E27FC236}">
                  <a16:creationId xmlns:a16="http://schemas.microsoft.com/office/drawing/2014/main" id="{8C91942D-C396-2242-B396-DF8BF94E251C}"/>
                </a:ext>
              </a:extLst>
            </p:cNvPr>
            <p:cNvSpPr/>
            <p:nvPr/>
          </p:nvSpPr>
          <p:spPr>
            <a:xfrm flipH="1">
              <a:off x="3314681" y="-11432"/>
              <a:ext cx="3725158" cy="1145751"/>
            </a:xfrm>
            <a:prstGeom prst="round1Rect">
              <a:avLst>
                <a:gd fmla="val 50000" name="adj"/>
              </a:avLst>
            </a:prstGeom>
            <a:solidFill>
              <a:srgbClr val="AA9F96"/>
            </a:solidFill>
            <a:ln>
              <a:noFill/>
            </a:ln>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nSpc>
                  <a:spcPts val="1200"/>
                </a:lnSpc>
              </a:pPr>
              <a:r>
                <a:rPr dirty="0" lang="fr-FR">
                  <a:latin charset="77" pitchFamily="2" typeface="Montserrat"/>
                </a:rPr>
                <a:t>-</a:t>
              </a:r>
            </a:p>
          </p:txBody>
        </p:sp>
        <p:sp>
          <p:nvSpPr>
            <p:cNvPr id="25" name="TextBox 24">
              <a:extLst>
                <a:ext uri="{FF2B5EF4-FFF2-40B4-BE49-F238E27FC236}">
                  <a16:creationId xmlns:a16="http://schemas.microsoft.com/office/drawing/2014/main" id="{5B35D891-032C-D04C-BA2A-CC5492A4AA8D}"/>
                </a:ext>
              </a:extLst>
            </p:cNvPr>
            <p:cNvSpPr txBox="1"/>
            <p:nvPr/>
          </p:nvSpPr>
          <p:spPr>
            <a:xfrm>
              <a:off x="4305298" y="694812"/>
              <a:ext cx="2470664" cy="274434"/>
            </a:xfrm>
            <a:prstGeom prst="rect">
              <a:avLst/>
            </a:prstGeom>
            <a:noFill/>
            <a:ln>
              <a:noFill/>
            </a:ln>
          </p:spPr>
          <p:txBody>
            <a:bodyPr rtlCol="0" wrap="square">
              <a:spAutoFit/>
            </a:bodyPr>
            <a:lstStyle/>
            <a:p>
              <a:pPr>
                <a:lnSpc>
                  <a:spcPts val="1300"/>
                </a:lnSpc>
              </a:pPr>
              <a:r>
                <a:rPr dirty="0" lang="fr-FR">
                  <a:solidFill>
                    <a:schemeClr val="bg1"/>
                  </a:solidFill>
                  <a:latin charset="77" pitchFamily="2" typeface="Montserrat"/>
                </a:rPr>
                <a:t>INTERNES</a:t>
              </a:r>
            </a:p>
          </p:txBody>
        </p:sp>
      </p:grpSp>
      <p:grpSp>
        <p:nvGrpSpPr>
          <p:cNvPr id="18" name="Group 17">
            <a:extLst>
              <a:ext uri="{FF2B5EF4-FFF2-40B4-BE49-F238E27FC236}">
                <a16:creationId xmlns:a16="http://schemas.microsoft.com/office/drawing/2014/main" id="{9CBCDEBB-B02B-FD4B-902D-51095B54A2F3}"/>
              </a:ext>
            </a:extLst>
          </p:cNvPr>
          <p:cNvGrpSpPr/>
          <p:nvPr/>
        </p:nvGrpSpPr>
        <p:grpSpPr>
          <a:xfrm>
            <a:off x="-3" y="0"/>
            <a:ext cx="4381502" cy="1134318"/>
            <a:chOff x="-4" y="1"/>
            <a:chExt cx="4381502"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fmla="val 50000" name="adj"/>
              </a:avLst>
            </a:prstGeom>
            <a:solidFill>
              <a:srgbClr val="C1002A"/>
            </a:solidFill>
            <a:ln>
              <a:noFill/>
            </a:ln>
            <a:effectLst>
              <a:outerShdw algn="ctr" dir="16200000" dist="63500" rotWithShape="0">
                <a:srgbClr val="0D0D0D">
                  <a:alpha val="0"/>
                </a:srgbClr>
              </a:outerShdw>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gn="ctr">
                <a:lnSpc>
                  <a:spcPts val="1300"/>
                </a:lnSpc>
              </a:pPr>
              <a:endParaRPr b="1" dirty="0" lang="fr-FR">
                <a:latin charset="77" pitchFamily="2" typeface="Montserrat SemiBold"/>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4127500" cy="271356"/>
            </a:xfrm>
            <a:prstGeom prst="rect">
              <a:avLst/>
            </a:prstGeom>
            <a:noFill/>
            <a:ln>
              <a:noFill/>
            </a:ln>
          </p:spPr>
          <p:txBody>
            <a:bodyPr rtlCol="0" wrap="square">
              <a:spAutoFit/>
            </a:bodyPr>
            <a:lstStyle/>
            <a:p>
              <a:pPr>
                <a:lnSpc>
                  <a:spcPts val="1300"/>
                </a:lnSpc>
              </a:pPr>
              <a:r>
                <a:rPr b="1" dirty="0" lang="fr-FR">
                  <a:solidFill>
                    <a:schemeClr val="bg1"/>
                  </a:solidFill>
                  <a:latin charset="77" pitchFamily="2" typeface="Montserrat SemiBold"/>
                </a:rPr>
                <a:t>LES LIENS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dirty="0" lang="fr-FR">
                  <a:latin charset="77" pitchFamily="2" typeface="Montserrat"/>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dirty="0" lang="fr-FR">
                  <a:latin charset="77" pitchFamily="2" typeface="Montserrat"/>
                </a:rPr>
                <a:t> JUIN 2024</a:t>
              </a:r>
            </a:p>
          </p:txBody>
        </p:sp>
      </p:gr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3160" y="2381250"/>
            <a:ext cx="2962275" cy="4476750"/>
          </a:xfrm>
          <a:prstGeom prst="rect">
            <a:avLst/>
          </a:prstGeom>
        </p:spPr>
      </p:pic>
      <p:sp>
        <p:nvSpPr>
          <p:cNvPr id="9" name="ZoneTexte 8"/>
          <p:cNvSpPr txBox="1"/>
          <p:nvPr/>
        </p:nvSpPr>
        <p:spPr>
          <a:xfrm>
            <a:off x="9012148" y="1762298"/>
            <a:ext cx="1466235" cy="369332"/>
          </a:xfrm>
          <a:prstGeom prst="rect">
            <a:avLst/>
          </a:prstGeom>
          <a:noFill/>
        </p:spPr>
        <p:txBody>
          <a:bodyPr rtlCol="0" wrap="none">
            <a:spAutoFit/>
          </a:bodyPr>
          <a:lstStyle/>
          <a:p>
            <a:r>
              <a:rPr dirty="0" lang="fr-FR"/>
              <a:t>Types de lien:</a:t>
            </a:r>
          </a:p>
        </p:txBody>
      </p:sp>
    </p:spTree>
    <p:extLst>
      <p:ext uri="{BB962C8B-B14F-4D97-AF65-F5344CB8AC3E}">
        <p14:creationId xmlns:p14="http://schemas.microsoft.com/office/powerpoint/2010/main" val="1975128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3C213DCA-2648-6F42-B289-FBA93D2DF7AE}"/>
              </a:ext>
            </a:extLst>
          </p:cNvPr>
          <p:cNvGrpSpPr/>
          <p:nvPr/>
        </p:nvGrpSpPr>
        <p:grpSpPr>
          <a:xfrm>
            <a:off x="-4" y="0"/>
            <a:ext cx="7186867" cy="1134318"/>
            <a:chOff x="-5" y="1"/>
            <a:chExt cx="7186867" cy="1134318"/>
          </a:xfrm>
        </p:grpSpPr>
        <p:sp>
          <p:nvSpPr>
            <p:cNvPr id="29" name="Round Single Corner Rectangle 28">
              <a:extLst>
                <a:ext uri="{FF2B5EF4-FFF2-40B4-BE49-F238E27FC236}">
                  <a16:creationId xmlns:a16="http://schemas.microsoft.com/office/drawing/2014/main" id="{A4568655-65B8-6645-88ED-D3F99DC1AB41}"/>
                </a:ext>
              </a:extLst>
            </p:cNvPr>
            <p:cNvSpPr/>
            <p:nvPr/>
          </p:nvSpPr>
          <p:spPr>
            <a:xfrm flipH="1">
              <a:off x="-5" y="1"/>
              <a:ext cx="6012184"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30" name="TextBox 29">
              <a:extLst>
                <a:ext uri="{FF2B5EF4-FFF2-40B4-BE49-F238E27FC236}">
                  <a16:creationId xmlns:a16="http://schemas.microsoft.com/office/drawing/2014/main" id="{865005AB-880A-6F42-BE1D-182A6D127861}"/>
                </a:ext>
              </a:extLst>
            </p:cNvPr>
            <p:cNvSpPr txBox="1"/>
            <p:nvPr/>
          </p:nvSpPr>
          <p:spPr>
            <a:xfrm>
              <a:off x="0" y="694812"/>
              <a:ext cx="7186862" cy="259045"/>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FONCTIONNEMENT EN BASES DE DONNÉES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 JUIN 2024</a:t>
              </a:r>
            </a:p>
          </p:txBody>
        </p:sp>
      </p:grpSp>
      <p:sp>
        <p:nvSpPr>
          <p:cNvPr id="27" name="TextBox 26">
            <a:extLst>
              <a:ext uri="{FF2B5EF4-FFF2-40B4-BE49-F238E27FC236}">
                <a16:creationId xmlns:a16="http://schemas.microsoft.com/office/drawing/2014/main" id="{DFB72CC8-273D-1149-AE2D-55E897053FCC}"/>
              </a:ext>
            </a:extLst>
          </p:cNvPr>
          <p:cNvSpPr txBox="1"/>
          <p:nvPr/>
        </p:nvSpPr>
        <p:spPr>
          <a:xfrm>
            <a:off x="8802303" y="2806089"/>
            <a:ext cx="2820625" cy="1354217"/>
          </a:xfrm>
          <a:prstGeom prst="rect">
            <a:avLst/>
          </a:prstGeom>
          <a:noFill/>
        </p:spPr>
        <p:txBody>
          <a:bodyPr wrap="square" rtlCol="0">
            <a:spAutoFit/>
          </a:bodyPr>
          <a:lstStyle/>
          <a:p>
            <a:pPr algn="ctr">
              <a:spcAft>
                <a:spcPts val="600"/>
              </a:spcAft>
            </a:pPr>
            <a:r>
              <a:rPr lang="fr-FR" sz="4100" b="1" dirty="0">
                <a:solidFill>
                  <a:srgbClr val="1E516E"/>
                </a:solidFill>
                <a:latin typeface="Montserrat" pitchFamily="2" charset="77"/>
              </a:rPr>
              <a:t>Tous les sites</a:t>
            </a:r>
            <a:endParaRPr lang="fr-FR" sz="1600" b="1" dirty="0">
              <a:solidFill>
                <a:srgbClr val="1E516E"/>
              </a:solidFill>
              <a:latin typeface="Montserrat" panose="02000505000000020004" pitchFamily="2" charset="77"/>
            </a:endParaRPr>
          </a:p>
        </p:txBody>
      </p:sp>
      <p:sp>
        <p:nvSpPr>
          <p:cNvPr id="20" name="Rectangle 19">
            <a:extLst>
              <a:ext uri="{FF2B5EF4-FFF2-40B4-BE49-F238E27FC236}">
                <a16:creationId xmlns:a16="http://schemas.microsoft.com/office/drawing/2014/main" id="{C1AB6999-FAD1-D94D-AA1C-366C8603170E}"/>
              </a:ext>
            </a:extLst>
          </p:cNvPr>
          <p:cNvSpPr/>
          <p:nvPr/>
        </p:nvSpPr>
        <p:spPr>
          <a:xfrm>
            <a:off x="279132" y="1323822"/>
            <a:ext cx="1743977" cy="79826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2" name="Picture 31">
            <a:extLst>
              <a:ext uri="{FF2B5EF4-FFF2-40B4-BE49-F238E27FC236}">
                <a16:creationId xmlns:a16="http://schemas.microsoft.com/office/drawing/2014/main" id="{AF43D0D2-05D2-CE4D-8F87-184392D38B7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3001" y="1387953"/>
            <a:ext cx="688325" cy="714799"/>
          </a:xfrm>
          <a:prstGeom prst="rect">
            <a:avLst/>
          </a:prstGeom>
        </p:spPr>
      </p:pic>
      <p:pic>
        <p:nvPicPr>
          <p:cNvPr id="33" name="Picture 32">
            <a:extLst>
              <a:ext uri="{FF2B5EF4-FFF2-40B4-BE49-F238E27FC236}">
                <a16:creationId xmlns:a16="http://schemas.microsoft.com/office/drawing/2014/main" id="{7AF19FAF-6D53-2D43-B5A3-A0A885DAF84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3001" y="2245318"/>
            <a:ext cx="688325" cy="714799"/>
          </a:xfrm>
          <a:prstGeom prst="rect">
            <a:avLst/>
          </a:prstGeom>
        </p:spPr>
      </p:pic>
      <p:pic>
        <p:nvPicPr>
          <p:cNvPr id="34" name="Picture 33">
            <a:extLst>
              <a:ext uri="{FF2B5EF4-FFF2-40B4-BE49-F238E27FC236}">
                <a16:creationId xmlns:a16="http://schemas.microsoft.com/office/drawing/2014/main" id="{324E096D-7533-9441-A70E-36C565357D4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3001" y="3105571"/>
            <a:ext cx="688325" cy="714799"/>
          </a:xfrm>
          <a:prstGeom prst="rect">
            <a:avLst/>
          </a:prstGeom>
        </p:spPr>
      </p:pic>
      <p:pic>
        <p:nvPicPr>
          <p:cNvPr id="35" name="Picture 34">
            <a:extLst>
              <a:ext uri="{FF2B5EF4-FFF2-40B4-BE49-F238E27FC236}">
                <a16:creationId xmlns:a16="http://schemas.microsoft.com/office/drawing/2014/main" id="{EAFFBA5C-296A-EC40-996A-E34BD9FAF52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3001" y="3944863"/>
            <a:ext cx="688325" cy="714799"/>
          </a:xfrm>
          <a:prstGeom prst="rect">
            <a:avLst/>
          </a:prstGeom>
        </p:spPr>
      </p:pic>
      <p:pic>
        <p:nvPicPr>
          <p:cNvPr id="36" name="Picture 35">
            <a:extLst>
              <a:ext uri="{FF2B5EF4-FFF2-40B4-BE49-F238E27FC236}">
                <a16:creationId xmlns:a16="http://schemas.microsoft.com/office/drawing/2014/main" id="{DDDB3F23-05B0-4649-B9A0-E405EEC466D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3001" y="4792518"/>
            <a:ext cx="688325" cy="714799"/>
          </a:xfrm>
          <a:prstGeom prst="rect">
            <a:avLst/>
          </a:prstGeom>
        </p:spPr>
      </p:pic>
      <p:pic>
        <p:nvPicPr>
          <p:cNvPr id="37" name="Picture 36">
            <a:extLst>
              <a:ext uri="{FF2B5EF4-FFF2-40B4-BE49-F238E27FC236}">
                <a16:creationId xmlns:a16="http://schemas.microsoft.com/office/drawing/2014/main" id="{AE61F3D5-900C-0F44-9C66-1F22F9FB6C7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3001" y="5649164"/>
            <a:ext cx="688325" cy="714799"/>
          </a:xfrm>
          <a:prstGeom prst="rect">
            <a:avLst/>
          </a:prstGeom>
        </p:spPr>
      </p:pic>
      <p:sp>
        <p:nvSpPr>
          <p:cNvPr id="38" name="Rectangle 37">
            <a:extLst>
              <a:ext uri="{FF2B5EF4-FFF2-40B4-BE49-F238E27FC236}">
                <a16:creationId xmlns:a16="http://schemas.microsoft.com/office/drawing/2014/main" id="{226DE7A9-C1FA-F445-A004-642DD2D34EAC}"/>
              </a:ext>
            </a:extLst>
          </p:cNvPr>
          <p:cNvSpPr/>
          <p:nvPr/>
        </p:nvSpPr>
        <p:spPr>
          <a:xfrm>
            <a:off x="273469" y="4707142"/>
            <a:ext cx="5012957" cy="195933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Straight Arrow Connector 15">
            <a:extLst>
              <a:ext uri="{FF2B5EF4-FFF2-40B4-BE49-F238E27FC236}">
                <a16:creationId xmlns:a16="http://schemas.microsoft.com/office/drawing/2014/main" id="{F4AA9A13-E8AC-4F4A-A669-51776AD9E7E3}"/>
              </a:ext>
            </a:extLst>
          </p:cNvPr>
          <p:cNvCxnSpPr>
            <a:cxnSpLocks/>
          </p:cNvCxnSpPr>
          <p:nvPr/>
        </p:nvCxnSpPr>
        <p:spPr>
          <a:xfrm>
            <a:off x="7880465" y="3403262"/>
            <a:ext cx="781397" cy="0"/>
          </a:xfrm>
          <a:prstGeom prst="straightConnector1">
            <a:avLst/>
          </a:prstGeom>
          <a:ln w="47625">
            <a:solidFill>
              <a:srgbClr val="AA9F96"/>
            </a:solidFill>
            <a:tailEnd type="triangle"/>
          </a:ln>
        </p:spPr>
        <p:style>
          <a:lnRef idx="1">
            <a:schemeClr val="accent1"/>
          </a:lnRef>
          <a:fillRef idx="0">
            <a:schemeClr val="accent1"/>
          </a:fillRef>
          <a:effectRef idx="0">
            <a:schemeClr val="accent1"/>
          </a:effectRef>
          <a:fontRef idx="minor">
            <a:schemeClr val="tx1"/>
          </a:fontRef>
        </p:style>
      </p:cxnSp>
      <p:sp>
        <p:nvSpPr>
          <p:cNvPr id="3" name="ZoneTexte 2"/>
          <p:cNvSpPr txBox="1"/>
          <p:nvPr/>
        </p:nvSpPr>
        <p:spPr>
          <a:xfrm>
            <a:off x="5027317" y="3930085"/>
            <a:ext cx="2664772" cy="2308324"/>
          </a:xfrm>
          <a:prstGeom prst="rect">
            <a:avLst/>
          </a:prstGeom>
          <a:noFill/>
        </p:spPr>
        <p:txBody>
          <a:bodyPr wrap="square" rtlCol="0">
            <a:spAutoFit/>
          </a:bodyPr>
          <a:lstStyle/>
          <a:p>
            <a:r>
              <a:rPr lang="fr-FR" b="1" dirty="0">
                <a:solidFill>
                  <a:srgbClr val="1E516E"/>
                </a:solidFill>
              </a:rPr>
              <a:t>Actualités</a:t>
            </a:r>
          </a:p>
          <a:p>
            <a:pPr marL="285750" indent="-285750">
              <a:buFont typeface="Arial" panose="020B0604020202020204" pitchFamily="34" charset="0"/>
              <a:buChar char="•"/>
            </a:pPr>
            <a:r>
              <a:rPr lang="fr-FR" dirty="0" err="1">
                <a:solidFill>
                  <a:srgbClr val="1E516E"/>
                </a:solidFill>
              </a:rPr>
              <a:t>Dircom</a:t>
            </a:r>
            <a:endParaRPr lang="fr-FR" dirty="0">
              <a:solidFill>
                <a:srgbClr val="1E516E"/>
              </a:solidFill>
            </a:endParaRPr>
          </a:p>
          <a:p>
            <a:pPr marL="285750" indent="-285750">
              <a:buFont typeface="Arial" panose="020B0604020202020204" pitchFamily="34" charset="0"/>
              <a:buChar char="•"/>
            </a:pPr>
            <a:r>
              <a:rPr lang="fr-FR" dirty="0">
                <a:solidFill>
                  <a:srgbClr val="1E516E"/>
                </a:solidFill>
              </a:rPr>
              <a:t>CFA</a:t>
            </a:r>
          </a:p>
          <a:p>
            <a:pPr marL="285750" indent="-285750">
              <a:buFont typeface="Arial" panose="020B0604020202020204" pitchFamily="34" charset="0"/>
              <a:buChar char="•"/>
            </a:pPr>
            <a:r>
              <a:rPr lang="fr-FR" dirty="0">
                <a:solidFill>
                  <a:srgbClr val="1E516E"/>
                </a:solidFill>
              </a:rPr>
              <a:t>Cnam entreprises</a:t>
            </a:r>
          </a:p>
          <a:p>
            <a:pPr marL="285750" indent="-285750">
              <a:buFont typeface="Arial" panose="020B0604020202020204" pitchFamily="34" charset="0"/>
              <a:buChar char="•"/>
            </a:pPr>
            <a:r>
              <a:rPr lang="fr-FR" dirty="0">
                <a:solidFill>
                  <a:srgbClr val="1E516E"/>
                </a:solidFill>
              </a:rPr>
              <a:t>Editeurs de composante</a:t>
            </a:r>
          </a:p>
          <a:p>
            <a:pPr marL="285750" indent="-285750">
              <a:buFont typeface="Arial" panose="020B0604020202020204" pitchFamily="34" charset="0"/>
              <a:buChar char="•"/>
            </a:pPr>
            <a:r>
              <a:rPr lang="fr-FR" dirty="0">
                <a:solidFill>
                  <a:srgbClr val="1E516E"/>
                </a:solidFill>
              </a:rPr>
              <a:t>Editeurs régionaux</a:t>
            </a:r>
          </a:p>
          <a:p>
            <a:pPr marL="285750" indent="-285750">
              <a:buFont typeface="Arial" panose="020B0604020202020204" pitchFamily="34" charset="0"/>
              <a:buChar char="•"/>
            </a:pPr>
            <a:r>
              <a:rPr lang="fr-FR" dirty="0">
                <a:solidFill>
                  <a:srgbClr val="1E516E"/>
                </a:solidFill>
              </a:rPr>
              <a:t>Laboratoires etc…</a:t>
            </a:r>
          </a:p>
        </p:txBody>
      </p:sp>
      <p:sp>
        <p:nvSpPr>
          <p:cNvPr id="21" name="TextBox 31">
            <a:extLst>
              <a:ext uri="{FF2B5EF4-FFF2-40B4-BE49-F238E27FC236}">
                <a16:creationId xmlns:a16="http://schemas.microsoft.com/office/drawing/2014/main" id="{5557D66C-4F6F-A14B-897C-EB50D14DB75D}"/>
              </a:ext>
            </a:extLst>
          </p:cNvPr>
          <p:cNvSpPr txBox="1"/>
          <p:nvPr/>
        </p:nvSpPr>
        <p:spPr>
          <a:xfrm>
            <a:off x="1490018" y="1431743"/>
            <a:ext cx="3589493" cy="5201424"/>
          </a:xfrm>
          <a:prstGeom prst="rect">
            <a:avLst/>
          </a:prstGeom>
          <a:noFill/>
        </p:spPr>
        <p:txBody>
          <a:bodyPr wrap="square" rtlCol="0">
            <a:spAutoFit/>
          </a:bodyPr>
          <a:lstStyle/>
          <a:p>
            <a:pPr>
              <a:spcAft>
                <a:spcPts val="1800"/>
              </a:spcAft>
            </a:pPr>
            <a:r>
              <a:rPr lang="fr-FR" sz="2400" dirty="0">
                <a:solidFill>
                  <a:srgbClr val="1E516E"/>
                </a:solidFill>
                <a:latin typeface="Montserrat" pitchFamily="2" charset="77"/>
              </a:rPr>
              <a:t>UE</a:t>
            </a:r>
            <a:br>
              <a:rPr lang="fr-FR" sz="2400" dirty="0">
                <a:solidFill>
                  <a:srgbClr val="1E516E"/>
                </a:solidFill>
                <a:latin typeface="Montserrat" pitchFamily="2" charset="77"/>
              </a:rPr>
            </a:br>
            <a:r>
              <a:rPr lang="fr-FR" sz="1600" dirty="0">
                <a:solidFill>
                  <a:srgbClr val="1E516E"/>
                </a:solidFill>
                <a:latin typeface="Montserrat" panose="02000505000000020004" pitchFamily="2" charset="77"/>
              </a:rPr>
              <a:t>BDO+POF</a:t>
            </a:r>
          </a:p>
          <a:p>
            <a:pPr>
              <a:spcAft>
                <a:spcPts val="1800"/>
              </a:spcAft>
            </a:pPr>
            <a:r>
              <a:rPr lang="fr-FR" sz="2400" dirty="0">
                <a:solidFill>
                  <a:srgbClr val="1E516E"/>
                </a:solidFill>
                <a:latin typeface="Montserrat" pitchFamily="2" charset="77"/>
              </a:rPr>
              <a:t>Diplômes</a:t>
            </a:r>
            <a:br>
              <a:rPr lang="fr-FR" sz="2400" b="1" dirty="0">
                <a:solidFill>
                  <a:srgbClr val="1E516E"/>
                </a:solidFill>
                <a:latin typeface="Montserrat" pitchFamily="2" charset="77"/>
              </a:rPr>
            </a:br>
            <a:r>
              <a:rPr lang="fr-FR" sz="1600" dirty="0">
                <a:solidFill>
                  <a:srgbClr val="1E516E"/>
                </a:solidFill>
                <a:latin typeface="Montserrat" panose="02000505000000020004" pitchFamily="2" charset="77"/>
              </a:rPr>
              <a:t>BDO+POF</a:t>
            </a:r>
          </a:p>
          <a:p>
            <a:pPr>
              <a:spcAft>
                <a:spcPts val="1800"/>
              </a:spcAft>
            </a:pPr>
            <a:r>
              <a:rPr lang="fr-FR" sz="2400" dirty="0">
                <a:solidFill>
                  <a:srgbClr val="1E516E"/>
                </a:solidFill>
                <a:latin typeface="Montserrat" pitchFamily="2" charset="77"/>
              </a:rPr>
              <a:t>« Offre locale »</a:t>
            </a:r>
            <a:br>
              <a:rPr lang="fr-FR" sz="2400" b="1" dirty="0">
                <a:solidFill>
                  <a:srgbClr val="1E516E"/>
                </a:solidFill>
                <a:latin typeface="Montserrat" pitchFamily="2" charset="77"/>
              </a:rPr>
            </a:br>
            <a:endParaRPr lang="fr-FR" sz="2400" b="1" dirty="0">
              <a:solidFill>
                <a:srgbClr val="1E516E"/>
              </a:solidFill>
              <a:latin typeface="Montserrat" pitchFamily="2" charset="77"/>
            </a:endParaRPr>
          </a:p>
          <a:p>
            <a:pPr>
              <a:spcAft>
                <a:spcPts val="1800"/>
              </a:spcAft>
            </a:pPr>
            <a:r>
              <a:rPr lang="fr-FR" sz="2400" b="1" dirty="0">
                <a:solidFill>
                  <a:srgbClr val="1E516E"/>
                </a:solidFill>
                <a:latin typeface="Montserrat" pitchFamily="2" charset="77"/>
              </a:rPr>
              <a:t>Événements</a:t>
            </a:r>
            <a:br>
              <a:rPr lang="fr-FR" sz="2400" b="1" dirty="0">
                <a:solidFill>
                  <a:srgbClr val="1E516E"/>
                </a:solidFill>
                <a:latin typeface="Montserrat" pitchFamily="2" charset="77"/>
              </a:rPr>
            </a:br>
            <a:r>
              <a:rPr lang="fr-FR" sz="1600" b="1" dirty="0">
                <a:solidFill>
                  <a:srgbClr val="1E516E"/>
                </a:solidFill>
                <a:latin typeface="Montserrat" pitchFamily="2" charset="77"/>
              </a:rPr>
              <a:t>Contacter la </a:t>
            </a:r>
            <a:r>
              <a:rPr lang="fr-FR" sz="1600" b="1" dirty="0" err="1">
                <a:solidFill>
                  <a:srgbClr val="1E516E"/>
                </a:solidFill>
                <a:latin typeface="Montserrat" pitchFamily="2" charset="77"/>
              </a:rPr>
              <a:t>dircom</a:t>
            </a:r>
            <a:r>
              <a:rPr lang="fr-FR" sz="1600" b="1" dirty="0">
                <a:solidFill>
                  <a:srgbClr val="1E516E"/>
                </a:solidFill>
                <a:latin typeface="Montserrat" pitchFamily="2" charset="77"/>
              </a:rPr>
              <a:t> </a:t>
            </a:r>
            <a:br>
              <a:rPr lang="fr-FR" sz="1600" b="1" dirty="0">
                <a:solidFill>
                  <a:srgbClr val="1E516E"/>
                </a:solidFill>
                <a:latin typeface="Montserrat" pitchFamily="2" charset="77"/>
              </a:rPr>
            </a:br>
            <a:r>
              <a:rPr lang="fr-FR" sz="1600" b="1" dirty="0">
                <a:solidFill>
                  <a:srgbClr val="1E516E"/>
                </a:solidFill>
                <a:latin typeface="Montserrat" pitchFamily="2" charset="77"/>
              </a:rPr>
              <a:t>(Florence Comte)</a:t>
            </a:r>
            <a:br>
              <a:rPr lang="fr-FR" sz="2400" b="1" dirty="0">
                <a:solidFill>
                  <a:srgbClr val="1E516E"/>
                </a:solidFill>
                <a:latin typeface="Montserrat" pitchFamily="2" charset="77"/>
              </a:rPr>
            </a:br>
            <a:r>
              <a:rPr lang="fr-FR" sz="2400" dirty="0">
                <a:solidFill>
                  <a:srgbClr val="1E516E"/>
                </a:solidFill>
                <a:latin typeface="Montserrat" pitchFamily="2" charset="77"/>
              </a:rPr>
              <a:t>Photothèque</a:t>
            </a:r>
            <a:br>
              <a:rPr lang="fr-FR" sz="2400" dirty="0">
                <a:solidFill>
                  <a:srgbClr val="1E516E"/>
                </a:solidFill>
                <a:latin typeface="Montserrat" pitchFamily="2" charset="77"/>
              </a:rPr>
            </a:br>
            <a:r>
              <a:rPr lang="fr-FR" sz="2400" dirty="0" err="1">
                <a:solidFill>
                  <a:srgbClr val="1E516E"/>
                </a:solidFill>
                <a:latin typeface="Montserrat" pitchFamily="2" charset="77"/>
              </a:rPr>
              <a:t>Ajaris</a:t>
            </a:r>
            <a:endParaRPr lang="fr-FR" sz="2400" dirty="0">
              <a:solidFill>
                <a:srgbClr val="1E516E"/>
              </a:solidFill>
              <a:latin typeface="Montserrat" pitchFamily="2" charset="77"/>
            </a:endParaRPr>
          </a:p>
          <a:p>
            <a:pPr>
              <a:spcAft>
                <a:spcPts val="1800"/>
              </a:spcAft>
            </a:pPr>
            <a:r>
              <a:rPr lang="fr-FR" sz="2400" dirty="0">
                <a:solidFill>
                  <a:srgbClr val="1E516E"/>
                </a:solidFill>
                <a:latin typeface="Montserrat" pitchFamily="2" charset="77"/>
              </a:rPr>
              <a:t>Emplois et stages</a:t>
            </a:r>
            <a:br>
              <a:rPr lang="fr-FR" sz="1600" b="1" dirty="0">
                <a:solidFill>
                  <a:srgbClr val="1E516E"/>
                </a:solidFill>
                <a:latin typeface="Montserrat" pitchFamily="2" charset="77"/>
              </a:rPr>
            </a:br>
            <a:endParaRPr lang="fr-FR" sz="1600" dirty="0">
              <a:solidFill>
                <a:srgbClr val="1E516E"/>
              </a:solidFill>
              <a:latin typeface="Montserrat" panose="02000505000000020004" pitchFamily="2" charset="77"/>
            </a:endParaRPr>
          </a:p>
        </p:txBody>
      </p:sp>
      <p:sp>
        <p:nvSpPr>
          <p:cNvPr id="22" name="ZoneTexte 21"/>
          <p:cNvSpPr txBox="1"/>
          <p:nvPr/>
        </p:nvSpPr>
        <p:spPr>
          <a:xfrm>
            <a:off x="1278350" y="1151043"/>
            <a:ext cx="10233494" cy="369332"/>
          </a:xfrm>
          <a:prstGeom prst="rect">
            <a:avLst/>
          </a:prstGeom>
          <a:noFill/>
        </p:spPr>
        <p:txBody>
          <a:bodyPr wrap="square" rtlCol="0">
            <a:spAutoFit/>
          </a:bodyPr>
          <a:lstStyle/>
          <a:p>
            <a:r>
              <a:rPr lang="fr-FR" dirty="0"/>
              <a:t>Base de données origine                      Base </a:t>
            </a:r>
            <a:r>
              <a:rPr lang="fr-FR" dirty="0" err="1"/>
              <a:t>Ksup</a:t>
            </a:r>
            <a:r>
              <a:rPr lang="fr-FR" dirty="0"/>
              <a:t>  et éditeurs                                                 Sites d’affichage</a:t>
            </a:r>
          </a:p>
        </p:txBody>
      </p:sp>
    </p:spTree>
    <p:extLst>
      <p:ext uri="{BB962C8B-B14F-4D97-AF65-F5344CB8AC3E}">
        <p14:creationId xmlns:p14="http://schemas.microsoft.com/office/powerpoint/2010/main" val="12114724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C21D3ED3-8E21-2E48-ABBC-120F76C4233F}"/>
              </a:ext>
            </a:extLst>
          </p:cNvPr>
          <p:cNvGrpSpPr/>
          <p:nvPr/>
        </p:nvGrpSpPr>
        <p:grpSpPr>
          <a:xfrm>
            <a:off x="3648303" y="-11437"/>
            <a:ext cx="3639188" cy="1145751"/>
            <a:chOff x="3314681" y="-11432"/>
            <a:chExt cx="3725158" cy="1145751"/>
          </a:xfrm>
        </p:grpSpPr>
        <p:sp>
          <p:nvSpPr>
            <p:cNvPr id="23" name="Round Single Corner Rectangle 22">
              <a:extLst>
                <a:ext uri="{FF2B5EF4-FFF2-40B4-BE49-F238E27FC236}">
                  <a16:creationId xmlns:a16="http://schemas.microsoft.com/office/drawing/2014/main" id="{8C91942D-C396-2242-B396-DF8BF94E251C}"/>
                </a:ext>
              </a:extLst>
            </p:cNvPr>
            <p:cNvSpPr/>
            <p:nvPr/>
          </p:nvSpPr>
          <p:spPr>
            <a:xfrm flipH="1">
              <a:off x="3314681" y="-11432"/>
              <a:ext cx="3725158" cy="1145751"/>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r>
                <a:rPr lang="fr-FR" dirty="0">
                  <a:latin typeface="Montserrat" pitchFamily="2" charset="77"/>
                </a:rPr>
                <a:t>-</a:t>
              </a:r>
            </a:p>
          </p:txBody>
        </p:sp>
        <p:sp>
          <p:nvSpPr>
            <p:cNvPr id="25" name="TextBox 24">
              <a:extLst>
                <a:ext uri="{FF2B5EF4-FFF2-40B4-BE49-F238E27FC236}">
                  <a16:creationId xmlns:a16="http://schemas.microsoft.com/office/drawing/2014/main" id="{5B35D891-032C-D04C-BA2A-CC5492A4AA8D}"/>
                </a:ext>
              </a:extLst>
            </p:cNvPr>
            <p:cNvSpPr txBox="1"/>
            <p:nvPr/>
          </p:nvSpPr>
          <p:spPr>
            <a:xfrm>
              <a:off x="4305298" y="694812"/>
              <a:ext cx="2470664" cy="274434"/>
            </a:xfrm>
            <a:prstGeom prst="rect">
              <a:avLst/>
            </a:prstGeom>
            <a:noFill/>
            <a:ln>
              <a:noFill/>
            </a:ln>
          </p:spPr>
          <p:txBody>
            <a:bodyPr wrap="square" rtlCol="0">
              <a:spAutoFit/>
            </a:bodyPr>
            <a:lstStyle/>
            <a:p>
              <a:pPr>
                <a:lnSpc>
                  <a:spcPts val="1300"/>
                </a:lnSpc>
              </a:pPr>
              <a:r>
                <a:rPr lang="fr-FR" dirty="0">
                  <a:solidFill>
                    <a:schemeClr val="bg1"/>
                  </a:solidFill>
                  <a:latin typeface="Montserrat" pitchFamily="2" charset="77"/>
                </a:rPr>
                <a:t>INTERNES</a:t>
              </a:r>
            </a:p>
          </p:txBody>
        </p:sp>
      </p:grpSp>
      <p:grpSp>
        <p:nvGrpSpPr>
          <p:cNvPr id="18" name="Group 17">
            <a:extLst>
              <a:ext uri="{FF2B5EF4-FFF2-40B4-BE49-F238E27FC236}">
                <a16:creationId xmlns:a16="http://schemas.microsoft.com/office/drawing/2014/main" id="{9CBCDEBB-B02B-FD4B-902D-51095B54A2F3}"/>
              </a:ext>
            </a:extLst>
          </p:cNvPr>
          <p:cNvGrpSpPr/>
          <p:nvPr/>
        </p:nvGrpSpPr>
        <p:grpSpPr>
          <a:xfrm>
            <a:off x="-3" y="0"/>
            <a:ext cx="4381502" cy="1134318"/>
            <a:chOff x="-4" y="1"/>
            <a:chExt cx="4381502"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4127500" cy="271356"/>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LES LIENS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 JUIN 2024</a:t>
              </a:r>
            </a:p>
          </p:txBody>
        </p:sp>
      </p:grpSp>
      <p:pic>
        <p:nvPicPr>
          <p:cNvPr id="10" name="Image 9">
            <a:extLst>
              <a:ext uri="{FF2B5EF4-FFF2-40B4-BE49-F238E27FC236}">
                <a16:creationId xmlns:a16="http://schemas.microsoft.com/office/drawing/2014/main" id="{BCAB70CF-11E1-084E-8E56-B95B6319B3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947" y="1204904"/>
            <a:ext cx="9664700" cy="5653096"/>
          </a:xfrm>
          <a:prstGeom prst="rect">
            <a:avLst/>
          </a:prstGeom>
        </p:spPr>
      </p:pic>
      <p:sp>
        <p:nvSpPr>
          <p:cNvPr id="11" name="Rectangle 10">
            <a:extLst>
              <a:ext uri="{FF2B5EF4-FFF2-40B4-BE49-F238E27FC236}">
                <a16:creationId xmlns:a16="http://schemas.microsoft.com/office/drawing/2014/main" id="{3568D8FF-DA6C-9245-8067-D5AC962E6D69}"/>
              </a:ext>
            </a:extLst>
          </p:cNvPr>
          <p:cNvSpPr/>
          <p:nvPr/>
        </p:nvSpPr>
        <p:spPr>
          <a:xfrm>
            <a:off x="5314950" y="3874770"/>
            <a:ext cx="5086350" cy="21717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08451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83D11F2-D9C9-454D-A9A5-E6E43F6B9EF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41034" y="1314771"/>
            <a:ext cx="7846741" cy="5350051"/>
          </a:xfrm>
          <a:prstGeom prst="rect">
            <a:avLst/>
          </a:prstGeom>
        </p:spPr>
      </p:pic>
      <p:grpSp>
        <p:nvGrpSpPr>
          <p:cNvPr id="22" name="Group 21">
            <a:extLst>
              <a:ext uri="{FF2B5EF4-FFF2-40B4-BE49-F238E27FC236}">
                <a16:creationId xmlns:a16="http://schemas.microsoft.com/office/drawing/2014/main" id="{C21D3ED3-8E21-2E48-ABBC-120F76C4233F}"/>
              </a:ext>
            </a:extLst>
          </p:cNvPr>
          <p:cNvGrpSpPr/>
          <p:nvPr/>
        </p:nvGrpSpPr>
        <p:grpSpPr>
          <a:xfrm>
            <a:off x="3648303" y="-11437"/>
            <a:ext cx="3639188" cy="1145751"/>
            <a:chOff x="3314681" y="-11432"/>
            <a:chExt cx="3725158" cy="1145751"/>
          </a:xfrm>
        </p:grpSpPr>
        <p:sp>
          <p:nvSpPr>
            <p:cNvPr id="23" name="Round Single Corner Rectangle 22">
              <a:extLst>
                <a:ext uri="{FF2B5EF4-FFF2-40B4-BE49-F238E27FC236}">
                  <a16:creationId xmlns:a16="http://schemas.microsoft.com/office/drawing/2014/main" id="{8C91942D-C396-2242-B396-DF8BF94E251C}"/>
                </a:ext>
              </a:extLst>
            </p:cNvPr>
            <p:cNvSpPr/>
            <p:nvPr/>
          </p:nvSpPr>
          <p:spPr>
            <a:xfrm flipH="1">
              <a:off x="3314681" y="-11432"/>
              <a:ext cx="3725158" cy="1145751"/>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r>
                <a:rPr lang="fr-FR" dirty="0">
                  <a:latin typeface="Montserrat" pitchFamily="2" charset="77"/>
                </a:rPr>
                <a:t>-</a:t>
              </a:r>
            </a:p>
          </p:txBody>
        </p:sp>
        <p:sp>
          <p:nvSpPr>
            <p:cNvPr id="25" name="TextBox 24">
              <a:extLst>
                <a:ext uri="{FF2B5EF4-FFF2-40B4-BE49-F238E27FC236}">
                  <a16:creationId xmlns:a16="http://schemas.microsoft.com/office/drawing/2014/main" id="{5B35D891-032C-D04C-BA2A-CC5492A4AA8D}"/>
                </a:ext>
              </a:extLst>
            </p:cNvPr>
            <p:cNvSpPr txBox="1"/>
            <p:nvPr/>
          </p:nvSpPr>
          <p:spPr>
            <a:xfrm>
              <a:off x="4305298" y="694812"/>
              <a:ext cx="2470664" cy="274434"/>
            </a:xfrm>
            <a:prstGeom prst="rect">
              <a:avLst/>
            </a:prstGeom>
            <a:noFill/>
            <a:ln>
              <a:noFill/>
            </a:ln>
          </p:spPr>
          <p:txBody>
            <a:bodyPr wrap="square" rtlCol="0">
              <a:spAutoFit/>
            </a:bodyPr>
            <a:lstStyle/>
            <a:p>
              <a:pPr>
                <a:lnSpc>
                  <a:spcPts val="1300"/>
                </a:lnSpc>
              </a:pPr>
              <a:r>
                <a:rPr lang="fr-FR" dirty="0">
                  <a:solidFill>
                    <a:schemeClr val="bg1"/>
                  </a:solidFill>
                  <a:latin typeface="Montserrat" pitchFamily="2" charset="77"/>
                </a:rPr>
                <a:t>EXTERNES</a:t>
              </a:r>
            </a:p>
          </p:txBody>
        </p:sp>
      </p:grpSp>
      <p:grpSp>
        <p:nvGrpSpPr>
          <p:cNvPr id="18" name="Group 17">
            <a:extLst>
              <a:ext uri="{FF2B5EF4-FFF2-40B4-BE49-F238E27FC236}">
                <a16:creationId xmlns:a16="http://schemas.microsoft.com/office/drawing/2014/main" id="{9CBCDEBB-B02B-FD4B-902D-51095B54A2F3}"/>
              </a:ext>
            </a:extLst>
          </p:cNvPr>
          <p:cNvGrpSpPr/>
          <p:nvPr/>
        </p:nvGrpSpPr>
        <p:grpSpPr>
          <a:xfrm>
            <a:off x="-3" y="0"/>
            <a:ext cx="4381502" cy="1134318"/>
            <a:chOff x="-4" y="1"/>
            <a:chExt cx="4381502"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4127500" cy="271356"/>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LES LIENS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JUIN 2024</a:t>
              </a:r>
            </a:p>
          </p:txBody>
        </p:sp>
      </p:grpSp>
      <p:sp>
        <p:nvSpPr>
          <p:cNvPr id="32" name="Rectangle 31">
            <a:extLst>
              <a:ext uri="{FF2B5EF4-FFF2-40B4-BE49-F238E27FC236}">
                <a16:creationId xmlns:a16="http://schemas.microsoft.com/office/drawing/2014/main" id="{73D545B3-1615-E14C-AABA-41E6889B07AF}"/>
              </a:ext>
            </a:extLst>
          </p:cNvPr>
          <p:cNvSpPr/>
          <p:nvPr/>
        </p:nvSpPr>
        <p:spPr>
          <a:xfrm>
            <a:off x="2238557" y="2066453"/>
            <a:ext cx="1888944" cy="332432"/>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a:p>
            <a:pPr algn="ctr"/>
            <a:endParaRPr lang="fr-FR" dirty="0"/>
          </a:p>
        </p:txBody>
      </p:sp>
    </p:spTree>
    <p:extLst>
      <p:ext uri="{BB962C8B-B14F-4D97-AF65-F5344CB8AC3E}">
        <p14:creationId xmlns:p14="http://schemas.microsoft.com/office/powerpoint/2010/main" val="31818736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B4603F4-43C2-E04B-96D0-245AA005DC2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41034" y="1314771"/>
            <a:ext cx="7846741" cy="5350051"/>
          </a:xfrm>
          <a:prstGeom prst="rect">
            <a:avLst/>
          </a:prstGeom>
        </p:spPr>
      </p:pic>
      <p:grpSp>
        <p:nvGrpSpPr>
          <p:cNvPr id="22" name="Group 21">
            <a:extLst>
              <a:ext uri="{FF2B5EF4-FFF2-40B4-BE49-F238E27FC236}">
                <a16:creationId xmlns:a16="http://schemas.microsoft.com/office/drawing/2014/main" id="{C21D3ED3-8E21-2E48-ABBC-120F76C4233F}"/>
              </a:ext>
            </a:extLst>
          </p:cNvPr>
          <p:cNvGrpSpPr/>
          <p:nvPr/>
        </p:nvGrpSpPr>
        <p:grpSpPr>
          <a:xfrm>
            <a:off x="1187736" y="-5717"/>
            <a:ext cx="3639188" cy="1145751"/>
            <a:chOff x="795987" y="-5712"/>
            <a:chExt cx="3725158" cy="1145751"/>
          </a:xfrm>
        </p:grpSpPr>
        <p:sp>
          <p:nvSpPr>
            <p:cNvPr id="23" name="Round Single Corner Rectangle 22">
              <a:extLst>
                <a:ext uri="{FF2B5EF4-FFF2-40B4-BE49-F238E27FC236}">
                  <a16:creationId xmlns:a16="http://schemas.microsoft.com/office/drawing/2014/main" id="{8C91942D-C396-2242-B396-DF8BF94E251C}"/>
                </a:ext>
              </a:extLst>
            </p:cNvPr>
            <p:cNvSpPr/>
            <p:nvPr/>
          </p:nvSpPr>
          <p:spPr>
            <a:xfrm flipH="1">
              <a:off x="795987" y="-5712"/>
              <a:ext cx="3725158" cy="1145751"/>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r>
                <a:rPr lang="fr-FR" dirty="0">
                  <a:latin typeface="Montserrat" pitchFamily="2" charset="77"/>
                </a:rPr>
                <a:t>-</a:t>
              </a:r>
            </a:p>
          </p:txBody>
        </p:sp>
        <p:sp>
          <p:nvSpPr>
            <p:cNvPr id="25" name="TextBox 24">
              <a:extLst>
                <a:ext uri="{FF2B5EF4-FFF2-40B4-BE49-F238E27FC236}">
                  <a16:creationId xmlns:a16="http://schemas.microsoft.com/office/drawing/2014/main" id="{5B35D891-032C-D04C-BA2A-CC5492A4AA8D}"/>
                </a:ext>
              </a:extLst>
            </p:cNvPr>
            <p:cNvSpPr txBox="1"/>
            <p:nvPr/>
          </p:nvSpPr>
          <p:spPr>
            <a:xfrm>
              <a:off x="1898427" y="684283"/>
              <a:ext cx="2470664" cy="274434"/>
            </a:xfrm>
            <a:prstGeom prst="rect">
              <a:avLst/>
            </a:prstGeom>
            <a:noFill/>
            <a:ln>
              <a:noFill/>
            </a:ln>
          </p:spPr>
          <p:txBody>
            <a:bodyPr wrap="square" rtlCol="0">
              <a:spAutoFit/>
            </a:bodyPr>
            <a:lstStyle/>
            <a:p>
              <a:pPr>
                <a:lnSpc>
                  <a:spcPts val="1300"/>
                </a:lnSpc>
              </a:pPr>
              <a:r>
                <a:rPr lang="fr-FR" dirty="0">
                  <a:solidFill>
                    <a:schemeClr val="bg1"/>
                  </a:solidFill>
                  <a:latin typeface="Montserrat" pitchFamily="2" charset="77"/>
                </a:rPr>
                <a:t>MAILTO</a:t>
              </a:r>
            </a:p>
          </p:txBody>
        </p:sp>
      </p:grpSp>
      <p:grpSp>
        <p:nvGrpSpPr>
          <p:cNvPr id="18" name="Group 17">
            <a:extLst>
              <a:ext uri="{FF2B5EF4-FFF2-40B4-BE49-F238E27FC236}">
                <a16:creationId xmlns:a16="http://schemas.microsoft.com/office/drawing/2014/main" id="{9CBCDEBB-B02B-FD4B-902D-51095B54A2F3}"/>
              </a:ext>
            </a:extLst>
          </p:cNvPr>
          <p:cNvGrpSpPr/>
          <p:nvPr/>
        </p:nvGrpSpPr>
        <p:grpSpPr>
          <a:xfrm>
            <a:off x="-3" y="0"/>
            <a:ext cx="1654236" cy="1134318"/>
            <a:chOff x="-4" y="1"/>
            <a:chExt cx="4381502"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4127500" cy="271356"/>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LES LIENS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JUIN 2024</a:t>
              </a:r>
            </a:p>
          </p:txBody>
        </p:sp>
      </p:grpSp>
      <p:pic>
        <p:nvPicPr>
          <p:cNvPr id="24" name="Picture 23">
            <a:extLst>
              <a:ext uri="{FF2B5EF4-FFF2-40B4-BE49-F238E27FC236}">
                <a16:creationId xmlns:a16="http://schemas.microsoft.com/office/drawing/2014/main" id="{239DD46B-8301-7B4E-9FF8-3829EF8A584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64734" y="3572540"/>
            <a:ext cx="1956391" cy="1297172"/>
          </a:xfrm>
          <a:prstGeom prst="rect">
            <a:avLst/>
          </a:prstGeom>
        </p:spPr>
      </p:pic>
      <p:sp>
        <p:nvSpPr>
          <p:cNvPr id="26" name="Rectangle 25">
            <a:extLst>
              <a:ext uri="{FF2B5EF4-FFF2-40B4-BE49-F238E27FC236}">
                <a16:creationId xmlns:a16="http://schemas.microsoft.com/office/drawing/2014/main" id="{929BBC79-8A24-5F4A-8A6B-BD935AD2BF26}"/>
              </a:ext>
            </a:extLst>
          </p:cNvPr>
          <p:cNvSpPr/>
          <p:nvPr/>
        </p:nvSpPr>
        <p:spPr>
          <a:xfrm>
            <a:off x="2238557" y="3229219"/>
            <a:ext cx="1888944" cy="332432"/>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Tree>
    <p:extLst>
      <p:ext uri="{BB962C8B-B14F-4D97-AF65-F5344CB8AC3E}">
        <p14:creationId xmlns:p14="http://schemas.microsoft.com/office/powerpoint/2010/main" val="17584491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C21D3ED3-8E21-2E48-ABBC-120F76C4233F}"/>
              </a:ext>
            </a:extLst>
          </p:cNvPr>
          <p:cNvGrpSpPr/>
          <p:nvPr/>
        </p:nvGrpSpPr>
        <p:grpSpPr>
          <a:xfrm>
            <a:off x="1188720" y="-11437"/>
            <a:ext cx="9110749" cy="1207155"/>
            <a:chOff x="3314681" y="-11432"/>
            <a:chExt cx="4122735" cy="1145751"/>
          </a:xfrm>
        </p:grpSpPr>
        <p:sp>
          <p:nvSpPr>
            <p:cNvPr id="23" name="Round Single Corner Rectangle 22">
              <a:extLst>
                <a:ext uri="{FF2B5EF4-FFF2-40B4-BE49-F238E27FC236}">
                  <a16:creationId xmlns:a16="http://schemas.microsoft.com/office/drawing/2014/main" id="{8C91942D-C396-2242-B396-DF8BF94E251C}"/>
                </a:ext>
              </a:extLst>
            </p:cNvPr>
            <p:cNvSpPr/>
            <p:nvPr/>
          </p:nvSpPr>
          <p:spPr>
            <a:xfrm flipH="1">
              <a:off x="3314681" y="-11432"/>
              <a:ext cx="3725158" cy="1145751"/>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r>
                <a:rPr lang="fr-FR" dirty="0">
                  <a:latin typeface="Montserrat" pitchFamily="2" charset="77"/>
                </a:rPr>
                <a:t>-</a:t>
              </a:r>
            </a:p>
          </p:txBody>
        </p:sp>
        <p:sp>
          <p:nvSpPr>
            <p:cNvPr id="25" name="TextBox 24">
              <a:extLst>
                <a:ext uri="{FF2B5EF4-FFF2-40B4-BE49-F238E27FC236}">
                  <a16:creationId xmlns:a16="http://schemas.microsoft.com/office/drawing/2014/main" id="{5B35D891-032C-D04C-BA2A-CC5492A4AA8D}"/>
                </a:ext>
              </a:extLst>
            </p:cNvPr>
            <p:cNvSpPr txBox="1"/>
            <p:nvPr/>
          </p:nvSpPr>
          <p:spPr>
            <a:xfrm>
              <a:off x="3610697" y="711925"/>
              <a:ext cx="3826719" cy="245868"/>
            </a:xfrm>
            <a:prstGeom prst="rect">
              <a:avLst/>
            </a:prstGeom>
            <a:noFill/>
            <a:ln>
              <a:noFill/>
            </a:ln>
          </p:spPr>
          <p:txBody>
            <a:bodyPr wrap="square" rtlCol="0">
              <a:spAutoFit/>
            </a:bodyPr>
            <a:lstStyle/>
            <a:p>
              <a:pPr>
                <a:lnSpc>
                  <a:spcPts val="1300"/>
                </a:lnSpc>
              </a:pPr>
              <a:r>
                <a:rPr lang="fr-FR" dirty="0">
                  <a:solidFill>
                    <a:schemeClr val="bg1"/>
                  </a:solidFill>
                  <a:latin typeface="Montserrat" pitchFamily="2" charset="77"/>
                </a:rPr>
                <a:t>OUVRIR UNE IMAGE OU UN DOCUMENT (WORD, PDF…)</a:t>
              </a:r>
            </a:p>
          </p:txBody>
        </p:sp>
      </p:grpSp>
      <p:grpSp>
        <p:nvGrpSpPr>
          <p:cNvPr id="18" name="Group 17">
            <a:extLst>
              <a:ext uri="{FF2B5EF4-FFF2-40B4-BE49-F238E27FC236}">
                <a16:creationId xmlns:a16="http://schemas.microsoft.com/office/drawing/2014/main" id="{9CBCDEBB-B02B-FD4B-902D-51095B54A2F3}"/>
              </a:ext>
            </a:extLst>
          </p:cNvPr>
          <p:cNvGrpSpPr/>
          <p:nvPr/>
        </p:nvGrpSpPr>
        <p:grpSpPr>
          <a:xfrm>
            <a:off x="0" y="61401"/>
            <a:ext cx="1673355" cy="1134318"/>
            <a:chOff x="-4" y="1"/>
            <a:chExt cx="4381502"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4127500" cy="271356"/>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LES LIENS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JUIN 2024</a:t>
              </a:r>
            </a:p>
          </p:txBody>
        </p:sp>
      </p:grpSp>
      <p:pic>
        <p:nvPicPr>
          <p:cNvPr id="29" name="Picture 28">
            <a:extLst>
              <a:ext uri="{FF2B5EF4-FFF2-40B4-BE49-F238E27FC236}">
                <a16:creationId xmlns:a16="http://schemas.microsoft.com/office/drawing/2014/main" id="{B3E03CB7-92AC-8F4E-BBCB-2B1C339F971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23447" y="1507949"/>
            <a:ext cx="7846741" cy="5350051"/>
          </a:xfrm>
          <a:prstGeom prst="rect">
            <a:avLst/>
          </a:prstGeom>
        </p:spPr>
      </p:pic>
      <p:pic>
        <p:nvPicPr>
          <p:cNvPr id="24" name="Picture 23">
            <a:extLst>
              <a:ext uri="{FF2B5EF4-FFF2-40B4-BE49-F238E27FC236}">
                <a16:creationId xmlns:a16="http://schemas.microsoft.com/office/drawing/2014/main" id="{5C0A17EC-A34C-D54A-AABB-2B3A00712B2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93266" y="5752618"/>
            <a:ext cx="3808071" cy="358815"/>
          </a:xfrm>
          <a:prstGeom prst="rect">
            <a:avLst/>
          </a:prstGeom>
        </p:spPr>
      </p:pic>
      <p:sp>
        <p:nvSpPr>
          <p:cNvPr id="26" name="Rectangle 25">
            <a:extLst>
              <a:ext uri="{FF2B5EF4-FFF2-40B4-BE49-F238E27FC236}">
                <a16:creationId xmlns:a16="http://schemas.microsoft.com/office/drawing/2014/main" id="{287DD0C8-2F72-E54A-9464-5EF2691252F2}"/>
              </a:ext>
            </a:extLst>
          </p:cNvPr>
          <p:cNvSpPr/>
          <p:nvPr/>
        </p:nvSpPr>
        <p:spPr>
          <a:xfrm>
            <a:off x="2104322" y="3697474"/>
            <a:ext cx="1888944" cy="332432"/>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16" name="Rectangle 15">
            <a:extLst>
              <a:ext uri="{FF2B5EF4-FFF2-40B4-BE49-F238E27FC236}">
                <a16:creationId xmlns:a16="http://schemas.microsoft.com/office/drawing/2014/main" id="{239C6202-ACF2-094D-A404-F21BC433FC04}"/>
              </a:ext>
            </a:extLst>
          </p:cNvPr>
          <p:cNvSpPr/>
          <p:nvPr/>
        </p:nvSpPr>
        <p:spPr>
          <a:xfrm>
            <a:off x="4350556" y="2132944"/>
            <a:ext cx="1168909" cy="270334"/>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Tree>
    <p:extLst>
      <p:ext uri="{BB962C8B-B14F-4D97-AF65-F5344CB8AC3E}">
        <p14:creationId xmlns:p14="http://schemas.microsoft.com/office/powerpoint/2010/main" val="25386769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C21D3ED3-8E21-2E48-ABBC-120F76C4233F}"/>
              </a:ext>
            </a:extLst>
          </p:cNvPr>
          <p:cNvGrpSpPr/>
          <p:nvPr/>
        </p:nvGrpSpPr>
        <p:grpSpPr>
          <a:xfrm>
            <a:off x="969264" y="-11437"/>
            <a:ext cx="6445689" cy="1145751"/>
            <a:chOff x="3314681" y="-11432"/>
            <a:chExt cx="3800308" cy="1145751"/>
          </a:xfrm>
        </p:grpSpPr>
        <p:sp>
          <p:nvSpPr>
            <p:cNvPr id="23" name="Round Single Corner Rectangle 22">
              <a:extLst>
                <a:ext uri="{FF2B5EF4-FFF2-40B4-BE49-F238E27FC236}">
                  <a16:creationId xmlns:a16="http://schemas.microsoft.com/office/drawing/2014/main" id="{8C91942D-C396-2242-B396-DF8BF94E251C}"/>
                </a:ext>
              </a:extLst>
            </p:cNvPr>
            <p:cNvSpPr/>
            <p:nvPr/>
          </p:nvSpPr>
          <p:spPr>
            <a:xfrm flipH="1">
              <a:off x="3314681" y="-11432"/>
              <a:ext cx="3725158" cy="1145751"/>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r>
                <a:rPr lang="fr-FR" dirty="0">
                  <a:latin typeface="Montserrat" pitchFamily="2" charset="77"/>
                </a:rPr>
                <a:t>-</a:t>
              </a:r>
            </a:p>
          </p:txBody>
        </p:sp>
        <p:sp>
          <p:nvSpPr>
            <p:cNvPr id="25" name="TextBox 24">
              <a:extLst>
                <a:ext uri="{FF2B5EF4-FFF2-40B4-BE49-F238E27FC236}">
                  <a16:creationId xmlns:a16="http://schemas.microsoft.com/office/drawing/2014/main" id="{5B35D891-032C-D04C-BA2A-CC5492A4AA8D}"/>
                </a:ext>
              </a:extLst>
            </p:cNvPr>
            <p:cNvSpPr txBox="1"/>
            <p:nvPr/>
          </p:nvSpPr>
          <p:spPr>
            <a:xfrm>
              <a:off x="3692065" y="680160"/>
              <a:ext cx="3422924" cy="259045"/>
            </a:xfrm>
            <a:prstGeom prst="rect">
              <a:avLst/>
            </a:prstGeom>
            <a:noFill/>
            <a:ln>
              <a:noFill/>
            </a:ln>
          </p:spPr>
          <p:txBody>
            <a:bodyPr wrap="square" rtlCol="0">
              <a:spAutoFit/>
            </a:bodyPr>
            <a:lstStyle/>
            <a:p>
              <a:pPr>
                <a:lnSpc>
                  <a:spcPts val="1300"/>
                </a:lnSpc>
              </a:pPr>
              <a:r>
                <a:rPr lang="fr-FR" dirty="0">
                  <a:solidFill>
                    <a:schemeClr val="bg1"/>
                  </a:solidFill>
                  <a:latin typeface="Montserrat" pitchFamily="2" charset="77"/>
                </a:rPr>
                <a:t>VERS LA PAGE D’ACCUEIL D’UNE RUBRIQUE</a:t>
              </a:r>
            </a:p>
          </p:txBody>
        </p:sp>
      </p:grpSp>
      <p:grpSp>
        <p:nvGrpSpPr>
          <p:cNvPr id="18" name="Group 17">
            <a:extLst>
              <a:ext uri="{FF2B5EF4-FFF2-40B4-BE49-F238E27FC236}">
                <a16:creationId xmlns:a16="http://schemas.microsoft.com/office/drawing/2014/main" id="{9CBCDEBB-B02B-FD4B-902D-51095B54A2F3}"/>
              </a:ext>
            </a:extLst>
          </p:cNvPr>
          <p:cNvGrpSpPr/>
          <p:nvPr/>
        </p:nvGrpSpPr>
        <p:grpSpPr>
          <a:xfrm>
            <a:off x="-3" y="0"/>
            <a:ext cx="1609347" cy="1134318"/>
            <a:chOff x="-4" y="1"/>
            <a:chExt cx="4819651"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1" y="694812"/>
              <a:ext cx="4819648" cy="259045"/>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 LES LIENS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 JUIN 2024</a:t>
              </a:r>
            </a:p>
          </p:txBody>
        </p:sp>
      </p:grpSp>
      <p:pic>
        <p:nvPicPr>
          <p:cNvPr id="31" name="Picture 30">
            <a:extLst>
              <a:ext uri="{FF2B5EF4-FFF2-40B4-BE49-F238E27FC236}">
                <a16:creationId xmlns:a16="http://schemas.microsoft.com/office/drawing/2014/main" id="{DAD0A252-BC73-2340-9097-590B0E4CC6A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41034" y="1314771"/>
            <a:ext cx="7846741" cy="5350051"/>
          </a:xfrm>
          <a:prstGeom prst="rect">
            <a:avLst/>
          </a:prstGeom>
        </p:spPr>
      </p:pic>
      <p:pic>
        <p:nvPicPr>
          <p:cNvPr id="24" name="Picture 23">
            <a:extLst>
              <a:ext uri="{FF2B5EF4-FFF2-40B4-BE49-F238E27FC236}">
                <a16:creationId xmlns:a16="http://schemas.microsoft.com/office/drawing/2014/main" id="{B28B67F2-A6C5-B64D-B7DB-E29C4D76E05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93266" y="5752618"/>
            <a:ext cx="3808071" cy="358815"/>
          </a:xfrm>
          <a:prstGeom prst="rect">
            <a:avLst/>
          </a:prstGeom>
        </p:spPr>
      </p:pic>
      <p:sp>
        <p:nvSpPr>
          <p:cNvPr id="26" name="Rectangle 25">
            <a:extLst>
              <a:ext uri="{FF2B5EF4-FFF2-40B4-BE49-F238E27FC236}">
                <a16:creationId xmlns:a16="http://schemas.microsoft.com/office/drawing/2014/main" id="{A5103C97-3294-8045-A180-7B3DB10EB080}"/>
              </a:ext>
            </a:extLst>
          </p:cNvPr>
          <p:cNvSpPr/>
          <p:nvPr/>
        </p:nvSpPr>
        <p:spPr>
          <a:xfrm>
            <a:off x="2238557" y="4391985"/>
            <a:ext cx="1888944" cy="332432"/>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Tree>
    <p:extLst>
      <p:ext uri="{BB962C8B-B14F-4D97-AF65-F5344CB8AC3E}">
        <p14:creationId xmlns:p14="http://schemas.microsoft.com/office/powerpoint/2010/main" val="6204983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679737"/>
            <a:ext cx="4257503" cy="5383443"/>
          </a:xfrm>
        </p:spPr>
        <p:txBody>
          <a:bodyPr>
            <a:normAutofit/>
          </a:bodyPr>
          <a:lstStyle/>
          <a:p>
            <a:pPr marL="0" indent="0">
              <a:buNone/>
            </a:pPr>
            <a:r>
              <a:rPr lang="fr-FR" b="1" dirty="0"/>
              <a:t>A vous de jouer!</a:t>
            </a:r>
          </a:p>
          <a:p>
            <a:pPr marL="0" indent="0">
              <a:buNone/>
            </a:pPr>
            <a:endParaRPr lang="fr-FR" dirty="0"/>
          </a:p>
          <a:p>
            <a:pPr marL="0" indent="0">
              <a:buNone/>
            </a:pPr>
            <a:r>
              <a:rPr lang="fr-FR" dirty="0"/>
              <a:t>Quelle est la meilleure façon de faire un lien vers la page d‘accueil de la rubrique Formation, dans le portail?</a:t>
            </a:r>
            <a:br>
              <a:rPr lang="fr-FR" dirty="0"/>
            </a:br>
            <a:r>
              <a:rPr lang="fr-FR" dirty="0"/>
              <a:t>Installez le lien dans votre actualité.</a:t>
            </a:r>
          </a:p>
          <a:p>
            <a:pPr marL="0" indent="0">
              <a:buNone/>
            </a:pPr>
            <a:r>
              <a:rPr lang="fr-FR" dirty="0">
                <a:solidFill>
                  <a:srgbClr val="FF0000"/>
                </a:solidFill>
              </a:rPr>
              <a:t>Et vérifiez qu’il fonctionne!</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9816" y="889463"/>
            <a:ext cx="7531058" cy="4272741"/>
          </a:xfrm>
          <a:prstGeom prst="rect">
            <a:avLst/>
          </a:prstGeom>
        </p:spPr>
      </p:pic>
    </p:spTree>
    <p:extLst>
      <p:ext uri="{BB962C8B-B14F-4D97-AF65-F5344CB8AC3E}">
        <p14:creationId xmlns:p14="http://schemas.microsoft.com/office/powerpoint/2010/main" val="1676388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625B33-6B9D-094D-BE0E-46AEB5B405DE}"/>
              </a:ext>
            </a:extLst>
          </p:cNvPr>
          <p:cNvSpPr/>
          <p:nvPr/>
        </p:nvSpPr>
        <p:spPr>
          <a:xfrm>
            <a:off x="0" y="-11432"/>
            <a:ext cx="12192000" cy="6869432"/>
          </a:xfrm>
          <a:prstGeom prst="rect">
            <a:avLst/>
          </a:prstGeom>
          <a:solidFill>
            <a:srgbClr val="C1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 JUIN 2024</a:t>
            </a:r>
          </a:p>
        </p:txBody>
      </p:sp>
      <p:sp>
        <p:nvSpPr>
          <p:cNvPr id="2" name="ZoneTexte 1"/>
          <p:cNvSpPr txBox="1"/>
          <p:nvPr/>
        </p:nvSpPr>
        <p:spPr>
          <a:xfrm>
            <a:off x="2729552" y="2429301"/>
            <a:ext cx="5964072" cy="2585323"/>
          </a:xfrm>
          <a:prstGeom prst="rect">
            <a:avLst/>
          </a:prstGeom>
          <a:noFill/>
        </p:spPr>
        <p:txBody>
          <a:bodyPr wrap="square" rtlCol="0">
            <a:spAutoFit/>
          </a:bodyPr>
          <a:lstStyle/>
          <a:p>
            <a:pPr algn="ctr"/>
            <a:r>
              <a:rPr lang="fr-FR" sz="5400" b="1" dirty="0"/>
              <a:t>Les tags:</a:t>
            </a:r>
          </a:p>
          <a:p>
            <a:pPr algn="ctr"/>
            <a:r>
              <a:rPr lang="fr-FR" sz="5400" b="1" dirty="0"/>
              <a:t>des fonctionnalités prêtes à l’emploi</a:t>
            </a:r>
          </a:p>
        </p:txBody>
      </p:sp>
    </p:spTree>
    <p:extLst>
      <p:ext uri="{BB962C8B-B14F-4D97-AF65-F5344CB8AC3E}">
        <p14:creationId xmlns:p14="http://schemas.microsoft.com/office/powerpoint/2010/main" val="41704859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406D7FF-C9BA-884F-9B46-198DCF7453E4}"/>
              </a:ext>
            </a:extLst>
          </p:cNvPr>
          <p:cNvPicPr>
            <a:picLocks noChangeAspect="1"/>
          </p:cNvPicPr>
          <p:nvPr/>
        </p:nvPicPr>
        <p:blipFill rotWithShape="1">
          <a:blip r:embed="rId2">
            <a:extLst>
              <a:ext uri="{28A0092B-C50C-407E-A947-70E740481C1C}">
                <a14:useLocalDpi xmlns:a14="http://schemas.microsoft.com/office/drawing/2010/main" val="0"/>
              </a:ext>
            </a:extLst>
          </a:blip>
          <a:srcRect l="47568" t="8254" r="47459" b="80396"/>
          <a:stretch/>
        </p:blipFill>
        <p:spPr>
          <a:xfrm>
            <a:off x="7328839" y="209462"/>
            <a:ext cx="1153052" cy="1002008"/>
          </a:xfrm>
          <a:prstGeom prst="rect">
            <a:avLst/>
          </a:prstGeom>
        </p:spPr>
      </p:pic>
      <p:grpSp>
        <p:nvGrpSpPr>
          <p:cNvPr id="22" name="Group 21">
            <a:extLst>
              <a:ext uri="{FF2B5EF4-FFF2-40B4-BE49-F238E27FC236}">
                <a16:creationId xmlns:a16="http://schemas.microsoft.com/office/drawing/2014/main" id="{C21D3ED3-8E21-2E48-ABBC-120F76C4233F}"/>
              </a:ext>
            </a:extLst>
          </p:cNvPr>
          <p:cNvGrpSpPr/>
          <p:nvPr/>
        </p:nvGrpSpPr>
        <p:grpSpPr>
          <a:xfrm>
            <a:off x="3661945" y="-87334"/>
            <a:ext cx="4199786" cy="1145751"/>
            <a:chOff x="3314683" y="-11432"/>
            <a:chExt cx="4298999" cy="1145751"/>
          </a:xfrm>
        </p:grpSpPr>
        <p:sp>
          <p:nvSpPr>
            <p:cNvPr id="23" name="Round Single Corner Rectangle 22">
              <a:extLst>
                <a:ext uri="{FF2B5EF4-FFF2-40B4-BE49-F238E27FC236}">
                  <a16:creationId xmlns:a16="http://schemas.microsoft.com/office/drawing/2014/main" id="{8C91942D-C396-2242-B396-DF8BF94E251C}"/>
                </a:ext>
              </a:extLst>
            </p:cNvPr>
            <p:cNvSpPr/>
            <p:nvPr/>
          </p:nvSpPr>
          <p:spPr>
            <a:xfrm flipH="1">
              <a:off x="3314683" y="-11432"/>
              <a:ext cx="3753518" cy="1145751"/>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r>
                <a:rPr lang="fr-FR" dirty="0">
                  <a:latin typeface="Montserrat" pitchFamily="2" charset="77"/>
                </a:rPr>
                <a:t>-</a:t>
              </a:r>
            </a:p>
          </p:txBody>
        </p:sp>
        <p:sp>
          <p:nvSpPr>
            <p:cNvPr id="25" name="TextBox 24">
              <a:extLst>
                <a:ext uri="{FF2B5EF4-FFF2-40B4-BE49-F238E27FC236}">
                  <a16:creationId xmlns:a16="http://schemas.microsoft.com/office/drawing/2014/main" id="{5B35D891-032C-D04C-BA2A-CC5492A4AA8D}"/>
                </a:ext>
              </a:extLst>
            </p:cNvPr>
            <p:cNvSpPr txBox="1"/>
            <p:nvPr/>
          </p:nvSpPr>
          <p:spPr>
            <a:xfrm>
              <a:off x="4941778" y="747573"/>
              <a:ext cx="2671904" cy="274434"/>
            </a:xfrm>
            <a:prstGeom prst="rect">
              <a:avLst/>
            </a:prstGeom>
            <a:noFill/>
            <a:ln>
              <a:noFill/>
            </a:ln>
          </p:spPr>
          <p:txBody>
            <a:bodyPr wrap="square" rtlCol="0">
              <a:spAutoFit/>
            </a:bodyPr>
            <a:lstStyle/>
            <a:p>
              <a:pPr>
                <a:lnSpc>
                  <a:spcPts val="1300"/>
                </a:lnSpc>
              </a:pPr>
              <a:r>
                <a:rPr lang="fr-FR" dirty="0">
                  <a:solidFill>
                    <a:schemeClr val="bg1"/>
                  </a:solidFill>
                  <a:latin typeface="Montserrat" pitchFamily="2" charset="77"/>
                </a:rPr>
                <a:t>LES TAGS</a:t>
              </a:r>
            </a:p>
          </p:txBody>
        </p:sp>
      </p:grpSp>
      <p:pic>
        <p:nvPicPr>
          <p:cNvPr id="7" name="Picture 6">
            <a:extLst>
              <a:ext uri="{FF2B5EF4-FFF2-40B4-BE49-F238E27FC236}">
                <a16:creationId xmlns:a16="http://schemas.microsoft.com/office/drawing/2014/main" id="{8F3E34D9-F8B9-404D-9FAD-93EB9F3B8C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991" y="2019300"/>
            <a:ext cx="2781300" cy="4838700"/>
          </a:xfrm>
          <a:prstGeom prst="rect">
            <a:avLst/>
          </a:prstGeom>
        </p:spPr>
      </p:pic>
      <p:sp>
        <p:nvSpPr>
          <p:cNvPr id="17" name="Rectangle 16">
            <a:extLst>
              <a:ext uri="{FF2B5EF4-FFF2-40B4-BE49-F238E27FC236}">
                <a16:creationId xmlns:a16="http://schemas.microsoft.com/office/drawing/2014/main" id="{D05E9DB8-168D-1A43-8A8F-47E62367A4F2}"/>
              </a:ext>
            </a:extLst>
          </p:cNvPr>
          <p:cNvSpPr/>
          <p:nvPr/>
        </p:nvSpPr>
        <p:spPr>
          <a:xfrm>
            <a:off x="420738" y="2015934"/>
            <a:ext cx="2703805" cy="484840"/>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cxnSp>
        <p:nvCxnSpPr>
          <p:cNvPr id="21" name="Straight Arrow Connector 20">
            <a:extLst>
              <a:ext uri="{FF2B5EF4-FFF2-40B4-BE49-F238E27FC236}">
                <a16:creationId xmlns:a16="http://schemas.microsoft.com/office/drawing/2014/main" id="{BB2E73EA-EF82-834F-939C-C5B9EB855598}"/>
              </a:ext>
            </a:extLst>
          </p:cNvPr>
          <p:cNvCxnSpPr>
            <a:cxnSpLocks/>
          </p:cNvCxnSpPr>
          <p:nvPr/>
        </p:nvCxnSpPr>
        <p:spPr>
          <a:xfrm>
            <a:off x="3211038" y="2364347"/>
            <a:ext cx="2884962" cy="296966"/>
          </a:xfrm>
          <a:prstGeom prst="straightConnector1">
            <a:avLst/>
          </a:prstGeom>
          <a:ln w="47625">
            <a:solidFill>
              <a:srgbClr val="AA9F96"/>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704C3EA9-36CB-204A-8D38-5DA4F56C11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3273" y="2500774"/>
            <a:ext cx="4343400" cy="4089400"/>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1752" y="1286657"/>
            <a:ext cx="6286500" cy="742950"/>
          </a:xfrm>
          <a:prstGeom prst="rect">
            <a:avLst/>
          </a:prstGeom>
        </p:spPr>
      </p:pic>
      <p:sp>
        <p:nvSpPr>
          <p:cNvPr id="26" name="Rectangle 25">
            <a:extLst>
              <a:ext uri="{FF2B5EF4-FFF2-40B4-BE49-F238E27FC236}">
                <a16:creationId xmlns:a16="http://schemas.microsoft.com/office/drawing/2014/main" id="{D05E9DB8-168D-1A43-8A8F-47E62367A4F2}"/>
              </a:ext>
            </a:extLst>
          </p:cNvPr>
          <p:cNvSpPr/>
          <p:nvPr/>
        </p:nvSpPr>
        <p:spPr>
          <a:xfrm>
            <a:off x="9676263" y="1298645"/>
            <a:ext cx="300250" cy="352734"/>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0" y="0"/>
            <a:ext cx="5102355" cy="106984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300"/>
              </a:lnSpc>
            </a:pPr>
            <a:r>
              <a:rPr lang="fr-FR" b="1" dirty="0">
                <a:solidFill>
                  <a:schemeClr val="bg1"/>
                </a:solidFill>
                <a:latin typeface="Montserrat SemiBold" pitchFamily="2" charset="77"/>
              </a:rPr>
              <a:t>DES FONTIONNALITES </a:t>
            </a:r>
          </a:p>
        </p:txBody>
      </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 JUIN 2024</a:t>
              </a:r>
            </a:p>
          </p:txBody>
        </p:sp>
      </p:grpSp>
    </p:spTree>
    <p:extLst>
      <p:ext uri="{BB962C8B-B14F-4D97-AF65-F5344CB8AC3E}">
        <p14:creationId xmlns:p14="http://schemas.microsoft.com/office/powerpoint/2010/main" val="366122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21"/>
                                        </p:tgtEl>
                                        <p:attrNameLst>
                                          <p:attrName>style.visibility</p:attrName>
                                        </p:attrNameLst>
                                      </p:cBhvr>
                                      <p:to>
                                        <p:strVal val="visible"/>
                                      </p:to>
                                    </p:set>
                                    <p:anim calcmode="lin" valueType="num">
                                      <p:cBhvr>
                                        <p:cTn id="7" dur="200" fill="hold"/>
                                        <p:tgtEl>
                                          <p:spTgt spid="21"/>
                                        </p:tgtEl>
                                        <p:attrNameLst>
                                          <p:attrName>ppt_w</p:attrName>
                                        </p:attrNameLst>
                                      </p:cBhvr>
                                      <p:tavLst>
                                        <p:tav tm="0">
                                          <p:val>
                                            <p:fltVal val="0"/>
                                          </p:val>
                                        </p:tav>
                                        <p:tav tm="100000">
                                          <p:val>
                                            <p:strVal val="#ppt_w"/>
                                          </p:val>
                                        </p:tav>
                                      </p:tavLst>
                                    </p:anim>
                                    <p:anim calcmode="lin" valueType="num">
                                      <p:cBhvr>
                                        <p:cTn id="8" dur="200" fill="hold"/>
                                        <p:tgtEl>
                                          <p:spTgt spid="21"/>
                                        </p:tgtEl>
                                        <p:attrNameLst>
                                          <p:attrName>ppt_h</p:attrName>
                                        </p:attrNameLst>
                                      </p:cBhvr>
                                      <p:tavLst>
                                        <p:tav tm="0">
                                          <p:val>
                                            <p:fltVal val="0"/>
                                          </p:val>
                                        </p:tav>
                                        <p:tav tm="100000">
                                          <p:val>
                                            <p:strVal val="#ppt_h"/>
                                          </p:val>
                                        </p:tav>
                                      </p:tavLst>
                                    </p:anim>
                                    <p:animEffect transition="in" filter="fade">
                                      <p:cBhvr>
                                        <p:cTn id="9" dur="2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991" y="1699332"/>
            <a:ext cx="1815009" cy="5214505"/>
          </a:xfrm>
          <a:prstGeom prst="rect">
            <a:avLst/>
          </a:prstGeom>
        </p:spPr>
      </p:pic>
      <p:grpSp>
        <p:nvGrpSpPr>
          <p:cNvPr id="22" name="Group 21">
            <a:extLst>
              <a:ext uri="{FF2B5EF4-FFF2-40B4-BE49-F238E27FC236}">
                <a16:creationId xmlns:a16="http://schemas.microsoft.com/office/drawing/2014/main" id="{C21D3ED3-8E21-2E48-ABBC-120F76C4233F}"/>
              </a:ext>
            </a:extLst>
          </p:cNvPr>
          <p:cNvGrpSpPr/>
          <p:nvPr/>
        </p:nvGrpSpPr>
        <p:grpSpPr>
          <a:xfrm>
            <a:off x="3648307" y="-11437"/>
            <a:ext cx="4581292" cy="1145751"/>
            <a:chOff x="3314685" y="-11432"/>
            <a:chExt cx="4689517" cy="1145751"/>
          </a:xfrm>
        </p:grpSpPr>
        <p:sp>
          <p:nvSpPr>
            <p:cNvPr id="23" name="Round Single Corner Rectangle 22">
              <a:extLst>
                <a:ext uri="{FF2B5EF4-FFF2-40B4-BE49-F238E27FC236}">
                  <a16:creationId xmlns:a16="http://schemas.microsoft.com/office/drawing/2014/main" id="{8C91942D-C396-2242-B396-DF8BF94E251C}"/>
                </a:ext>
              </a:extLst>
            </p:cNvPr>
            <p:cNvSpPr/>
            <p:nvPr/>
          </p:nvSpPr>
          <p:spPr>
            <a:xfrm flipH="1">
              <a:off x="3314685" y="-11432"/>
              <a:ext cx="4689517" cy="1145751"/>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r>
                <a:rPr lang="fr-FR" dirty="0">
                  <a:latin typeface="Montserrat" pitchFamily="2" charset="77"/>
                </a:rPr>
                <a:t>-</a:t>
              </a:r>
            </a:p>
          </p:txBody>
        </p:sp>
        <p:sp>
          <p:nvSpPr>
            <p:cNvPr id="25" name="TextBox 24">
              <a:extLst>
                <a:ext uri="{FF2B5EF4-FFF2-40B4-BE49-F238E27FC236}">
                  <a16:creationId xmlns:a16="http://schemas.microsoft.com/office/drawing/2014/main" id="{5B35D891-032C-D04C-BA2A-CC5492A4AA8D}"/>
                </a:ext>
              </a:extLst>
            </p:cNvPr>
            <p:cNvSpPr txBox="1"/>
            <p:nvPr/>
          </p:nvSpPr>
          <p:spPr>
            <a:xfrm>
              <a:off x="4305298" y="694812"/>
              <a:ext cx="3412903" cy="274434"/>
            </a:xfrm>
            <a:prstGeom prst="rect">
              <a:avLst/>
            </a:prstGeom>
            <a:noFill/>
            <a:ln>
              <a:noFill/>
            </a:ln>
          </p:spPr>
          <p:txBody>
            <a:bodyPr wrap="square" rtlCol="0">
              <a:spAutoFit/>
            </a:bodyPr>
            <a:lstStyle/>
            <a:p>
              <a:pPr>
                <a:lnSpc>
                  <a:spcPts val="1300"/>
                </a:lnSpc>
              </a:pPr>
              <a:r>
                <a:rPr lang="fr-FR" dirty="0">
                  <a:solidFill>
                    <a:schemeClr val="bg1"/>
                  </a:solidFill>
                  <a:latin typeface="Montserrat" pitchFamily="2" charset="77"/>
                </a:rPr>
                <a:t>LES TAGS</a:t>
              </a:r>
            </a:p>
          </p:txBody>
        </p:sp>
      </p:grpSp>
      <p:grpSp>
        <p:nvGrpSpPr>
          <p:cNvPr id="18" name="Group 17">
            <a:extLst>
              <a:ext uri="{FF2B5EF4-FFF2-40B4-BE49-F238E27FC236}">
                <a16:creationId xmlns:a16="http://schemas.microsoft.com/office/drawing/2014/main" id="{9CBCDEBB-B02B-FD4B-902D-51095B54A2F3}"/>
              </a:ext>
            </a:extLst>
          </p:cNvPr>
          <p:cNvGrpSpPr/>
          <p:nvPr/>
        </p:nvGrpSpPr>
        <p:grpSpPr>
          <a:xfrm>
            <a:off x="-3" y="0"/>
            <a:ext cx="4381502" cy="1134318"/>
            <a:chOff x="-4" y="1"/>
            <a:chExt cx="4381502"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4127500" cy="271356"/>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DES FONCTIONNALITES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JUIN 2024</a:t>
              </a:r>
            </a:p>
          </p:txBody>
        </p:sp>
      </p:grpSp>
      <p:sp>
        <p:nvSpPr>
          <p:cNvPr id="17" name="Rectangle 16">
            <a:extLst>
              <a:ext uri="{FF2B5EF4-FFF2-40B4-BE49-F238E27FC236}">
                <a16:creationId xmlns:a16="http://schemas.microsoft.com/office/drawing/2014/main" id="{9A7D35FA-17B2-9E42-A182-DE507C524A85}"/>
              </a:ext>
            </a:extLst>
          </p:cNvPr>
          <p:cNvSpPr/>
          <p:nvPr/>
        </p:nvSpPr>
        <p:spPr>
          <a:xfrm>
            <a:off x="190991" y="5268036"/>
            <a:ext cx="1471701" cy="368490"/>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pic>
        <p:nvPicPr>
          <p:cNvPr id="21" name="Picture 15">
            <a:extLst>
              <a:ext uri="{FF2B5EF4-FFF2-40B4-BE49-F238E27FC236}">
                <a16:creationId xmlns:a16="http://schemas.microsoft.com/office/drawing/2014/main" id="{4406D7FF-C9BA-884F-9B46-198DCF7453E4}"/>
              </a:ext>
            </a:extLst>
          </p:cNvPr>
          <p:cNvPicPr>
            <a:picLocks noChangeAspect="1"/>
          </p:cNvPicPr>
          <p:nvPr/>
        </p:nvPicPr>
        <p:blipFill rotWithShape="1">
          <a:blip r:embed="rId3">
            <a:extLst>
              <a:ext uri="{28A0092B-C50C-407E-A947-70E740481C1C}">
                <a14:useLocalDpi xmlns:a14="http://schemas.microsoft.com/office/drawing/2010/main" val="0"/>
              </a:ext>
            </a:extLst>
          </a:blip>
          <a:srcRect l="47568" t="8254" r="47459" b="80396"/>
          <a:stretch/>
        </p:blipFill>
        <p:spPr>
          <a:xfrm>
            <a:off x="8871045" y="434188"/>
            <a:ext cx="809352" cy="703331"/>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0351" y="4681828"/>
            <a:ext cx="1766085" cy="745227"/>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9026" y="4003153"/>
            <a:ext cx="4961371" cy="1633373"/>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7743" y="2380109"/>
            <a:ext cx="3295650" cy="1390650"/>
          </a:xfrm>
          <a:prstGeom prst="rect">
            <a:avLst/>
          </a:prstGeom>
        </p:spPr>
      </p:pic>
    </p:spTree>
    <p:extLst>
      <p:ext uri="{BB962C8B-B14F-4D97-AF65-F5344CB8AC3E}">
        <p14:creationId xmlns:p14="http://schemas.microsoft.com/office/powerpoint/2010/main" val="13336945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991" y="1314779"/>
            <a:ext cx="1815009" cy="5214505"/>
          </a:xfrm>
          <a:prstGeom prst="rect">
            <a:avLst/>
          </a:prstGeom>
        </p:spPr>
      </p:pic>
      <p:grpSp>
        <p:nvGrpSpPr>
          <p:cNvPr id="22" name="Group 21">
            <a:extLst>
              <a:ext uri="{FF2B5EF4-FFF2-40B4-BE49-F238E27FC236}">
                <a16:creationId xmlns:a16="http://schemas.microsoft.com/office/drawing/2014/main" id="{C21D3ED3-8E21-2E48-ABBC-120F76C4233F}"/>
              </a:ext>
            </a:extLst>
          </p:cNvPr>
          <p:cNvGrpSpPr/>
          <p:nvPr/>
        </p:nvGrpSpPr>
        <p:grpSpPr>
          <a:xfrm>
            <a:off x="3648307" y="-11437"/>
            <a:ext cx="4581292" cy="1145751"/>
            <a:chOff x="3314685" y="-11432"/>
            <a:chExt cx="4689517" cy="1145751"/>
          </a:xfrm>
        </p:grpSpPr>
        <p:sp>
          <p:nvSpPr>
            <p:cNvPr id="23" name="Round Single Corner Rectangle 22">
              <a:extLst>
                <a:ext uri="{FF2B5EF4-FFF2-40B4-BE49-F238E27FC236}">
                  <a16:creationId xmlns:a16="http://schemas.microsoft.com/office/drawing/2014/main" id="{8C91942D-C396-2242-B396-DF8BF94E251C}"/>
                </a:ext>
              </a:extLst>
            </p:cNvPr>
            <p:cNvSpPr/>
            <p:nvPr/>
          </p:nvSpPr>
          <p:spPr>
            <a:xfrm flipH="1">
              <a:off x="3314685" y="-11432"/>
              <a:ext cx="4689517" cy="1145751"/>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r>
                <a:rPr lang="fr-FR" dirty="0">
                  <a:latin typeface="Montserrat" pitchFamily="2" charset="77"/>
                </a:rPr>
                <a:t>-</a:t>
              </a:r>
            </a:p>
          </p:txBody>
        </p:sp>
        <p:sp>
          <p:nvSpPr>
            <p:cNvPr id="25" name="TextBox 24">
              <a:extLst>
                <a:ext uri="{FF2B5EF4-FFF2-40B4-BE49-F238E27FC236}">
                  <a16:creationId xmlns:a16="http://schemas.microsoft.com/office/drawing/2014/main" id="{5B35D891-032C-D04C-BA2A-CC5492A4AA8D}"/>
                </a:ext>
              </a:extLst>
            </p:cNvPr>
            <p:cNvSpPr txBox="1"/>
            <p:nvPr/>
          </p:nvSpPr>
          <p:spPr>
            <a:xfrm>
              <a:off x="4305298" y="694812"/>
              <a:ext cx="3412903" cy="274434"/>
            </a:xfrm>
            <a:prstGeom prst="rect">
              <a:avLst/>
            </a:prstGeom>
            <a:noFill/>
            <a:ln>
              <a:noFill/>
            </a:ln>
          </p:spPr>
          <p:txBody>
            <a:bodyPr wrap="square" rtlCol="0">
              <a:spAutoFit/>
            </a:bodyPr>
            <a:lstStyle/>
            <a:p>
              <a:pPr>
                <a:lnSpc>
                  <a:spcPts val="1300"/>
                </a:lnSpc>
              </a:pPr>
              <a:r>
                <a:rPr lang="fr-FR" dirty="0">
                  <a:solidFill>
                    <a:schemeClr val="bg1"/>
                  </a:solidFill>
                  <a:latin typeface="Montserrat" pitchFamily="2" charset="77"/>
                </a:rPr>
                <a:t>LES TAGS</a:t>
              </a:r>
            </a:p>
          </p:txBody>
        </p:sp>
      </p:grpSp>
      <p:grpSp>
        <p:nvGrpSpPr>
          <p:cNvPr id="18" name="Group 17">
            <a:extLst>
              <a:ext uri="{FF2B5EF4-FFF2-40B4-BE49-F238E27FC236}">
                <a16:creationId xmlns:a16="http://schemas.microsoft.com/office/drawing/2014/main" id="{9CBCDEBB-B02B-FD4B-902D-51095B54A2F3}"/>
              </a:ext>
            </a:extLst>
          </p:cNvPr>
          <p:cNvGrpSpPr/>
          <p:nvPr/>
        </p:nvGrpSpPr>
        <p:grpSpPr>
          <a:xfrm>
            <a:off x="-3" y="0"/>
            <a:ext cx="4381502" cy="1134318"/>
            <a:chOff x="-4" y="1"/>
            <a:chExt cx="4381502"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4127500" cy="271356"/>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DES FONCTIONNALITES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 JUIN 2024</a:t>
              </a:r>
            </a:p>
          </p:txBody>
        </p:sp>
      </p:grpSp>
      <p:sp>
        <p:nvSpPr>
          <p:cNvPr id="17" name="Rectangle 16">
            <a:extLst>
              <a:ext uri="{FF2B5EF4-FFF2-40B4-BE49-F238E27FC236}">
                <a16:creationId xmlns:a16="http://schemas.microsoft.com/office/drawing/2014/main" id="{9A7D35FA-17B2-9E42-A182-DE507C524A85}"/>
              </a:ext>
            </a:extLst>
          </p:cNvPr>
          <p:cNvSpPr/>
          <p:nvPr/>
        </p:nvSpPr>
        <p:spPr>
          <a:xfrm>
            <a:off x="190991" y="5227092"/>
            <a:ext cx="1471701" cy="341195"/>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pic>
        <p:nvPicPr>
          <p:cNvPr id="21" name="Picture 15">
            <a:extLst>
              <a:ext uri="{FF2B5EF4-FFF2-40B4-BE49-F238E27FC236}">
                <a16:creationId xmlns:a16="http://schemas.microsoft.com/office/drawing/2014/main" id="{4406D7FF-C9BA-884F-9B46-198DCF7453E4}"/>
              </a:ext>
            </a:extLst>
          </p:cNvPr>
          <p:cNvPicPr>
            <a:picLocks noChangeAspect="1"/>
          </p:cNvPicPr>
          <p:nvPr/>
        </p:nvPicPr>
        <p:blipFill rotWithShape="1">
          <a:blip r:embed="rId3">
            <a:extLst>
              <a:ext uri="{28A0092B-C50C-407E-A947-70E740481C1C}">
                <a14:useLocalDpi xmlns:a14="http://schemas.microsoft.com/office/drawing/2010/main" val="0"/>
              </a:ext>
            </a:extLst>
          </a:blip>
          <a:srcRect l="47568" t="8254" r="47459" b="80396"/>
          <a:stretch/>
        </p:blipFill>
        <p:spPr>
          <a:xfrm>
            <a:off x="8871045" y="434188"/>
            <a:ext cx="809352" cy="703331"/>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5721" y="1799804"/>
            <a:ext cx="1556646" cy="4244454"/>
          </a:xfrm>
          <a:prstGeom prst="rect">
            <a:avLst/>
          </a:prstGeom>
        </p:spPr>
      </p:pic>
      <p:pic>
        <p:nvPicPr>
          <p:cNvPr id="9" name="Image 8">
            <a:extLst>
              <a:ext uri="{FF2B5EF4-FFF2-40B4-BE49-F238E27FC236}">
                <a16:creationId xmlns:a16="http://schemas.microsoft.com/office/drawing/2014/main" id="{9F14CFA9-5AC5-5A4C-8B66-E6806635BC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7420" y="1612306"/>
            <a:ext cx="6653625" cy="4811506"/>
          </a:xfrm>
          <a:prstGeom prst="rect">
            <a:avLst/>
          </a:prstGeom>
        </p:spPr>
      </p:pic>
    </p:spTree>
    <p:extLst>
      <p:ext uri="{BB962C8B-B14F-4D97-AF65-F5344CB8AC3E}">
        <p14:creationId xmlns:p14="http://schemas.microsoft.com/office/powerpoint/2010/main" val="2370989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3C213DCA-2648-6F42-B289-FBA93D2DF7AE}"/>
              </a:ext>
            </a:extLst>
          </p:cNvPr>
          <p:cNvGrpSpPr/>
          <p:nvPr/>
        </p:nvGrpSpPr>
        <p:grpSpPr>
          <a:xfrm>
            <a:off x="-4" y="0"/>
            <a:ext cx="7186867" cy="1134318"/>
            <a:chOff x="-5" y="1"/>
            <a:chExt cx="7186867" cy="1134318"/>
          </a:xfrm>
        </p:grpSpPr>
        <p:sp>
          <p:nvSpPr>
            <p:cNvPr id="29" name="Round Single Corner Rectangle 28">
              <a:extLst>
                <a:ext uri="{FF2B5EF4-FFF2-40B4-BE49-F238E27FC236}">
                  <a16:creationId xmlns:a16="http://schemas.microsoft.com/office/drawing/2014/main" id="{A4568655-65B8-6645-88ED-D3F99DC1AB41}"/>
                </a:ext>
              </a:extLst>
            </p:cNvPr>
            <p:cNvSpPr/>
            <p:nvPr/>
          </p:nvSpPr>
          <p:spPr>
            <a:xfrm flipH="1">
              <a:off x="-5" y="1"/>
              <a:ext cx="6012184"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30" name="TextBox 29">
              <a:extLst>
                <a:ext uri="{FF2B5EF4-FFF2-40B4-BE49-F238E27FC236}">
                  <a16:creationId xmlns:a16="http://schemas.microsoft.com/office/drawing/2014/main" id="{865005AB-880A-6F42-BE1D-182A6D127861}"/>
                </a:ext>
              </a:extLst>
            </p:cNvPr>
            <p:cNvSpPr txBox="1"/>
            <p:nvPr/>
          </p:nvSpPr>
          <p:spPr>
            <a:xfrm>
              <a:off x="0" y="694812"/>
              <a:ext cx="7186862" cy="259045"/>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FONCTIONNEMENT EN BASES DE DONNÉES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 JUIN 2024  </a:t>
              </a:r>
            </a:p>
          </p:txBody>
        </p:sp>
      </p:grpSp>
      <p:sp>
        <p:nvSpPr>
          <p:cNvPr id="20" name="Rectangle 19">
            <a:extLst>
              <a:ext uri="{FF2B5EF4-FFF2-40B4-BE49-F238E27FC236}">
                <a16:creationId xmlns:a16="http://schemas.microsoft.com/office/drawing/2014/main" id="{02452A0E-40F5-7546-9AE1-EA7970B1BBA8}"/>
              </a:ext>
            </a:extLst>
          </p:cNvPr>
          <p:cNvSpPr/>
          <p:nvPr/>
        </p:nvSpPr>
        <p:spPr>
          <a:xfrm>
            <a:off x="279132" y="1323822"/>
            <a:ext cx="1743977" cy="79826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2" name="Picture 31">
            <a:extLst>
              <a:ext uri="{FF2B5EF4-FFF2-40B4-BE49-F238E27FC236}">
                <a16:creationId xmlns:a16="http://schemas.microsoft.com/office/drawing/2014/main" id="{E8221DD1-043B-3E4B-BA1E-F1073563EC2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3001" y="1387953"/>
            <a:ext cx="688325" cy="714799"/>
          </a:xfrm>
          <a:prstGeom prst="rect">
            <a:avLst/>
          </a:prstGeom>
        </p:spPr>
      </p:pic>
      <p:pic>
        <p:nvPicPr>
          <p:cNvPr id="33" name="Picture 32">
            <a:extLst>
              <a:ext uri="{FF2B5EF4-FFF2-40B4-BE49-F238E27FC236}">
                <a16:creationId xmlns:a16="http://schemas.microsoft.com/office/drawing/2014/main" id="{30784E12-6D0B-DF44-B7CC-526304CFBE5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3001" y="2245318"/>
            <a:ext cx="688325" cy="714799"/>
          </a:xfrm>
          <a:prstGeom prst="rect">
            <a:avLst/>
          </a:prstGeom>
        </p:spPr>
      </p:pic>
      <p:pic>
        <p:nvPicPr>
          <p:cNvPr id="34" name="Picture 33">
            <a:extLst>
              <a:ext uri="{FF2B5EF4-FFF2-40B4-BE49-F238E27FC236}">
                <a16:creationId xmlns:a16="http://schemas.microsoft.com/office/drawing/2014/main" id="{CFE4B602-1E8E-D745-BDD9-C873BD19599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3001" y="3105571"/>
            <a:ext cx="688325" cy="714799"/>
          </a:xfrm>
          <a:prstGeom prst="rect">
            <a:avLst/>
          </a:prstGeom>
        </p:spPr>
      </p:pic>
      <p:pic>
        <p:nvPicPr>
          <p:cNvPr id="35" name="Picture 34">
            <a:extLst>
              <a:ext uri="{FF2B5EF4-FFF2-40B4-BE49-F238E27FC236}">
                <a16:creationId xmlns:a16="http://schemas.microsoft.com/office/drawing/2014/main" id="{8C38C672-014B-3541-B6D3-904455CDFF7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3001" y="3944863"/>
            <a:ext cx="688325" cy="714799"/>
          </a:xfrm>
          <a:prstGeom prst="rect">
            <a:avLst/>
          </a:prstGeom>
        </p:spPr>
      </p:pic>
      <p:pic>
        <p:nvPicPr>
          <p:cNvPr id="36" name="Picture 35">
            <a:extLst>
              <a:ext uri="{FF2B5EF4-FFF2-40B4-BE49-F238E27FC236}">
                <a16:creationId xmlns:a16="http://schemas.microsoft.com/office/drawing/2014/main" id="{1CE55CB1-8BED-644F-8AC5-FA54E3D2173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3001" y="4792518"/>
            <a:ext cx="688325" cy="714799"/>
          </a:xfrm>
          <a:prstGeom prst="rect">
            <a:avLst/>
          </a:prstGeom>
        </p:spPr>
      </p:pic>
      <p:pic>
        <p:nvPicPr>
          <p:cNvPr id="37" name="Picture 36">
            <a:extLst>
              <a:ext uri="{FF2B5EF4-FFF2-40B4-BE49-F238E27FC236}">
                <a16:creationId xmlns:a16="http://schemas.microsoft.com/office/drawing/2014/main" id="{031814AF-0F2F-8643-8000-658261821DD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3001" y="5649164"/>
            <a:ext cx="688325" cy="714799"/>
          </a:xfrm>
          <a:prstGeom prst="rect">
            <a:avLst/>
          </a:prstGeom>
        </p:spPr>
      </p:pic>
      <p:sp>
        <p:nvSpPr>
          <p:cNvPr id="38" name="Rectangle 37">
            <a:extLst>
              <a:ext uri="{FF2B5EF4-FFF2-40B4-BE49-F238E27FC236}">
                <a16:creationId xmlns:a16="http://schemas.microsoft.com/office/drawing/2014/main" id="{3FCEF32B-BC6C-8842-871B-5377F4FECE7E}"/>
              </a:ext>
            </a:extLst>
          </p:cNvPr>
          <p:cNvSpPr/>
          <p:nvPr/>
        </p:nvSpPr>
        <p:spPr>
          <a:xfrm>
            <a:off x="279132" y="5748229"/>
            <a:ext cx="5012957" cy="1070296"/>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Straight Arrow Connector 15">
            <a:extLst>
              <a:ext uri="{FF2B5EF4-FFF2-40B4-BE49-F238E27FC236}">
                <a16:creationId xmlns:a16="http://schemas.microsoft.com/office/drawing/2014/main" id="{F4AA9A13-E8AC-4F4A-A669-51776AD9E7E3}"/>
              </a:ext>
            </a:extLst>
          </p:cNvPr>
          <p:cNvCxnSpPr>
            <a:cxnSpLocks/>
          </p:cNvCxnSpPr>
          <p:nvPr/>
        </p:nvCxnSpPr>
        <p:spPr>
          <a:xfrm>
            <a:off x="7705898" y="4389790"/>
            <a:ext cx="1357016" cy="0"/>
          </a:xfrm>
          <a:prstGeom prst="straightConnector1">
            <a:avLst/>
          </a:prstGeom>
          <a:ln w="47625">
            <a:solidFill>
              <a:srgbClr val="AA9F96"/>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913407FC-3A0A-B648-A74B-EBFCE681A504}"/>
              </a:ext>
            </a:extLst>
          </p:cNvPr>
          <p:cNvSpPr txBox="1"/>
          <p:nvPr/>
        </p:nvSpPr>
        <p:spPr>
          <a:xfrm>
            <a:off x="9012148" y="3564343"/>
            <a:ext cx="2820625" cy="1354217"/>
          </a:xfrm>
          <a:prstGeom prst="rect">
            <a:avLst/>
          </a:prstGeom>
          <a:noFill/>
        </p:spPr>
        <p:txBody>
          <a:bodyPr wrap="square" rtlCol="0">
            <a:spAutoFit/>
          </a:bodyPr>
          <a:lstStyle/>
          <a:p>
            <a:pPr algn="ctr">
              <a:spcAft>
                <a:spcPts val="600"/>
              </a:spcAft>
            </a:pPr>
            <a:r>
              <a:rPr lang="fr-FR" sz="4100" b="1" dirty="0">
                <a:solidFill>
                  <a:srgbClr val="1E516E"/>
                </a:solidFill>
                <a:latin typeface="Montserrat" pitchFamily="2" charset="77"/>
              </a:rPr>
              <a:t>Tous les sites</a:t>
            </a:r>
            <a:endParaRPr lang="fr-FR" sz="1600" b="1" dirty="0">
              <a:solidFill>
                <a:srgbClr val="1E516E"/>
              </a:solidFill>
              <a:latin typeface="Montserrat" pitchFamily="2" charset="77"/>
            </a:endParaRPr>
          </a:p>
        </p:txBody>
      </p:sp>
      <p:sp>
        <p:nvSpPr>
          <p:cNvPr id="3" name="ZoneTexte 2"/>
          <p:cNvSpPr txBox="1"/>
          <p:nvPr/>
        </p:nvSpPr>
        <p:spPr>
          <a:xfrm>
            <a:off x="5420781" y="4102323"/>
            <a:ext cx="2220031" cy="1754326"/>
          </a:xfrm>
          <a:prstGeom prst="rect">
            <a:avLst/>
          </a:prstGeom>
          <a:noFill/>
        </p:spPr>
        <p:txBody>
          <a:bodyPr wrap="none" rtlCol="0">
            <a:spAutoFit/>
          </a:bodyPr>
          <a:lstStyle/>
          <a:p>
            <a:r>
              <a:rPr lang="fr-FR" b="1" dirty="0" err="1">
                <a:solidFill>
                  <a:srgbClr val="1E516E"/>
                </a:solidFill>
              </a:rPr>
              <a:t>Medias</a:t>
            </a:r>
            <a:endParaRPr lang="fr-FR" dirty="0">
              <a:solidFill>
                <a:srgbClr val="1E516E"/>
              </a:solidFill>
            </a:endParaRPr>
          </a:p>
          <a:p>
            <a:pPr marL="285750" indent="-285750">
              <a:buFont typeface="Arial" panose="020B0604020202020204" pitchFamily="34" charset="0"/>
              <a:buChar char="•"/>
            </a:pPr>
            <a:r>
              <a:rPr lang="fr-FR" dirty="0" err="1">
                <a:solidFill>
                  <a:srgbClr val="1E516E"/>
                </a:solidFill>
              </a:rPr>
              <a:t>Dircom</a:t>
            </a:r>
            <a:br>
              <a:rPr lang="fr-FR" dirty="0">
                <a:solidFill>
                  <a:srgbClr val="1E516E"/>
                </a:solidFill>
              </a:rPr>
            </a:br>
            <a:endParaRPr lang="fr-FR" dirty="0">
              <a:solidFill>
                <a:srgbClr val="1E516E"/>
              </a:solidFill>
            </a:endParaRPr>
          </a:p>
          <a:p>
            <a:r>
              <a:rPr lang="fr-FR" dirty="0">
                <a:solidFill>
                  <a:srgbClr val="1E516E"/>
                </a:solidFill>
              </a:rPr>
              <a:t>+ Photos particulières</a:t>
            </a:r>
          </a:p>
          <a:p>
            <a:pPr marL="285750" indent="-285750">
              <a:buFont typeface="Arial" panose="020B0604020202020204" pitchFamily="34" charset="0"/>
              <a:buChar char="•"/>
            </a:pPr>
            <a:r>
              <a:rPr lang="fr-FR" dirty="0">
                <a:solidFill>
                  <a:srgbClr val="1E516E"/>
                </a:solidFill>
              </a:rPr>
              <a:t>Editeurs de site</a:t>
            </a:r>
            <a:br>
              <a:rPr lang="fr-FR" dirty="0">
                <a:solidFill>
                  <a:srgbClr val="1E516E"/>
                </a:solidFill>
              </a:rPr>
            </a:br>
            <a:endParaRPr lang="fr-FR" dirty="0">
              <a:solidFill>
                <a:srgbClr val="1E516E"/>
              </a:solidFill>
            </a:endParaRPr>
          </a:p>
        </p:txBody>
      </p:sp>
      <p:sp>
        <p:nvSpPr>
          <p:cNvPr id="22" name="TextBox 31">
            <a:extLst>
              <a:ext uri="{FF2B5EF4-FFF2-40B4-BE49-F238E27FC236}">
                <a16:creationId xmlns:a16="http://schemas.microsoft.com/office/drawing/2014/main" id="{5557D66C-4F6F-A14B-897C-EB50D14DB75D}"/>
              </a:ext>
            </a:extLst>
          </p:cNvPr>
          <p:cNvSpPr txBox="1"/>
          <p:nvPr/>
        </p:nvSpPr>
        <p:spPr>
          <a:xfrm>
            <a:off x="1490018" y="1431743"/>
            <a:ext cx="3589493" cy="5016758"/>
          </a:xfrm>
          <a:prstGeom prst="rect">
            <a:avLst/>
          </a:prstGeom>
          <a:noFill/>
        </p:spPr>
        <p:txBody>
          <a:bodyPr wrap="square" rtlCol="0">
            <a:spAutoFit/>
          </a:bodyPr>
          <a:lstStyle/>
          <a:p>
            <a:pPr>
              <a:spcAft>
                <a:spcPts val="1800"/>
              </a:spcAft>
            </a:pPr>
            <a:r>
              <a:rPr lang="fr-FR" sz="2400" dirty="0">
                <a:solidFill>
                  <a:srgbClr val="1E516E"/>
                </a:solidFill>
                <a:latin typeface="Montserrat" pitchFamily="2" charset="77"/>
              </a:rPr>
              <a:t>UE</a:t>
            </a:r>
            <a:br>
              <a:rPr lang="fr-FR" sz="2400" dirty="0">
                <a:solidFill>
                  <a:srgbClr val="1E516E"/>
                </a:solidFill>
                <a:latin typeface="Montserrat" pitchFamily="2" charset="77"/>
              </a:rPr>
            </a:br>
            <a:r>
              <a:rPr lang="fr-FR" sz="1600" dirty="0">
                <a:solidFill>
                  <a:srgbClr val="1E516E"/>
                </a:solidFill>
                <a:latin typeface="Montserrat" panose="02000505000000020004" pitchFamily="2" charset="77"/>
              </a:rPr>
              <a:t>BDO+POF</a:t>
            </a:r>
          </a:p>
          <a:p>
            <a:pPr>
              <a:spcAft>
                <a:spcPts val="1800"/>
              </a:spcAft>
            </a:pPr>
            <a:r>
              <a:rPr lang="fr-FR" sz="2400" dirty="0">
                <a:solidFill>
                  <a:srgbClr val="1E516E"/>
                </a:solidFill>
                <a:latin typeface="Montserrat" pitchFamily="2" charset="77"/>
              </a:rPr>
              <a:t>Diplômes</a:t>
            </a:r>
            <a:br>
              <a:rPr lang="fr-FR" sz="2400" b="1" dirty="0">
                <a:solidFill>
                  <a:srgbClr val="1E516E"/>
                </a:solidFill>
                <a:latin typeface="Montserrat" pitchFamily="2" charset="77"/>
              </a:rPr>
            </a:br>
            <a:r>
              <a:rPr lang="fr-FR" sz="1600" dirty="0">
                <a:solidFill>
                  <a:srgbClr val="1E516E"/>
                </a:solidFill>
                <a:latin typeface="Montserrat" panose="02000505000000020004" pitchFamily="2" charset="77"/>
              </a:rPr>
              <a:t>BDO+POF</a:t>
            </a:r>
          </a:p>
          <a:p>
            <a:pPr>
              <a:spcAft>
                <a:spcPts val="1800"/>
              </a:spcAft>
            </a:pPr>
            <a:r>
              <a:rPr lang="fr-FR" sz="2400" dirty="0">
                <a:solidFill>
                  <a:srgbClr val="1E516E"/>
                </a:solidFill>
                <a:latin typeface="Montserrat" pitchFamily="2" charset="77"/>
              </a:rPr>
              <a:t>« Offre locale »</a:t>
            </a:r>
            <a:br>
              <a:rPr lang="fr-FR" sz="2400" b="1" dirty="0">
                <a:solidFill>
                  <a:srgbClr val="1E516E"/>
                </a:solidFill>
                <a:latin typeface="Montserrat" pitchFamily="2" charset="77"/>
              </a:rPr>
            </a:br>
            <a:endParaRPr lang="fr-FR" sz="2400" b="1" dirty="0">
              <a:solidFill>
                <a:srgbClr val="1E516E"/>
              </a:solidFill>
              <a:latin typeface="Montserrat" pitchFamily="2" charset="77"/>
            </a:endParaRPr>
          </a:p>
          <a:p>
            <a:pPr>
              <a:spcAft>
                <a:spcPts val="1800"/>
              </a:spcAft>
            </a:pPr>
            <a:r>
              <a:rPr lang="fr-FR" sz="2400" dirty="0">
                <a:solidFill>
                  <a:srgbClr val="1E516E"/>
                </a:solidFill>
                <a:latin typeface="Montserrat" pitchFamily="2" charset="77"/>
              </a:rPr>
              <a:t>Événements</a:t>
            </a:r>
            <a:br>
              <a:rPr lang="fr-FR" sz="2400" b="1" dirty="0">
                <a:solidFill>
                  <a:srgbClr val="1E516E"/>
                </a:solidFill>
                <a:latin typeface="Montserrat" pitchFamily="2" charset="77"/>
              </a:rPr>
            </a:br>
            <a:endParaRPr lang="fr-FR" sz="1600" dirty="0">
              <a:solidFill>
                <a:srgbClr val="1E516E"/>
              </a:solidFill>
              <a:latin typeface="Montserrat" panose="02000505000000020004" pitchFamily="2" charset="77"/>
            </a:endParaRPr>
          </a:p>
          <a:p>
            <a:pPr>
              <a:spcAft>
                <a:spcPts val="1800"/>
              </a:spcAft>
            </a:pPr>
            <a:r>
              <a:rPr lang="fr-FR" sz="2000" b="1" dirty="0">
                <a:solidFill>
                  <a:srgbClr val="1E516E"/>
                </a:solidFill>
                <a:latin typeface="Montserrat" pitchFamily="2" charset="77"/>
              </a:rPr>
              <a:t>Photothèque </a:t>
            </a:r>
            <a:r>
              <a:rPr lang="fr-FR" sz="2000" b="1" dirty="0" err="1">
                <a:solidFill>
                  <a:srgbClr val="1E516E"/>
                </a:solidFill>
                <a:latin typeface="Montserrat" pitchFamily="2" charset="77"/>
              </a:rPr>
              <a:t>Ajaris</a:t>
            </a:r>
            <a:br>
              <a:rPr lang="fr-FR" sz="2000" b="1" dirty="0">
                <a:solidFill>
                  <a:srgbClr val="1E516E"/>
                </a:solidFill>
                <a:latin typeface="Montserrat" pitchFamily="2" charset="77"/>
              </a:rPr>
            </a:br>
            <a:r>
              <a:rPr lang="fr-FR" sz="1600" b="1" dirty="0">
                <a:solidFill>
                  <a:srgbClr val="1E516E"/>
                </a:solidFill>
                <a:latin typeface="Montserrat" pitchFamily="2" charset="77"/>
              </a:rPr>
              <a:t>Contacter la </a:t>
            </a:r>
            <a:r>
              <a:rPr lang="fr-FR" sz="1600" b="1" dirty="0" err="1">
                <a:solidFill>
                  <a:srgbClr val="1E516E"/>
                </a:solidFill>
                <a:latin typeface="Montserrat" pitchFamily="2" charset="77"/>
              </a:rPr>
              <a:t>dircom</a:t>
            </a:r>
            <a:br>
              <a:rPr lang="fr-FR" sz="1600" b="1" dirty="0">
                <a:solidFill>
                  <a:srgbClr val="1E516E"/>
                </a:solidFill>
                <a:latin typeface="Montserrat" pitchFamily="2" charset="77"/>
              </a:rPr>
            </a:br>
            <a:r>
              <a:rPr lang="fr-FR" sz="1600" b="1" dirty="0">
                <a:solidFill>
                  <a:srgbClr val="1E516E"/>
                </a:solidFill>
                <a:latin typeface="Montserrat" pitchFamily="2" charset="77"/>
              </a:rPr>
              <a:t>(Laurence Benoit)</a:t>
            </a:r>
            <a:br>
              <a:rPr lang="fr-FR" sz="2400" b="1" dirty="0">
                <a:solidFill>
                  <a:srgbClr val="1E516E"/>
                </a:solidFill>
                <a:latin typeface="Montserrat" pitchFamily="2" charset="77"/>
              </a:rPr>
            </a:br>
            <a:r>
              <a:rPr lang="fr-FR" sz="2400" dirty="0">
                <a:solidFill>
                  <a:srgbClr val="1E516E"/>
                </a:solidFill>
                <a:latin typeface="Montserrat" pitchFamily="2" charset="77"/>
              </a:rPr>
              <a:t>Emplois et stages</a:t>
            </a:r>
            <a:br>
              <a:rPr lang="fr-FR" sz="1600" b="1" dirty="0">
                <a:solidFill>
                  <a:srgbClr val="1E516E"/>
                </a:solidFill>
                <a:latin typeface="Montserrat" pitchFamily="2" charset="77"/>
              </a:rPr>
            </a:br>
            <a:endParaRPr lang="fr-FR" sz="1600" dirty="0">
              <a:solidFill>
                <a:srgbClr val="1E516E"/>
              </a:solidFill>
              <a:latin typeface="Montserrat" panose="02000505000000020004" pitchFamily="2" charset="77"/>
            </a:endParaRPr>
          </a:p>
        </p:txBody>
      </p:sp>
      <p:sp>
        <p:nvSpPr>
          <p:cNvPr id="21" name="ZoneTexte 20"/>
          <p:cNvSpPr txBox="1"/>
          <p:nvPr/>
        </p:nvSpPr>
        <p:spPr>
          <a:xfrm>
            <a:off x="1448453" y="1143500"/>
            <a:ext cx="10233494" cy="369332"/>
          </a:xfrm>
          <a:prstGeom prst="rect">
            <a:avLst/>
          </a:prstGeom>
          <a:noFill/>
        </p:spPr>
        <p:txBody>
          <a:bodyPr wrap="square" rtlCol="0">
            <a:spAutoFit/>
          </a:bodyPr>
          <a:lstStyle/>
          <a:p>
            <a:r>
              <a:rPr lang="fr-FR" dirty="0"/>
              <a:t>Base de données origine                      Base </a:t>
            </a:r>
            <a:r>
              <a:rPr lang="fr-FR" dirty="0" err="1"/>
              <a:t>Ksup</a:t>
            </a:r>
            <a:r>
              <a:rPr lang="fr-FR" dirty="0"/>
              <a:t>  et éditeurs                                                 Sites d’affichage</a:t>
            </a:r>
          </a:p>
        </p:txBody>
      </p:sp>
    </p:spTree>
    <p:extLst>
      <p:ext uri="{BB962C8B-B14F-4D97-AF65-F5344CB8AC3E}">
        <p14:creationId xmlns:p14="http://schemas.microsoft.com/office/powerpoint/2010/main" val="22504701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5">
            <a:extLst>
              <a:ext uri="{FF2B5EF4-FFF2-40B4-BE49-F238E27FC236}">
                <a16:creationId xmlns:a16="http://schemas.microsoft.com/office/drawing/2014/main" id="{4406D7FF-C9BA-884F-9B46-198DCF7453E4}"/>
              </a:ext>
            </a:extLst>
          </p:cNvPr>
          <p:cNvPicPr>
            <a:picLocks noChangeAspect="1"/>
          </p:cNvPicPr>
          <p:nvPr/>
        </p:nvPicPr>
        <p:blipFill rotWithShape="1">
          <a:blip r:embed="rId2">
            <a:extLst>
              <a:ext uri="{28A0092B-C50C-407E-A947-70E740481C1C}">
                <a14:useLocalDpi xmlns:a14="http://schemas.microsoft.com/office/drawing/2010/main" val="0"/>
              </a:ext>
            </a:extLst>
          </a:blip>
          <a:srcRect l="47568" t="8254" r="47459" b="80396"/>
          <a:stretch/>
        </p:blipFill>
        <p:spPr>
          <a:xfrm>
            <a:off x="7372057" y="257175"/>
            <a:ext cx="1153052" cy="1002008"/>
          </a:xfrm>
          <a:prstGeom prst="rect">
            <a:avLst/>
          </a:prstGeom>
        </p:spPr>
      </p:pic>
      <p:grpSp>
        <p:nvGrpSpPr>
          <p:cNvPr id="22" name="Group 21">
            <a:extLst>
              <a:ext uri="{FF2B5EF4-FFF2-40B4-BE49-F238E27FC236}">
                <a16:creationId xmlns:a16="http://schemas.microsoft.com/office/drawing/2014/main" id="{C21D3ED3-8E21-2E48-ABBC-120F76C4233F}"/>
              </a:ext>
            </a:extLst>
          </p:cNvPr>
          <p:cNvGrpSpPr/>
          <p:nvPr/>
        </p:nvGrpSpPr>
        <p:grpSpPr>
          <a:xfrm>
            <a:off x="3648305" y="-11437"/>
            <a:ext cx="4003324" cy="1145751"/>
            <a:chOff x="3314683" y="-11432"/>
            <a:chExt cx="4097896" cy="1145751"/>
          </a:xfrm>
        </p:grpSpPr>
        <p:sp>
          <p:nvSpPr>
            <p:cNvPr id="23" name="Round Single Corner Rectangle 22">
              <a:extLst>
                <a:ext uri="{FF2B5EF4-FFF2-40B4-BE49-F238E27FC236}">
                  <a16:creationId xmlns:a16="http://schemas.microsoft.com/office/drawing/2014/main" id="{8C91942D-C396-2242-B396-DF8BF94E251C}"/>
                </a:ext>
              </a:extLst>
            </p:cNvPr>
            <p:cNvSpPr/>
            <p:nvPr/>
          </p:nvSpPr>
          <p:spPr>
            <a:xfrm flipH="1">
              <a:off x="3314683" y="-11432"/>
              <a:ext cx="3753518" cy="1145751"/>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r>
                <a:rPr lang="fr-FR" dirty="0">
                  <a:latin typeface="Montserrat" pitchFamily="2" charset="77"/>
                </a:rPr>
                <a:t>-</a:t>
              </a:r>
            </a:p>
          </p:txBody>
        </p:sp>
        <p:sp>
          <p:nvSpPr>
            <p:cNvPr id="25" name="TextBox 24">
              <a:extLst>
                <a:ext uri="{FF2B5EF4-FFF2-40B4-BE49-F238E27FC236}">
                  <a16:creationId xmlns:a16="http://schemas.microsoft.com/office/drawing/2014/main" id="{5B35D891-032C-D04C-BA2A-CC5492A4AA8D}"/>
                </a:ext>
              </a:extLst>
            </p:cNvPr>
            <p:cNvSpPr txBox="1"/>
            <p:nvPr/>
          </p:nvSpPr>
          <p:spPr>
            <a:xfrm>
              <a:off x="4740675" y="679426"/>
              <a:ext cx="2671904" cy="274434"/>
            </a:xfrm>
            <a:prstGeom prst="rect">
              <a:avLst/>
            </a:prstGeom>
            <a:noFill/>
            <a:ln>
              <a:noFill/>
            </a:ln>
          </p:spPr>
          <p:txBody>
            <a:bodyPr wrap="square" rtlCol="0">
              <a:spAutoFit/>
            </a:bodyPr>
            <a:lstStyle/>
            <a:p>
              <a:pPr>
                <a:lnSpc>
                  <a:spcPts val="1300"/>
                </a:lnSpc>
              </a:pPr>
              <a:r>
                <a:rPr lang="fr-FR" dirty="0">
                  <a:solidFill>
                    <a:schemeClr val="bg1"/>
                  </a:solidFill>
                  <a:latin typeface="Montserrat" pitchFamily="2" charset="77"/>
                </a:rPr>
                <a:t>LES TAGS</a:t>
              </a:r>
            </a:p>
          </p:txBody>
        </p:sp>
      </p:grpSp>
      <p:grpSp>
        <p:nvGrpSpPr>
          <p:cNvPr id="18" name="Group 17">
            <a:extLst>
              <a:ext uri="{FF2B5EF4-FFF2-40B4-BE49-F238E27FC236}">
                <a16:creationId xmlns:a16="http://schemas.microsoft.com/office/drawing/2014/main" id="{9CBCDEBB-B02B-FD4B-902D-51095B54A2F3}"/>
              </a:ext>
            </a:extLst>
          </p:cNvPr>
          <p:cNvGrpSpPr/>
          <p:nvPr/>
        </p:nvGrpSpPr>
        <p:grpSpPr>
          <a:xfrm>
            <a:off x="0" y="0"/>
            <a:ext cx="5501922" cy="1134318"/>
            <a:chOff x="-20171" y="1"/>
            <a:chExt cx="5501922"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5" y="1"/>
              <a:ext cx="4876804"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20171" y="694812"/>
              <a:ext cx="5501922" cy="259045"/>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 DES FONCTIONNALITES </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JUIN 2024</a:t>
              </a:r>
            </a:p>
          </p:txBody>
        </p:sp>
      </p:grpSp>
      <p:pic>
        <p:nvPicPr>
          <p:cNvPr id="7" name="Picture 6">
            <a:extLst>
              <a:ext uri="{FF2B5EF4-FFF2-40B4-BE49-F238E27FC236}">
                <a16:creationId xmlns:a16="http://schemas.microsoft.com/office/drawing/2014/main" id="{8F3E34D9-F8B9-404D-9FAD-93EB9F3B8C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551" y="1314779"/>
            <a:ext cx="2781300" cy="4838700"/>
          </a:xfrm>
          <a:prstGeom prst="rect">
            <a:avLst/>
          </a:prstGeom>
        </p:spPr>
      </p:pic>
      <p:pic>
        <p:nvPicPr>
          <p:cNvPr id="9" name="Picture 8">
            <a:extLst>
              <a:ext uri="{FF2B5EF4-FFF2-40B4-BE49-F238E27FC236}">
                <a16:creationId xmlns:a16="http://schemas.microsoft.com/office/drawing/2014/main" id="{09B43D10-EC97-9D47-8373-401E685A12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550" y="6083139"/>
            <a:ext cx="4737100" cy="279400"/>
          </a:xfrm>
          <a:prstGeom prst="rect">
            <a:avLst/>
          </a:prstGeom>
        </p:spPr>
      </p:pic>
      <p:sp>
        <p:nvSpPr>
          <p:cNvPr id="17" name="Rectangle 16">
            <a:extLst>
              <a:ext uri="{FF2B5EF4-FFF2-40B4-BE49-F238E27FC236}">
                <a16:creationId xmlns:a16="http://schemas.microsoft.com/office/drawing/2014/main" id="{D05E9DB8-168D-1A43-8A8F-47E62367A4F2}"/>
              </a:ext>
            </a:extLst>
          </p:cNvPr>
          <p:cNvSpPr/>
          <p:nvPr/>
        </p:nvSpPr>
        <p:spPr>
          <a:xfrm>
            <a:off x="476046" y="1816686"/>
            <a:ext cx="2124279" cy="484840"/>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cxnSp>
        <p:nvCxnSpPr>
          <p:cNvPr id="21" name="Straight Arrow Connector 20">
            <a:extLst>
              <a:ext uri="{FF2B5EF4-FFF2-40B4-BE49-F238E27FC236}">
                <a16:creationId xmlns:a16="http://schemas.microsoft.com/office/drawing/2014/main" id="{BB2E73EA-EF82-834F-939C-C5B9EB855598}"/>
              </a:ext>
            </a:extLst>
          </p:cNvPr>
          <p:cNvCxnSpPr>
            <a:cxnSpLocks/>
          </p:cNvCxnSpPr>
          <p:nvPr/>
        </p:nvCxnSpPr>
        <p:spPr>
          <a:xfrm>
            <a:off x="2815100" y="2058338"/>
            <a:ext cx="2842750" cy="0"/>
          </a:xfrm>
          <a:prstGeom prst="straightConnector1">
            <a:avLst/>
          </a:prstGeom>
          <a:ln w="47625">
            <a:solidFill>
              <a:srgbClr val="AA9F96"/>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64BD983-B1B0-AA46-B354-8FDD6221EB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1179" y="1314771"/>
            <a:ext cx="5632541" cy="4556474"/>
          </a:xfrm>
          <a:prstGeom prst="rect">
            <a:avLst/>
          </a:prstGeom>
        </p:spPr>
      </p:pic>
    </p:spTree>
    <p:extLst>
      <p:ext uri="{BB962C8B-B14F-4D97-AF65-F5344CB8AC3E}">
        <p14:creationId xmlns:p14="http://schemas.microsoft.com/office/powerpoint/2010/main" val="362300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21"/>
                                        </p:tgtEl>
                                        <p:attrNameLst>
                                          <p:attrName>style.visibility</p:attrName>
                                        </p:attrNameLst>
                                      </p:cBhvr>
                                      <p:to>
                                        <p:strVal val="visible"/>
                                      </p:to>
                                    </p:set>
                                    <p:anim calcmode="lin" valueType="num">
                                      <p:cBhvr>
                                        <p:cTn id="7" dur="200" fill="hold"/>
                                        <p:tgtEl>
                                          <p:spTgt spid="21"/>
                                        </p:tgtEl>
                                        <p:attrNameLst>
                                          <p:attrName>ppt_w</p:attrName>
                                        </p:attrNameLst>
                                      </p:cBhvr>
                                      <p:tavLst>
                                        <p:tav tm="0">
                                          <p:val>
                                            <p:fltVal val="0"/>
                                          </p:val>
                                        </p:tav>
                                        <p:tav tm="100000">
                                          <p:val>
                                            <p:strVal val="#ppt_w"/>
                                          </p:val>
                                        </p:tav>
                                      </p:tavLst>
                                    </p:anim>
                                    <p:anim calcmode="lin" valueType="num">
                                      <p:cBhvr>
                                        <p:cTn id="8" dur="200" fill="hold"/>
                                        <p:tgtEl>
                                          <p:spTgt spid="21"/>
                                        </p:tgtEl>
                                        <p:attrNameLst>
                                          <p:attrName>ppt_h</p:attrName>
                                        </p:attrNameLst>
                                      </p:cBhvr>
                                      <p:tavLst>
                                        <p:tav tm="0">
                                          <p:val>
                                            <p:fltVal val="0"/>
                                          </p:val>
                                        </p:tav>
                                        <p:tav tm="100000">
                                          <p:val>
                                            <p:strVal val="#ppt_h"/>
                                          </p:val>
                                        </p:tav>
                                      </p:tavLst>
                                    </p:anim>
                                    <p:animEffect transition="in" filter="fade">
                                      <p:cBhvr>
                                        <p:cTn id="9" dur="2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989" y="1294023"/>
            <a:ext cx="1947005" cy="5113004"/>
          </a:xfrm>
          <a:prstGeom prst="rect">
            <a:avLst/>
          </a:prstGeom>
        </p:spPr>
      </p:pic>
      <p:grpSp>
        <p:nvGrpSpPr>
          <p:cNvPr id="22" name="Group 21">
            <a:extLst>
              <a:ext uri="{FF2B5EF4-FFF2-40B4-BE49-F238E27FC236}">
                <a16:creationId xmlns:a16="http://schemas.microsoft.com/office/drawing/2014/main" id="{C21D3ED3-8E21-2E48-ABBC-120F76C4233F}"/>
              </a:ext>
            </a:extLst>
          </p:cNvPr>
          <p:cNvGrpSpPr/>
          <p:nvPr/>
        </p:nvGrpSpPr>
        <p:grpSpPr>
          <a:xfrm>
            <a:off x="3648307" y="-11437"/>
            <a:ext cx="4581292" cy="1145751"/>
            <a:chOff x="3314685" y="-11432"/>
            <a:chExt cx="4689517" cy="1145751"/>
          </a:xfrm>
        </p:grpSpPr>
        <p:sp>
          <p:nvSpPr>
            <p:cNvPr id="23" name="Round Single Corner Rectangle 22">
              <a:extLst>
                <a:ext uri="{FF2B5EF4-FFF2-40B4-BE49-F238E27FC236}">
                  <a16:creationId xmlns:a16="http://schemas.microsoft.com/office/drawing/2014/main" id="{8C91942D-C396-2242-B396-DF8BF94E251C}"/>
                </a:ext>
              </a:extLst>
            </p:cNvPr>
            <p:cNvSpPr/>
            <p:nvPr/>
          </p:nvSpPr>
          <p:spPr>
            <a:xfrm flipH="1">
              <a:off x="3314685" y="-11432"/>
              <a:ext cx="4689517" cy="1145751"/>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r>
                <a:rPr lang="fr-FR" dirty="0">
                  <a:latin typeface="Montserrat" pitchFamily="2" charset="77"/>
                </a:rPr>
                <a:t>-</a:t>
              </a:r>
            </a:p>
          </p:txBody>
        </p:sp>
        <p:sp>
          <p:nvSpPr>
            <p:cNvPr id="25" name="TextBox 24">
              <a:extLst>
                <a:ext uri="{FF2B5EF4-FFF2-40B4-BE49-F238E27FC236}">
                  <a16:creationId xmlns:a16="http://schemas.microsoft.com/office/drawing/2014/main" id="{5B35D891-032C-D04C-BA2A-CC5492A4AA8D}"/>
                </a:ext>
              </a:extLst>
            </p:cNvPr>
            <p:cNvSpPr txBox="1"/>
            <p:nvPr/>
          </p:nvSpPr>
          <p:spPr>
            <a:xfrm>
              <a:off x="4305298" y="694812"/>
              <a:ext cx="3412903" cy="274434"/>
            </a:xfrm>
            <a:prstGeom prst="rect">
              <a:avLst/>
            </a:prstGeom>
            <a:noFill/>
            <a:ln>
              <a:noFill/>
            </a:ln>
          </p:spPr>
          <p:txBody>
            <a:bodyPr wrap="square" rtlCol="0">
              <a:spAutoFit/>
            </a:bodyPr>
            <a:lstStyle/>
            <a:p>
              <a:pPr>
                <a:lnSpc>
                  <a:spcPts val="1300"/>
                </a:lnSpc>
              </a:pPr>
              <a:r>
                <a:rPr lang="fr-FR" dirty="0">
                  <a:solidFill>
                    <a:schemeClr val="bg1"/>
                  </a:solidFill>
                  <a:latin typeface="Montserrat" pitchFamily="2" charset="77"/>
                </a:rPr>
                <a:t>LES TAGS</a:t>
              </a:r>
            </a:p>
          </p:txBody>
        </p:sp>
      </p:grpSp>
      <p:grpSp>
        <p:nvGrpSpPr>
          <p:cNvPr id="18" name="Group 17">
            <a:extLst>
              <a:ext uri="{FF2B5EF4-FFF2-40B4-BE49-F238E27FC236}">
                <a16:creationId xmlns:a16="http://schemas.microsoft.com/office/drawing/2014/main" id="{9CBCDEBB-B02B-FD4B-902D-51095B54A2F3}"/>
              </a:ext>
            </a:extLst>
          </p:cNvPr>
          <p:cNvGrpSpPr/>
          <p:nvPr/>
        </p:nvGrpSpPr>
        <p:grpSpPr>
          <a:xfrm>
            <a:off x="-3" y="0"/>
            <a:ext cx="4381502" cy="1134318"/>
            <a:chOff x="-4" y="1"/>
            <a:chExt cx="4381502"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4127500" cy="271356"/>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DES FONCTIONNALITES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 JUIN 2024</a:t>
              </a:r>
            </a:p>
          </p:txBody>
        </p:sp>
      </p:grpSp>
      <p:sp>
        <p:nvSpPr>
          <p:cNvPr id="17" name="Rectangle 16">
            <a:extLst>
              <a:ext uri="{FF2B5EF4-FFF2-40B4-BE49-F238E27FC236}">
                <a16:creationId xmlns:a16="http://schemas.microsoft.com/office/drawing/2014/main" id="{9A7D35FA-17B2-9E42-A182-DE507C524A85}"/>
              </a:ext>
            </a:extLst>
          </p:cNvPr>
          <p:cNvSpPr/>
          <p:nvPr/>
        </p:nvSpPr>
        <p:spPr>
          <a:xfrm>
            <a:off x="222989" y="1760561"/>
            <a:ext cx="1471701" cy="341194"/>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pic>
        <p:nvPicPr>
          <p:cNvPr id="21" name="Picture 15">
            <a:extLst>
              <a:ext uri="{FF2B5EF4-FFF2-40B4-BE49-F238E27FC236}">
                <a16:creationId xmlns:a16="http://schemas.microsoft.com/office/drawing/2014/main" id="{4406D7FF-C9BA-884F-9B46-198DCF7453E4}"/>
              </a:ext>
            </a:extLst>
          </p:cNvPr>
          <p:cNvPicPr>
            <a:picLocks noChangeAspect="1"/>
          </p:cNvPicPr>
          <p:nvPr/>
        </p:nvPicPr>
        <p:blipFill rotWithShape="1">
          <a:blip r:embed="rId3">
            <a:extLst>
              <a:ext uri="{28A0092B-C50C-407E-A947-70E740481C1C}">
                <a14:useLocalDpi xmlns:a14="http://schemas.microsoft.com/office/drawing/2010/main" val="0"/>
              </a:ext>
            </a:extLst>
          </a:blip>
          <a:srcRect l="47568" t="8254" r="47459" b="80396"/>
          <a:stretch/>
        </p:blipFill>
        <p:spPr>
          <a:xfrm>
            <a:off x="8871045" y="434188"/>
            <a:ext cx="809352" cy="703331"/>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1392" y="1538628"/>
            <a:ext cx="3829334" cy="1308356"/>
          </a:xfrm>
          <a:prstGeom prst="rect">
            <a:avLst/>
          </a:prstGeom>
        </p:spPr>
      </p:pic>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2297" y="2028824"/>
            <a:ext cx="5156022" cy="4593547"/>
          </a:xfrm>
          <a:prstGeom prst="rect">
            <a:avLst/>
          </a:prstGeom>
        </p:spPr>
      </p:pic>
    </p:spTree>
    <p:extLst>
      <p:ext uri="{BB962C8B-B14F-4D97-AF65-F5344CB8AC3E}">
        <p14:creationId xmlns:p14="http://schemas.microsoft.com/office/powerpoint/2010/main" val="41472909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991" y="1699332"/>
            <a:ext cx="1815009" cy="5214505"/>
          </a:xfrm>
          <a:prstGeom prst="rect">
            <a:avLst/>
          </a:prstGeom>
        </p:spPr>
      </p:pic>
      <p:grpSp>
        <p:nvGrpSpPr>
          <p:cNvPr id="22" name="Group 21">
            <a:extLst>
              <a:ext uri="{FF2B5EF4-FFF2-40B4-BE49-F238E27FC236}">
                <a16:creationId xmlns:a16="http://schemas.microsoft.com/office/drawing/2014/main" id="{C21D3ED3-8E21-2E48-ABBC-120F76C4233F}"/>
              </a:ext>
            </a:extLst>
          </p:cNvPr>
          <p:cNvGrpSpPr/>
          <p:nvPr/>
        </p:nvGrpSpPr>
        <p:grpSpPr>
          <a:xfrm>
            <a:off x="3648307" y="-11437"/>
            <a:ext cx="4581292" cy="1145751"/>
            <a:chOff x="3314685" y="-11432"/>
            <a:chExt cx="4689517" cy="1145751"/>
          </a:xfrm>
        </p:grpSpPr>
        <p:sp>
          <p:nvSpPr>
            <p:cNvPr id="23" name="Round Single Corner Rectangle 22">
              <a:extLst>
                <a:ext uri="{FF2B5EF4-FFF2-40B4-BE49-F238E27FC236}">
                  <a16:creationId xmlns:a16="http://schemas.microsoft.com/office/drawing/2014/main" id="{8C91942D-C396-2242-B396-DF8BF94E251C}"/>
                </a:ext>
              </a:extLst>
            </p:cNvPr>
            <p:cNvSpPr/>
            <p:nvPr/>
          </p:nvSpPr>
          <p:spPr>
            <a:xfrm flipH="1">
              <a:off x="3314685" y="-11432"/>
              <a:ext cx="4689517" cy="1145751"/>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r>
                <a:rPr lang="fr-FR" dirty="0">
                  <a:latin typeface="Montserrat" pitchFamily="2" charset="77"/>
                </a:rPr>
                <a:t>-</a:t>
              </a:r>
            </a:p>
          </p:txBody>
        </p:sp>
        <p:sp>
          <p:nvSpPr>
            <p:cNvPr id="25" name="TextBox 24">
              <a:extLst>
                <a:ext uri="{FF2B5EF4-FFF2-40B4-BE49-F238E27FC236}">
                  <a16:creationId xmlns:a16="http://schemas.microsoft.com/office/drawing/2014/main" id="{5B35D891-032C-D04C-BA2A-CC5492A4AA8D}"/>
                </a:ext>
              </a:extLst>
            </p:cNvPr>
            <p:cNvSpPr txBox="1"/>
            <p:nvPr/>
          </p:nvSpPr>
          <p:spPr>
            <a:xfrm>
              <a:off x="4305298" y="694812"/>
              <a:ext cx="3412903" cy="274434"/>
            </a:xfrm>
            <a:prstGeom prst="rect">
              <a:avLst/>
            </a:prstGeom>
            <a:noFill/>
            <a:ln>
              <a:noFill/>
            </a:ln>
          </p:spPr>
          <p:txBody>
            <a:bodyPr wrap="square" rtlCol="0">
              <a:spAutoFit/>
            </a:bodyPr>
            <a:lstStyle/>
            <a:p>
              <a:pPr>
                <a:lnSpc>
                  <a:spcPts val="1300"/>
                </a:lnSpc>
              </a:pPr>
              <a:r>
                <a:rPr lang="fr-FR" dirty="0">
                  <a:solidFill>
                    <a:schemeClr val="bg1"/>
                  </a:solidFill>
                  <a:latin typeface="Montserrat" pitchFamily="2" charset="77"/>
                </a:rPr>
                <a:t>LES TAGS</a:t>
              </a:r>
            </a:p>
          </p:txBody>
        </p:sp>
      </p:grpSp>
      <p:grpSp>
        <p:nvGrpSpPr>
          <p:cNvPr id="18" name="Group 17">
            <a:extLst>
              <a:ext uri="{FF2B5EF4-FFF2-40B4-BE49-F238E27FC236}">
                <a16:creationId xmlns:a16="http://schemas.microsoft.com/office/drawing/2014/main" id="{9CBCDEBB-B02B-FD4B-902D-51095B54A2F3}"/>
              </a:ext>
            </a:extLst>
          </p:cNvPr>
          <p:cNvGrpSpPr/>
          <p:nvPr/>
        </p:nvGrpSpPr>
        <p:grpSpPr>
          <a:xfrm>
            <a:off x="-3" y="0"/>
            <a:ext cx="4381502" cy="1134318"/>
            <a:chOff x="-4" y="1"/>
            <a:chExt cx="4381502"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4127500" cy="259045"/>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DES FONCTIONNALITES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 JUIN 2024</a:t>
              </a:r>
            </a:p>
          </p:txBody>
        </p:sp>
      </p:grpSp>
      <p:sp>
        <p:nvSpPr>
          <p:cNvPr id="17" name="Rectangle 16">
            <a:extLst>
              <a:ext uri="{FF2B5EF4-FFF2-40B4-BE49-F238E27FC236}">
                <a16:creationId xmlns:a16="http://schemas.microsoft.com/office/drawing/2014/main" id="{9A7D35FA-17B2-9E42-A182-DE507C524A85}"/>
              </a:ext>
            </a:extLst>
          </p:cNvPr>
          <p:cNvSpPr/>
          <p:nvPr/>
        </p:nvSpPr>
        <p:spPr>
          <a:xfrm>
            <a:off x="190991" y="4454419"/>
            <a:ext cx="1471701" cy="595253"/>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pic>
        <p:nvPicPr>
          <p:cNvPr id="21" name="Picture 15">
            <a:extLst>
              <a:ext uri="{FF2B5EF4-FFF2-40B4-BE49-F238E27FC236}">
                <a16:creationId xmlns:a16="http://schemas.microsoft.com/office/drawing/2014/main" id="{4406D7FF-C9BA-884F-9B46-198DCF7453E4}"/>
              </a:ext>
            </a:extLst>
          </p:cNvPr>
          <p:cNvPicPr>
            <a:picLocks noChangeAspect="1"/>
          </p:cNvPicPr>
          <p:nvPr/>
        </p:nvPicPr>
        <p:blipFill rotWithShape="1">
          <a:blip r:embed="rId3">
            <a:extLst>
              <a:ext uri="{28A0092B-C50C-407E-A947-70E740481C1C}">
                <a14:useLocalDpi xmlns:a14="http://schemas.microsoft.com/office/drawing/2010/main" val="0"/>
              </a:ext>
            </a:extLst>
          </a:blip>
          <a:srcRect l="47568" t="8254" r="47459" b="80396"/>
          <a:stretch/>
        </p:blipFill>
        <p:spPr>
          <a:xfrm>
            <a:off x="8464159" y="434188"/>
            <a:ext cx="809352" cy="703331"/>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4714" y="1504502"/>
            <a:ext cx="2107583" cy="2579725"/>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4789" y="1533158"/>
            <a:ext cx="2407359" cy="5546852"/>
          </a:xfrm>
          <a:prstGeom prst="rect">
            <a:avLst/>
          </a:prstGeom>
        </p:spPr>
      </p:pic>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1197" y="4182754"/>
            <a:ext cx="1987320" cy="2299932"/>
          </a:xfrm>
          <a:prstGeom prst="rect">
            <a:avLst/>
          </a:prstGeom>
        </p:spPr>
      </p:pic>
    </p:spTree>
    <p:extLst>
      <p:ext uri="{BB962C8B-B14F-4D97-AF65-F5344CB8AC3E}">
        <p14:creationId xmlns:p14="http://schemas.microsoft.com/office/powerpoint/2010/main" val="33714313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989" y="1294023"/>
            <a:ext cx="1947005" cy="5113004"/>
          </a:xfrm>
          <a:prstGeom prst="rect">
            <a:avLst/>
          </a:prstGeom>
        </p:spPr>
      </p:pic>
      <p:grpSp>
        <p:nvGrpSpPr>
          <p:cNvPr id="22" name="Group 21">
            <a:extLst>
              <a:ext uri="{FF2B5EF4-FFF2-40B4-BE49-F238E27FC236}">
                <a16:creationId xmlns:a16="http://schemas.microsoft.com/office/drawing/2014/main" id="{C21D3ED3-8E21-2E48-ABBC-120F76C4233F}"/>
              </a:ext>
            </a:extLst>
          </p:cNvPr>
          <p:cNvGrpSpPr/>
          <p:nvPr/>
        </p:nvGrpSpPr>
        <p:grpSpPr>
          <a:xfrm>
            <a:off x="3648307" y="-11437"/>
            <a:ext cx="4581292" cy="1145751"/>
            <a:chOff x="3314685" y="-11432"/>
            <a:chExt cx="4689517" cy="1145751"/>
          </a:xfrm>
        </p:grpSpPr>
        <p:sp>
          <p:nvSpPr>
            <p:cNvPr id="23" name="Round Single Corner Rectangle 22">
              <a:extLst>
                <a:ext uri="{FF2B5EF4-FFF2-40B4-BE49-F238E27FC236}">
                  <a16:creationId xmlns:a16="http://schemas.microsoft.com/office/drawing/2014/main" id="{8C91942D-C396-2242-B396-DF8BF94E251C}"/>
                </a:ext>
              </a:extLst>
            </p:cNvPr>
            <p:cNvSpPr/>
            <p:nvPr/>
          </p:nvSpPr>
          <p:spPr>
            <a:xfrm flipH="1">
              <a:off x="3314685" y="-11432"/>
              <a:ext cx="4689517" cy="1145751"/>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r>
                <a:rPr lang="fr-FR" dirty="0">
                  <a:latin typeface="Montserrat" pitchFamily="2" charset="77"/>
                </a:rPr>
                <a:t>-</a:t>
              </a:r>
            </a:p>
          </p:txBody>
        </p:sp>
        <p:sp>
          <p:nvSpPr>
            <p:cNvPr id="25" name="TextBox 24">
              <a:extLst>
                <a:ext uri="{FF2B5EF4-FFF2-40B4-BE49-F238E27FC236}">
                  <a16:creationId xmlns:a16="http://schemas.microsoft.com/office/drawing/2014/main" id="{5B35D891-032C-D04C-BA2A-CC5492A4AA8D}"/>
                </a:ext>
              </a:extLst>
            </p:cNvPr>
            <p:cNvSpPr txBox="1"/>
            <p:nvPr/>
          </p:nvSpPr>
          <p:spPr>
            <a:xfrm>
              <a:off x="4305298" y="694812"/>
              <a:ext cx="3412903" cy="274434"/>
            </a:xfrm>
            <a:prstGeom prst="rect">
              <a:avLst/>
            </a:prstGeom>
            <a:noFill/>
            <a:ln>
              <a:noFill/>
            </a:ln>
          </p:spPr>
          <p:txBody>
            <a:bodyPr wrap="square" rtlCol="0">
              <a:spAutoFit/>
            </a:bodyPr>
            <a:lstStyle/>
            <a:p>
              <a:pPr>
                <a:lnSpc>
                  <a:spcPts val="1300"/>
                </a:lnSpc>
              </a:pPr>
              <a:r>
                <a:rPr lang="fr-FR" dirty="0">
                  <a:solidFill>
                    <a:schemeClr val="bg1"/>
                  </a:solidFill>
                  <a:latin typeface="Montserrat" pitchFamily="2" charset="77"/>
                </a:rPr>
                <a:t>LES TAGS</a:t>
              </a:r>
            </a:p>
          </p:txBody>
        </p:sp>
      </p:grpSp>
      <p:grpSp>
        <p:nvGrpSpPr>
          <p:cNvPr id="18" name="Group 17">
            <a:extLst>
              <a:ext uri="{FF2B5EF4-FFF2-40B4-BE49-F238E27FC236}">
                <a16:creationId xmlns:a16="http://schemas.microsoft.com/office/drawing/2014/main" id="{9CBCDEBB-B02B-FD4B-902D-51095B54A2F3}"/>
              </a:ext>
            </a:extLst>
          </p:cNvPr>
          <p:cNvGrpSpPr/>
          <p:nvPr/>
        </p:nvGrpSpPr>
        <p:grpSpPr>
          <a:xfrm>
            <a:off x="-3" y="0"/>
            <a:ext cx="4381502" cy="1134318"/>
            <a:chOff x="-4" y="1"/>
            <a:chExt cx="4381502"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4127500" cy="271356"/>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DES FONCTIONNALITES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JUIN 2024</a:t>
              </a:r>
            </a:p>
          </p:txBody>
        </p:sp>
      </p:grpSp>
      <p:sp>
        <p:nvSpPr>
          <p:cNvPr id="17" name="Rectangle 16">
            <a:extLst>
              <a:ext uri="{FF2B5EF4-FFF2-40B4-BE49-F238E27FC236}">
                <a16:creationId xmlns:a16="http://schemas.microsoft.com/office/drawing/2014/main" id="{9A7D35FA-17B2-9E42-A182-DE507C524A85}"/>
              </a:ext>
            </a:extLst>
          </p:cNvPr>
          <p:cNvSpPr/>
          <p:nvPr/>
        </p:nvSpPr>
        <p:spPr>
          <a:xfrm>
            <a:off x="222989" y="5745707"/>
            <a:ext cx="1471701" cy="661319"/>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pic>
        <p:nvPicPr>
          <p:cNvPr id="21" name="Picture 15">
            <a:extLst>
              <a:ext uri="{FF2B5EF4-FFF2-40B4-BE49-F238E27FC236}">
                <a16:creationId xmlns:a16="http://schemas.microsoft.com/office/drawing/2014/main" id="{4406D7FF-C9BA-884F-9B46-198DCF7453E4}"/>
              </a:ext>
            </a:extLst>
          </p:cNvPr>
          <p:cNvPicPr>
            <a:picLocks noChangeAspect="1"/>
          </p:cNvPicPr>
          <p:nvPr/>
        </p:nvPicPr>
        <p:blipFill rotWithShape="1">
          <a:blip r:embed="rId3">
            <a:extLst>
              <a:ext uri="{28A0092B-C50C-407E-A947-70E740481C1C}">
                <a14:useLocalDpi xmlns:a14="http://schemas.microsoft.com/office/drawing/2010/main" val="0"/>
              </a:ext>
            </a:extLst>
          </a:blip>
          <a:srcRect l="47568" t="8254" r="47459" b="80396"/>
          <a:stretch/>
        </p:blipFill>
        <p:spPr>
          <a:xfrm>
            <a:off x="8871045" y="434188"/>
            <a:ext cx="809352" cy="703331"/>
          </a:xfrm>
          <a:prstGeom prst="rect">
            <a:avLst/>
          </a:prstGeom>
        </p:spPr>
      </p:pic>
      <p:pic>
        <p:nvPicPr>
          <p:cNvPr id="8" name="Image 7">
            <a:extLst>
              <a:ext uri="{FF2B5EF4-FFF2-40B4-BE49-F238E27FC236}">
                <a16:creationId xmlns:a16="http://schemas.microsoft.com/office/drawing/2014/main" id="{CC8171CA-EF97-FA4C-99B4-4945B4FAA0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1538" y="1366332"/>
            <a:ext cx="9061352" cy="5099218"/>
          </a:xfrm>
          <a:prstGeom prst="rect">
            <a:avLst/>
          </a:prstGeom>
        </p:spPr>
      </p:pic>
    </p:spTree>
    <p:extLst>
      <p:ext uri="{BB962C8B-B14F-4D97-AF65-F5344CB8AC3E}">
        <p14:creationId xmlns:p14="http://schemas.microsoft.com/office/powerpoint/2010/main" val="3915560600"/>
      </p:ext>
    </p:extLst>
  </p:cSld>
  <p:clrMapOvr>
    <a:masterClrMapping/>
  </p:clrMapOvr>
</p:sld>
</file>

<file path=ppt/slides/slide7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643" y="1671109"/>
            <a:ext cx="1649868" cy="4812115"/>
          </a:xfrm>
          <a:prstGeom prst="rect">
            <a:avLst/>
          </a:prstGeom>
        </p:spPr>
      </p:pic>
      <p:grpSp>
        <p:nvGrpSpPr>
          <p:cNvPr id="22" name="Group 21">
            <a:extLst>
              <a:ext uri="{FF2B5EF4-FFF2-40B4-BE49-F238E27FC236}">
                <a16:creationId xmlns:a16="http://schemas.microsoft.com/office/drawing/2014/main" id="{C21D3ED3-8E21-2E48-ABBC-120F76C4233F}"/>
              </a:ext>
            </a:extLst>
          </p:cNvPr>
          <p:cNvGrpSpPr/>
          <p:nvPr/>
        </p:nvGrpSpPr>
        <p:grpSpPr>
          <a:xfrm>
            <a:off x="3648307" y="-11437"/>
            <a:ext cx="4581292" cy="1145751"/>
            <a:chOff x="3314685" y="-11432"/>
            <a:chExt cx="4689517" cy="1145751"/>
          </a:xfrm>
        </p:grpSpPr>
        <p:sp>
          <p:nvSpPr>
            <p:cNvPr id="23" name="Round Single Corner Rectangle 22">
              <a:extLst>
                <a:ext uri="{FF2B5EF4-FFF2-40B4-BE49-F238E27FC236}">
                  <a16:creationId xmlns:a16="http://schemas.microsoft.com/office/drawing/2014/main" id="{8C91942D-C396-2242-B396-DF8BF94E251C}"/>
                </a:ext>
              </a:extLst>
            </p:cNvPr>
            <p:cNvSpPr/>
            <p:nvPr/>
          </p:nvSpPr>
          <p:spPr>
            <a:xfrm flipH="1">
              <a:off x="3314685" y="-11432"/>
              <a:ext cx="4689517" cy="1145751"/>
            </a:xfrm>
            <a:prstGeom prst="round1Rect">
              <a:avLst>
                <a:gd fmla="val 50000" name="adj"/>
              </a:avLst>
            </a:prstGeom>
            <a:solidFill>
              <a:srgbClr val="AA9F96"/>
            </a:solidFill>
            <a:ln>
              <a:noFill/>
            </a:ln>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nSpc>
                  <a:spcPts val="1200"/>
                </a:lnSpc>
              </a:pPr>
              <a:r>
                <a:rPr dirty="0" lang="fr-FR">
                  <a:latin charset="77" pitchFamily="2" typeface="Montserrat"/>
                </a:rPr>
                <a:t>-</a:t>
              </a:r>
            </a:p>
          </p:txBody>
        </p:sp>
        <p:sp>
          <p:nvSpPr>
            <p:cNvPr id="25" name="TextBox 24">
              <a:extLst>
                <a:ext uri="{FF2B5EF4-FFF2-40B4-BE49-F238E27FC236}">
                  <a16:creationId xmlns:a16="http://schemas.microsoft.com/office/drawing/2014/main" id="{5B35D891-032C-D04C-BA2A-CC5492A4AA8D}"/>
                </a:ext>
              </a:extLst>
            </p:cNvPr>
            <p:cNvSpPr txBox="1"/>
            <p:nvPr/>
          </p:nvSpPr>
          <p:spPr>
            <a:xfrm>
              <a:off x="4305298" y="694812"/>
              <a:ext cx="3412903" cy="274434"/>
            </a:xfrm>
            <a:prstGeom prst="rect">
              <a:avLst/>
            </a:prstGeom>
            <a:noFill/>
            <a:ln>
              <a:noFill/>
            </a:ln>
          </p:spPr>
          <p:txBody>
            <a:bodyPr rtlCol="0" wrap="square">
              <a:spAutoFit/>
            </a:bodyPr>
            <a:lstStyle/>
            <a:p>
              <a:pPr>
                <a:lnSpc>
                  <a:spcPts val="1300"/>
                </a:lnSpc>
              </a:pPr>
              <a:r>
                <a:rPr dirty="0" lang="fr-FR">
                  <a:solidFill>
                    <a:schemeClr val="bg1"/>
                  </a:solidFill>
                  <a:latin charset="77" pitchFamily="2" typeface="Montserrat"/>
                </a:rPr>
                <a:t>LES TAGS</a:t>
              </a:r>
            </a:p>
          </p:txBody>
        </p:sp>
      </p:grpSp>
      <p:grpSp>
        <p:nvGrpSpPr>
          <p:cNvPr id="18" name="Group 17">
            <a:extLst>
              <a:ext uri="{FF2B5EF4-FFF2-40B4-BE49-F238E27FC236}">
                <a16:creationId xmlns:a16="http://schemas.microsoft.com/office/drawing/2014/main" id="{9CBCDEBB-B02B-FD4B-902D-51095B54A2F3}"/>
              </a:ext>
            </a:extLst>
          </p:cNvPr>
          <p:cNvGrpSpPr/>
          <p:nvPr/>
        </p:nvGrpSpPr>
        <p:grpSpPr>
          <a:xfrm>
            <a:off x="-3" y="0"/>
            <a:ext cx="4381502" cy="1134318"/>
            <a:chOff x="-4" y="1"/>
            <a:chExt cx="4381502"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fmla="val 50000" name="adj"/>
              </a:avLst>
            </a:prstGeom>
            <a:solidFill>
              <a:srgbClr val="C1002A"/>
            </a:solidFill>
            <a:ln>
              <a:noFill/>
            </a:ln>
            <a:effectLst>
              <a:outerShdw algn="ctr" dir="16200000" dist="63500" rotWithShape="0">
                <a:srgbClr val="0D0D0D">
                  <a:alpha val="0"/>
                </a:srgbClr>
              </a:outerShdw>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gn="ctr">
                <a:lnSpc>
                  <a:spcPts val="1300"/>
                </a:lnSpc>
              </a:pPr>
              <a:endParaRPr b="1" dirty="0" lang="fr-FR">
                <a:latin charset="77" pitchFamily="2" typeface="Montserrat SemiBold"/>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4127500" cy="271356"/>
            </a:xfrm>
            <a:prstGeom prst="rect">
              <a:avLst/>
            </a:prstGeom>
            <a:noFill/>
            <a:ln>
              <a:noFill/>
            </a:ln>
          </p:spPr>
          <p:txBody>
            <a:bodyPr rtlCol="0" wrap="square">
              <a:spAutoFit/>
            </a:bodyPr>
            <a:lstStyle/>
            <a:p>
              <a:pPr>
                <a:lnSpc>
                  <a:spcPts val="1300"/>
                </a:lnSpc>
              </a:pPr>
              <a:r>
                <a:rPr b="1" dirty="0" lang="fr-FR">
                  <a:solidFill>
                    <a:schemeClr val="bg1"/>
                  </a:solidFill>
                  <a:latin charset="77" pitchFamily="2" typeface="Montserrat SemiBold"/>
                </a:rPr>
                <a:t>DES FONCTIONNALITES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dirty="0" lang="fr-FR">
                  <a:latin charset="77" pitchFamily="2" typeface="Montserrat"/>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dirty="0" lang="fr-FR">
                  <a:latin charset="77" pitchFamily="2" typeface="Montserrat"/>
                </a:rPr>
                <a:t> JUIN 2024</a:t>
              </a:r>
            </a:p>
          </p:txBody>
        </p:sp>
      </p:grpSp>
      <p:sp>
        <p:nvSpPr>
          <p:cNvPr id="17" name="Rectangle 16">
            <a:extLst>
              <a:ext uri="{FF2B5EF4-FFF2-40B4-BE49-F238E27FC236}">
                <a16:creationId xmlns:a16="http://schemas.microsoft.com/office/drawing/2014/main" id="{9A7D35FA-17B2-9E42-A182-DE507C524A85}"/>
              </a:ext>
            </a:extLst>
          </p:cNvPr>
          <p:cNvSpPr/>
          <p:nvPr/>
        </p:nvSpPr>
        <p:spPr>
          <a:xfrm>
            <a:off x="619643" y="5952161"/>
            <a:ext cx="1471701" cy="341194"/>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fr-FR"/>
              <a:t> </a:t>
            </a:r>
          </a:p>
        </p:txBody>
      </p:sp>
      <p:pic>
        <p:nvPicPr>
          <p:cNvPr id="21" name="Picture 15">
            <a:extLst>
              <a:ext uri="{FF2B5EF4-FFF2-40B4-BE49-F238E27FC236}">
                <a16:creationId xmlns:a16="http://schemas.microsoft.com/office/drawing/2014/main" id="{4406D7FF-C9BA-884F-9B46-198DCF7453E4}"/>
              </a:ext>
            </a:extLst>
          </p:cNvPr>
          <p:cNvPicPr>
            <a:picLocks noChangeAspect="1"/>
          </p:cNvPicPr>
          <p:nvPr/>
        </p:nvPicPr>
        <p:blipFill rotWithShape="1">
          <a:blip r:embed="rId3">
            <a:extLst>
              <a:ext uri="{28A0092B-C50C-407E-A947-70E740481C1C}">
                <a14:useLocalDpi xmlns:a14="http://schemas.microsoft.com/office/drawing/2010/main" val="0"/>
              </a:ext>
            </a:extLst>
          </a:blip>
          <a:srcRect b="80396" l="47568" r="47459" t="8254"/>
          <a:stretch/>
        </p:blipFill>
        <p:spPr>
          <a:xfrm>
            <a:off x="8871045" y="434188"/>
            <a:ext cx="809352" cy="703331"/>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5969" y="1760561"/>
            <a:ext cx="3448050" cy="4724400"/>
          </a:xfrm>
          <a:prstGeom prst="rect">
            <a:avLst/>
          </a:prstGeom>
        </p:spPr>
      </p:pic>
      <p:pic>
        <p:nvPicPr>
          <p:cNvPr id="3" name="Objet 2"/>
          <p:cNvPicPr/>
          <p:nvPr/>
        </p:nvPicPr>
        <p:blipFill>
          <a:blip r:embed="rId5"/>
          <a:stretch>
            <a:fillRect/>
          </a:stretch>
          <a:srcRect/>
        </p:blipFill>
        <p:spPr>
          <a:xfrm>
            <a:off x="2670290" y="2182766"/>
            <a:ext cx="5059362" cy="3130954"/>
          </a:xfrm>
          <a:prstGeom prst="rect">
            <a:avLst/>
          </a:prstGeom>
        </p:spPr>
      </p:pic>
      <p:sp>
        <p:nvSpPr>
          <p:cNvPr id="24" name="Rectangle 23">
            <a:extLst>
              <a:ext uri="{FF2B5EF4-FFF2-40B4-BE49-F238E27FC236}">
                <a16:creationId xmlns:a16="http://schemas.microsoft.com/office/drawing/2014/main" id="{9A7D35FA-17B2-9E42-A182-DE507C524A85}"/>
              </a:ext>
            </a:extLst>
          </p:cNvPr>
          <p:cNvSpPr/>
          <p:nvPr/>
        </p:nvSpPr>
        <p:spPr>
          <a:xfrm>
            <a:off x="5336771" y="3865418"/>
            <a:ext cx="1290027" cy="182880"/>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fr-FR"/>
              <a:t> </a:t>
            </a:r>
          </a:p>
        </p:txBody>
      </p:sp>
      <p:sp>
        <p:nvSpPr>
          <p:cNvPr id="26" name="Rectangle 25">
            <a:extLst>
              <a:ext uri="{FF2B5EF4-FFF2-40B4-BE49-F238E27FC236}">
                <a16:creationId xmlns:a16="http://schemas.microsoft.com/office/drawing/2014/main" id="{9A7D35FA-17B2-9E42-A182-DE507C524A85}"/>
              </a:ext>
            </a:extLst>
          </p:cNvPr>
          <p:cNvSpPr/>
          <p:nvPr/>
        </p:nvSpPr>
        <p:spPr>
          <a:xfrm>
            <a:off x="5547278" y="4125780"/>
            <a:ext cx="1410475" cy="188525"/>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fr-FR"/>
              <a:t> </a:t>
            </a:r>
          </a:p>
        </p:txBody>
      </p:sp>
    </p:spTree>
    <p:extLst>
      <p:ext uri="{BB962C8B-B14F-4D97-AF65-F5344CB8AC3E}">
        <p14:creationId xmlns:p14="http://schemas.microsoft.com/office/powerpoint/2010/main" val="14035173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C21D3ED3-8E21-2E48-ABBC-120F76C4233F}"/>
              </a:ext>
            </a:extLst>
          </p:cNvPr>
          <p:cNvGrpSpPr/>
          <p:nvPr/>
        </p:nvGrpSpPr>
        <p:grpSpPr>
          <a:xfrm>
            <a:off x="3648307" y="-11437"/>
            <a:ext cx="4581292" cy="1145751"/>
            <a:chOff x="3314685" y="-11432"/>
            <a:chExt cx="4689517" cy="1145751"/>
          </a:xfrm>
        </p:grpSpPr>
        <p:sp>
          <p:nvSpPr>
            <p:cNvPr id="23" name="Round Single Corner Rectangle 22">
              <a:extLst>
                <a:ext uri="{FF2B5EF4-FFF2-40B4-BE49-F238E27FC236}">
                  <a16:creationId xmlns:a16="http://schemas.microsoft.com/office/drawing/2014/main" id="{8C91942D-C396-2242-B396-DF8BF94E251C}"/>
                </a:ext>
              </a:extLst>
            </p:cNvPr>
            <p:cNvSpPr/>
            <p:nvPr/>
          </p:nvSpPr>
          <p:spPr>
            <a:xfrm flipH="1">
              <a:off x="3314685" y="-11432"/>
              <a:ext cx="4689517" cy="1145751"/>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r>
                <a:rPr lang="fr-FR" dirty="0">
                  <a:latin typeface="Montserrat" pitchFamily="2" charset="77"/>
                </a:rPr>
                <a:t>-</a:t>
              </a:r>
            </a:p>
          </p:txBody>
        </p:sp>
        <p:sp>
          <p:nvSpPr>
            <p:cNvPr id="25" name="TextBox 24">
              <a:extLst>
                <a:ext uri="{FF2B5EF4-FFF2-40B4-BE49-F238E27FC236}">
                  <a16:creationId xmlns:a16="http://schemas.microsoft.com/office/drawing/2014/main" id="{5B35D891-032C-D04C-BA2A-CC5492A4AA8D}"/>
                </a:ext>
              </a:extLst>
            </p:cNvPr>
            <p:cNvSpPr txBox="1"/>
            <p:nvPr/>
          </p:nvSpPr>
          <p:spPr>
            <a:xfrm>
              <a:off x="4305298" y="694812"/>
              <a:ext cx="3412903" cy="274434"/>
            </a:xfrm>
            <a:prstGeom prst="rect">
              <a:avLst/>
            </a:prstGeom>
            <a:noFill/>
            <a:ln>
              <a:noFill/>
            </a:ln>
          </p:spPr>
          <p:txBody>
            <a:bodyPr wrap="square" rtlCol="0">
              <a:spAutoFit/>
            </a:bodyPr>
            <a:lstStyle/>
            <a:p>
              <a:pPr>
                <a:lnSpc>
                  <a:spcPts val="1300"/>
                </a:lnSpc>
              </a:pPr>
              <a:r>
                <a:rPr lang="fr-FR" dirty="0">
                  <a:solidFill>
                    <a:schemeClr val="bg1"/>
                  </a:solidFill>
                  <a:latin typeface="Montserrat" pitchFamily="2" charset="77"/>
                </a:rPr>
                <a:t>LES TAGS</a:t>
              </a:r>
            </a:p>
          </p:txBody>
        </p:sp>
      </p:grpSp>
      <p:grpSp>
        <p:nvGrpSpPr>
          <p:cNvPr id="18" name="Group 17">
            <a:extLst>
              <a:ext uri="{FF2B5EF4-FFF2-40B4-BE49-F238E27FC236}">
                <a16:creationId xmlns:a16="http://schemas.microsoft.com/office/drawing/2014/main" id="{9CBCDEBB-B02B-FD4B-902D-51095B54A2F3}"/>
              </a:ext>
            </a:extLst>
          </p:cNvPr>
          <p:cNvGrpSpPr/>
          <p:nvPr/>
        </p:nvGrpSpPr>
        <p:grpSpPr>
          <a:xfrm>
            <a:off x="-3" y="0"/>
            <a:ext cx="4381502" cy="1134318"/>
            <a:chOff x="-4" y="1"/>
            <a:chExt cx="4381502"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4127500" cy="271356"/>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DES FONCTIONNALITES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 FÉVRIER 2024</a:t>
              </a:r>
            </a:p>
          </p:txBody>
        </p:sp>
      </p:grpSp>
      <p:pic>
        <p:nvPicPr>
          <p:cNvPr id="21" name="Picture 15">
            <a:extLst>
              <a:ext uri="{FF2B5EF4-FFF2-40B4-BE49-F238E27FC236}">
                <a16:creationId xmlns:a16="http://schemas.microsoft.com/office/drawing/2014/main" id="{4406D7FF-C9BA-884F-9B46-198DCF7453E4}"/>
              </a:ext>
            </a:extLst>
          </p:cNvPr>
          <p:cNvPicPr>
            <a:picLocks noChangeAspect="1"/>
          </p:cNvPicPr>
          <p:nvPr/>
        </p:nvPicPr>
        <p:blipFill rotWithShape="1">
          <a:blip r:embed="rId2">
            <a:extLst>
              <a:ext uri="{28A0092B-C50C-407E-A947-70E740481C1C}">
                <a14:useLocalDpi xmlns:a14="http://schemas.microsoft.com/office/drawing/2010/main" val="0"/>
              </a:ext>
            </a:extLst>
          </a:blip>
          <a:srcRect l="47568" t="8254" r="47459" b="80396"/>
          <a:stretch/>
        </p:blipFill>
        <p:spPr>
          <a:xfrm>
            <a:off x="8871045" y="434188"/>
            <a:ext cx="809352" cy="703331"/>
          </a:xfrm>
          <a:prstGeom prst="rect">
            <a:avLst/>
          </a:prstGeom>
        </p:spPr>
      </p:pic>
      <p:pic>
        <p:nvPicPr>
          <p:cNvPr id="10" name="Image 9">
            <a:extLst>
              <a:ext uri="{FF2B5EF4-FFF2-40B4-BE49-F238E27FC236}">
                <a16:creationId xmlns:a16="http://schemas.microsoft.com/office/drawing/2014/main" id="{F75C6496-779A-074D-9D6F-C9E35B2DAC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950" y="1155600"/>
            <a:ext cx="6526080" cy="5702400"/>
          </a:xfrm>
          <a:prstGeom prst="rect">
            <a:avLst/>
          </a:prstGeom>
          <a:ln w="57150">
            <a:noFill/>
          </a:ln>
        </p:spPr>
      </p:pic>
      <p:sp>
        <p:nvSpPr>
          <p:cNvPr id="11" name="Rectangle 10">
            <a:extLst>
              <a:ext uri="{FF2B5EF4-FFF2-40B4-BE49-F238E27FC236}">
                <a16:creationId xmlns:a16="http://schemas.microsoft.com/office/drawing/2014/main" id="{789E5AAF-6143-BD42-9455-AD7D03450CAA}"/>
              </a:ext>
            </a:extLst>
          </p:cNvPr>
          <p:cNvSpPr/>
          <p:nvPr/>
        </p:nvSpPr>
        <p:spPr>
          <a:xfrm>
            <a:off x="742950" y="2606040"/>
            <a:ext cx="2160270" cy="411480"/>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ln>
                <a:solidFill>
                  <a:srgbClr val="C1002A"/>
                </a:solidFill>
              </a:ln>
              <a:solidFill>
                <a:srgbClr val="C00000"/>
              </a:solidFill>
            </a:endParaRPr>
          </a:p>
        </p:txBody>
      </p:sp>
      <p:pic>
        <p:nvPicPr>
          <p:cNvPr id="14" name="Image 13">
            <a:extLst>
              <a:ext uri="{FF2B5EF4-FFF2-40B4-BE49-F238E27FC236}">
                <a16:creationId xmlns:a16="http://schemas.microsoft.com/office/drawing/2014/main" id="{5E65642E-DD65-764F-A2D3-207832F4DA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7289" y="1084796"/>
            <a:ext cx="2899209" cy="3739963"/>
          </a:xfrm>
          <a:prstGeom prst="rect">
            <a:avLst/>
          </a:prstGeom>
        </p:spPr>
      </p:pic>
      <p:cxnSp>
        <p:nvCxnSpPr>
          <p:cNvPr id="29" name="Connecteur droit avec flèche 28">
            <a:extLst>
              <a:ext uri="{FF2B5EF4-FFF2-40B4-BE49-F238E27FC236}">
                <a16:creationId xmlns:a16="http://schemas.microsoft.com/office/drawing/2014/main" id="{139C28BE-CC9D-B740-AF50-0F968C20F145}"/>
              </a:ext>
            </a:extLst>
          </p:cNvPr>
          <p:cNvCxnSpPr/>
          <p:nvPr/>
        </p:nvCxnSpPr>
        <p:spPr>
          <a:xfrm>
            <a:off x="3668192" y="3451860"/>
            <a:ext cx="345600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32" name="Image 31">
            <a:extLst>
              <a:ext uri="{FF2B5EF4-FFF2-40B4-BE49-F238E27FC236}">
                <a16:creationId xmlns:a16="http://schemas.microsoft.com/office/drawing/2014/main" id="{4649CA63-8E96-E740-A195-1C0DFFC3F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8307" y="2811780"/>
            <a:ext cx="6264060" cy="3839263"/>
          </a:xfrm>
          <a:prstGeom prst="rect">
            <a:avLst/>
          </a:prstGeom>
        </p:spPr>
      </p:pic>
    </p:spTree>
    <p:extLst>
      <p:ext uri="{BB962C8B-B14F-4D97-AF65-F5344CB8AC3E}">
        <p14:creationId xmlns:p14="http://schemas.microsoft.com/office/powerpoint/2010/main" val="3767328569"/>
      </p:ext>
    </p:extLst>
  </p:cSld>
  <p:clrMapOvr>
    <a:masterClrMapping/>
  </p:clrMapOvr>
</p:sld>
</file>

<file path=ppt/slides/slide7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625B33-6B9D-094D-BE0E-46AEB5B405DE}"/>
              </a:ext>
            </a:extLst>
          </p:cNvPr>
          <p:cNvSpPr/>
          <p:nvPr/>
        </p:nvSpPr>
        <p:spPr>
          <a:xfrm>
            <a:off x="0" y="-11432"/>
            <a:ext cx="12192000" cy="6869432"/>
          </a:xfrm>
          <a:prstGeom prst="rect">
            <a:avLst/>
          </a:prstGeom>
          <a:solidFill>
            <a:srgbClr val="C100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fr-FR"/>
          </a:p>
        </p:txBody>
      </p:sp>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dirty="0" lang="fr-FR">
                <a:latin charset="77" pitchFamily="2" typeface="Montserrat"/>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dirty="0" lang="fr-FR">
                <a:latin charset="77" pitchFamily="2" typeface="Montserrat"/>
              </a:rPr>
              <a:t> JUIN 2024</a:t>
            </a:r>
          </a:p>
        </p:txBody>
      </p:sp>
      <p:sp>
        <p:nvSpPr>
          <p:cNvPr id="2" name="ZoneTexte 1"/>
          <p:cNvSpPr txBox="1"/>
          <p:nvPr/>
        </p:nvSpPr>
        <p:spPr>
          <a:xfrm>
            <a:off x="2729552" y="2429301"/>
            <a:ext cx="5964072" cy="1754326"/>
          </a:xfrm>
          <a:prstGeom prst="rect">
            <a:avLst/>
          </a:prstGeom>
          <a:noFill/>
        </p:spPr>
        <p:txBody>
          <a:bodyPr rtlCol="0" wrap="square">
            <a:spAutoFit/>
          </a:bodyPr>
          <a:lstStyle/>
          <a:p>
            <a:pPr algn="ctr"/>
            <a:r>
              <a:rPr b="1" dirty="0" lang="fr-FR" sz="5400"/>
              <a:t>Les listes</a:t>
            </a:r>
            <a:br>
              <a:rPr b="1" dirty="0" lang="fr-FR" sz="5400"/>
            </a:br>
            <a:r>
              <a:rPr b="1" dirty="0" lang="fr-FR" sz="5400"/>
              <a:t>Les formulaires</a:t>
            </a:r>
          </a:p>
        </p:txBody>
      </p:sp>
      <p:pic>
        <p:nvPicPr>
          <p:cNvPr id="8" name="Objet 7"/>
          <p:cNvPicPr/>
          <p:nvPr/>
        </p:nvPicPr>
        <p:blipFill>
          <a:blip r:embed="rId2"/>
          <a:stretch>
            <a:fillRect/>
          </a:stretch>
          <a:srcRect/>
        </p:blipFill>
        <p:spPr>
          <a:xfrm>
            <a:off x="3664753" y="4748891"/>
            <a:ext cx="4335088" cy="1209011"/>
          </a:xfrm>
          <a:prstGeom prst="rect">
            <a:avLst/>
          </a:prstGeom>
        </p:spPr>
      </p:pic>
    </p:spTree>
    <p:extLst>
      <p:ext uri="{BB962C8B-B14F-4D97-AF65-F5344CB8AC3E}">
        <p14:creationId xmlns:p14="http://schemas.microsoft.com/office/powerpoint/2010/main" val="17854616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C21D3ED3-8E21-2E48-ABBC-120F76C4233F}"/>
              </a:ext>
            </a:extLst>
          </p:cNvPr>
          <p:cNvGrpSpPr/>
          <p:nvPr/>
        </p:nvGrpSpPr>
        <p:grpSpPr>
          <a:xfrm>
            <a:off x="3648307" y="-11437"/>
            <a:ext cx="4581292" cy="1145751"/>
            <a:chOff x="3314685" y="-11432"/>
            <a:chExt cx="4689517" cy="1145751"/>
          </a:xfrm>
        </p:grpSpPr>
        <p:sp>
          <p:nvSpPr>
            <p:cNvPr id="23" name="Round Single Corner Rectangle 22">
              <a:extLst>
                <a:ext uri="{FF2B5EF4-FFF2-40B4-BE49-F238E27FC236}">
                  <a16:creationId xmlns:a16="http://schemas.microsoft.com/office/drawing/2014/main" id="{8C91942D-C396-2242-B396-DF8BF94E251C}"/>
                </a:ext>
              </a:extLst>
            </p:cNvPr>
            <p:cNvSpPr/>
            <p:nvPr/>
          </p:nvSpPr>
          <p:spPr>
            <a:xfrm flipH="1">
              <a:off x="3314685" y="-11432"/>
              <a:ext cx="4689517" cy="1145751"/>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r>
                <a:rPr lang="fr-FR" dirty="0">
                  <a:latin typeface="Montserrat" pitchFamily="2" charset="77"/>
                </a:rPr>
                <a:t>-</a:t>
              </a:r>
            </a:p>
          </p:txBody>
        </p:sp>
        <p:sp>
          <p:nvSpPr>
            <p:cNvPr id="25" name="TextBox 24">
              <a:extLst>
                <a:ext uri="{FF2B5EF4-FFF2-40B4-BE49-F238E27FC236}">
                  <a16:creationId xmlns:a16="http://schemas.microsoft.com/office/drawing/2014/main" id="{5B35D891-032C-D04C-BA2A-CC5492A4AA8D}"/>
                </a:ext>
              </a:extLst>
            </p:cNvPr>
            <p:cNvSpPr txBox="1"/>
            <p:nvPr/>
          </p:nvSpPr>
          <p:spPr>
            <a:xfrm>
              <a:off x="4129366" y="679943"/>
              <a:ext cx="3810666" cy="274434"/>
            </a:xfrm>
            <a:prstGeom prst="rect">
              <a:avLst/>
            </a:prstGeom>
            <a:noFill/>
            <a:ln>
              <a:noFill/>
            </a:ln>
          </p:spPr>
          <p:txBody>
            <a:bodyPr wrap="square" rtlCol="0">
              <a:spAutoFit/>
            </a:bodyPr>
            <a:lstStyle/>
            <a:p>
              <a:pPr>
                <a:lnSpc>
                  <a:spcPts val="1300"/>
                </a:lnSpc>
              </a:pPr>
              <a:r>
                <a:rPr lang="fr-FR" dirty="0">
                  <a:solidFill>
                    <a:schemeClr val="bg1"/>
                  </a:solidFill>
                  <a:latin typeface="Montserrat" pitchFamily="2" charset="77"/>
                </a:rPr>
                <a:t>PRINCIPES</a:t>
              </a:r>
            </a:p>
          </p:txBody>
        </p:sp>
      </p:grpSp>
      <p:grpSp>
        <p:nvGrpSpPr>
          <p:cNvPr id="18" name="Group 17">
            <a:extLst>
              <a:ext uri="{FF2B5EF4-FFF2-40B4-BE49-F238E27FC236}">
                <a16:creationId xmlns:a16="http://schemas.microsoft.com/office/drawing/2014/main" id="{9CBCDEBB-B02B-FD4B-902D-51095B54A2F3}"/>
              </a:ext>
            </a:extLst>
          </p:cNvPr>
          <p:cNvGrpSpPr/>
          <p:nvPr/>
        </p:nvGrpSpPr>
        <p:grpSpPr>
          <a:xfrm>
            <a:off x="-3" y="0"/>
            <a:ext cx="4381502" cy="1134318"/>
            <a:chOff x="-4" y="1"/>
            <a:chExt cx="4381502"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4127500" cy="271356"/>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 LES LISTES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 JUIN 2024</a:t>
              </a:r>
            </a:p>
          </p:txBody>
        </p:sp>
      </p:grpSp>
      <p:sp>
        <p:nvSpPr>
          <p:cNvPr id="11" name="ZoneTexte 10">
            <a:extLst>
              <a:ext uri="{FF2B5EF4-FFF2-40B4-BE49-F238E27FC236}">
                <a16:creationId xmlns:a16="http://schemas.microsoft.com/office/drawing/2014/main" id="{D971DDB0-4A9C-4653-B26A-A126EE4D95C5}"/>
              </a:ext>
            </a:extLst>
          </p:cNvPr>
          <p:cNvSpPr txBox="1"/>
          <p:nvPr/>
        </p:nvSpPr>
        <p:spPr>
          <a:xfrm>
            <a:off x="-3" y="1552178"/>
            <a:ext cx="4127504" cy="4401205"/>
          </a:xfrm>
          <a:prstGeom prst="rect">
            <a:avLst/>
          </a:prstGeom>
          <a:noFill/>
        </p:spPr>
        <p:txBody>
          <a:bodyPr wrap="square" rtlCol="0">
            <a:spAutoFit/>
          </a:bodyPr>
          <a:lstStyle/>
          <a:p>
            <a:r>
              <a:rPr lang="fr-FR" sz="2000" dirty="0"/>
              <a:t> </a:t>
            </a:r>
          </a:p>
          <a:p>
            <a:pPr lvl="0"/>
            <a:r>
              <a:rPr lang="fr-FR" sz="2000" dirty="0"/>
              <a:t>Les listes permettent notamment de :</a:t>
            </a:r>
            <a:br>
              <a:rPr lang="fr-FR" sz="2000" dirty="0"/>
            </a:br>
            <a:endParaRPr lang="fr-FR" sz="2000" dirty="0"/>
          </a:p>
          <a:p>
            <a:pPr marL="285750" lvl="0" indent="-285750">
              <a:buFont typeface="Arial" panose="020B0604020202020204" pitchFamily="34" charset="0"/>
              <a:buChar char="•"/>
            </a:pPr>
            <a:r>
              <a:rPr lang="fr-FR" sz="2000" dirty="0"/>
              <a:t>faire remonter un même contenu à divers endroits de votre site, notamment pour animer votre page d’accueil </a:t>
            </a:r>
          </a:p>
          <a:p>
            <a:pPr marL="285750" lvl="0" indent="-285750">
              <a:buFont typeface="Arial" panose="020B0604020202020204" pitchFamily="34" charset="0"/>
              <a:buChar char="•"/>
            </a:pPr>
            <a:r>
              <a:rPr lang="fr-FR" sz="2000" dirty="0"/>
              <a:t>faire figurer des fiches qui viennent en complément du contenu principal ou qui permettent un rebond sur d'autres thèmes, notamment le contenu d’une rubrique</a:t>
            </a:r>
          </a:p>
          <a:p>
            <a:pPr marL="285750" lvl="0" indent="-285750">
              <a:buFont typeface="Arial" panose="020B0604020202020204" pitchFamily="34" charset="0"/>
              <a:buChar char="•"/>
            </a:pPr>
            <a:r>
              <a:rPr lang="fr-FR" sz="2000" dirty="0"/>
              <a:t>faire des agendas</a:t>
            </a:r>
          </a:p>
        </p:txBody>
      </p:sp>
      <p:pic>
        <p:nvPicPr>
          <p:cNvPr id="8" name="Image 7">
            <a:extLst>
              <a:ext uri="{FF2B5EF4-FFF2-40B4-BE49-F238E27FC236}">
                <a16:creationId xmlns:a16="http://schemas.microsoft.com/office/drawing/2014/main" id="{2E5B74A2-44CC-78CB-8481-457654C7EE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4187" y="1775251"/>
            <a:ext cx="7513980" cy="3955057"/>
          </a:xfrm>
          <a:prstGeom prst="rect">
            <a:avLst/>
          </a:prstGeom>
        </p:spPr>
      </p:pic>
    </p:spTree>
    <p:extLst>
      <p:ext uri="{BB962C8B-B14F-4D97-AF65-F5344CB8AC3E}">
        <p14:creationId xmlns:p14="http://schemas.microsoft.com/office/powerpoint/2010/main" val="13039895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C21D3ED3-8E21-2E48-ABBC-120F76C4233F}"/>
              </a:ext>
            </a:extLst>
          </p:cNvPr>
          <p:cNvGrpSpPr/>
          <p:nvPr/>
        </p:nvGrpSpPr>
        <p:grpSpPr>
          <a:xfrm>
            <a:off x="3648307" y="-11437"/>
            <a:ext cx="4581292" cy="1145751"/>
            <a:chOff x="3314685" y="-11432"/>
            <a:chExt cx="4689517" cy="1145751"/>
          </a:xfrm>
        </p:grpSpPr>
        <p:sp>
          <p:nvSpPr>
            <p:cNvPr id="23" name="Round Single Corner Rectangle 22">
              <a:extLst>
                <a:ext uri="{FF2B5EF4-FFF2-40B4-BE49-F238E27FC236}">
                  <a16:creationId xmlns:a16="http://schemas.microsoft.com/office/drawing/2014/main" id="{8C91942D-C396-2242-B396-DF8BF94E251C}"/>
                </a:ext>
              </a:extLst>
            </p:cNvPr>
            <p:cNvSpPr/>
            <p:nvPr/>
          </p:nvSpPr>
          <p:spPr>
            <a:xfrm flipH="1">
              <a:off x="3314685" y="-11432"/>
              <a:ext cx="4689517" cy="1145751"/>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r>
                <a:rPr lang="fr-FR" dirty="0">
                  <a:latin typeface="Montserrat" pitchFamily="2" charset="77"/>
                </a:rPr>
                <a:t>-</a:t>
              </a:r>
            </a:p>
          </p:txBody>
        </p:sp>
        <p:sp>
          <p:nvSpPr>
            <p:cNvPr id="25" name="TextBox 24">
              <a:extLst>
                <a:ext uri="{FF2B5EF4-FFF2-40B4-BE49-F238E27FC236}">
                  <a16:creationId xmlns:a16="http://schemas.microsoft.com/office/drawing/2014/main" id="{5B35D891-032C-D04C-BA2A-CC5492A4AA8D}"/>
                </a:ext>
              </a:extLst>
            </p:cNvPr>
            <p:cNvSpPr txBox="1"/>
            <p:nvPr/>
          </p:nvSpPr>
          <p:spPr>
            <a:xfrm>
              <a:off x="4129366" y="679943"/>
              <a:ext cx="3810666" cy="274434"/>
            </a:xfrm>
            <a:prstGeom prst="rect">
              <a:avLst/>
            </a:prstGeom>
            <a:noFill/>
            <a:ln>
              <a:noFill/>
            </a:ln>
          </p:spPr>
          <p:txBody>
            <a:bodyPr wrap="square" rtlCol="0">
              <a:spAutoFit/>
            </a:bodyPr>
            <a:lstStyle/>
            <a:p>
              <a:pPr>
                <a:lnSpc>
                  <a:spcPts val="1300"/>
                </a:lnSpc>
              </a:pPr>
              <a:r>
                <a:rPr lang="fr-FR" dirty="0">
                  <a:solidFill>
                    <a:schemeClr val="bg1"/>
                  </a:solidFill>
                  <a:latin typeface="Montserrat" pitchFamily="2" charset="77"/>
                </a:rPr>
                <a:t>POUR TOUS LES OBJETS</a:t>
              </a:r>
            </a:p>
          </p:txBody>
        </p:sp>
      </p:grpSp>
      <p:grpSp>
        <p:nvGrpSpPr>
          <p:cNvPr id="18" name="Group 17">
            <a:extLst>
              <a:ext uri="{FF2B5EF4-FFF2-40B4-BE49-F238E27FC236}">
                <a16:creationId xmlns:a16="http://schemas.microsoft.com/office/drawing/2014/main" id="{9CBCDEBB-B02B-FD4B-902D-51095B54A2F3}"/>
              </a:ext>
            </a:extLst>
          </p:cNvPr>
          <p:cNvGrpSpPr/>
          <p:nvPr/>
        </p:nvGrpSpPr>
        <p:grpSpPr>
          <a:xfrm>
            <a:off x="-3" y="0"/>
            <a:ext cx="4381502" cy="1134318"/>
            <a:chOff x="-4" y="1"/>
            <a:chExt cx="4381502"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4127500" cy="271356"/>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 LES LISTES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 JUIN 2024</a:t>
              </a:r>
            </a:p>
          </p:txBody>
        </p:sp>
      </p:grpSp>
      <p:sp>
        <p:nvSpPr>
          <p:cNvPr id="3" name="ZoneTexte 2"/>
          <p:cNvSpPr txBox="1"/>
          <p:nvPr/>
        </p:nvSpPr>
        <p:spPr>
          <a:xfrm>
            <a:off x="880149" y="1158411"/>
            <a:ext cx="3603487" cy="1323439"/>
          </a:xfrm>
          <a:prstGeom prst="rect">
            <a:avLst/>
          </a:prstGeom>
          <a:noFill/>
        </p:spPr>
        <p:txBody>
          <a:bodyPr wrap="none" rtlCol="0">
            <a:spAutoFit/>
          </a:bodyPr>
          <a:lstStyle/>
          <a:p>
            <a:r>
              <a:rPr lang="fr-FR" sz="2000" dirty="0"/>
              <a:t>Les listes peuvent regrouper des </a:t>
            </a:r>
            <a:br>
              <a:rPr lang="fr-FR" sz="2000" dirty="0"/>
            </a:br>
            <a:r>
              <a:rPr lang="fr-FR" sz="2000" dirty="0"/>
              <a:t>fiches de toute nature : </a:t>
            </a:r>
          </a:p>
          <a:p>
            <a:br>
              <a:rPr lang="fr-FR" sz="2000" dirty="0"/>
            </a:br>
            <a:r>
              <a:rPr lang="fr-FR" sz="2000" dirty="0"/>
              <a:t>- </a:t>
            </a:r>
            <a:r>
              <a:rPr lang="fr-FR" dirty="0"/>
              <a:t>Actualités</a:t>
            </a: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851" y="2446342"/>
            <a:ext cx="1991953" cy="4612943"/>
          </a:xfrm>
          <a:prstGeom prst="rect">
            <a:avLst/>
          </a:prstGeom>
        </p:spPr>
      </p:pic>
      <p:sp>
        <p:nvSpPr>
          <p:cNvPr id="8" name="ZoneTexte 7"/>
          <p:cNvSpPr txBox="1"/>
          <p:nvPr/>
        </p:nvSpPr>
        <p:spPr>
          <a:xfrm>
            <a:off x="4877082" y="2004143"/>
            <a:ext cx="1414664" cy="369332"/>
          </a:xfrm>
          <a:prstGeom prst="rect">
            <a:avLst/>
          </a:prstGeom>
          <a:noFill/>
        </p:spPr>
        <p:txBody>
          <a:bodyPr wrap="square" rtlCol="0">
            <a:spAutoFit/>
          </a:bodyPr>
          <a:lstStyle/>
          <a:p>
            <a:r>
              <a:rPr lang="fr-FR" dirty="0"/>
              <a:t>- Formations</a:t>
            </a: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6215" y="2272802"/>
            <a:ext cx="4471063" cy="4164476"/>
          </a:xfrm>
          <a:prstGeom prst="rect">
            <a:avLst/>
          </a:prstGeom>
        </p:spPr>
      </p:pic>
      <p:sp>
        <p:nvSpPr>
          <p:cNvPr id="10" name="ZoneTexte 9"/>
          <p:cNvSpPr txBox="1"/>
          <p:nvPr/>
        </p:nvSpPr>
        <p:spPr>
          <a:xfrm>
            <a:off x="9755118" y="1903470"/>
            <a:ext cx="1948226" cy="369332"/>
          </a:xfrm>
          <a:prstGeom prst="rect">
            <a:avLst/>
          </a:prstGeom>
          <a:noFill/>
        </p:spPr>
        <p:txBody>
          <a:bodyPr wrap="none" rtlCol="0">
            <a:spAutoFit/>
          </a:bodyPr>
          <a:lstStyle/>
          <a:p>
            <a:r>
              <a:rPr lang="fr-FR" dirty="0"/>
              <a:t>- Documents, etc…</a:t>
            </a:r>
          </a:p>
        </p:txBody>
      </p:sp>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2148" y="2541327"/>
            <a:ext cx="4200220" cy="3122494"/>
          </a:xfrm>
          <a:prstGeom prst="rect">
            <a:avLst/>
          </a:prstGeom>
        </p:spPr>
      </p:pic>
    </p:spTree>
    <p:extLst>
      <p:ext uri="{BB962C8B-B14F-4D97-AF65-F5344CB8AC3E}">
        <p14:creationId xmlns:p14="http://schemas.microsoft.com/office/powerpoint/2010/main" val="9813019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C21D3ED3-8E21-2E48-ABBC-120F76C4233F}"/>
              </a:ext>
            </a:extLst>
          </p:cNvPr>
          <p:cNvGrpSpPr/>
          <p:nvPr/>
        </p:nvGrpSpPr>
        <p:grpSpPr>
          <a:xfrm>
            <a:off x="3648307" y="-11437"/>
            <a:ext cx="4581292" cy="1145751"/>
            <a:chOff x="3314685" y="-11432"/>
            <a:chExt cx="4689517" cy="1145751"/>
          </a:xfrm>
        </p:grpSpPr>
        <p:sp>
          <p:nvSpPr>
            <p:cNvPr id="23" name="Round Single Corner Rectangle 22">
              <a:extLst>
                <a:ext uri="{FF2B5EF4-FFF2-40B4-BE49-F238E27FC236}">
                  <a16:creationId xmlns:a16="http://schemas.microsoft.com/office/drawing/2014/main" id="{8C91942D-C396-2242-B396-DF8BF94E251C}"/>
                </a:ext>
              </a:extLst>
            </p:cNvPr>
            <p:cNvSpPr/>
            <p:nvPr/>
          </p:nvSpPr>
          <p:spPr>
            <a:xfrm flipH="1">
              <a:off x="3314685" y="-11432"/>
              <a:ext cx="4689517" cy="1145751"/>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r>
                <a:rPr lang="fr-FR" dirty="0">
                  <a:latin typeface="Montserrat" pitchFamily="2" charset="77"/>
                </a:rPr>
                <a:t>-</a:t>
              </a:r>
            </a:p>
          </p:txBody>
        </p:sp>
        <p:sp>
          <p:nvSpPr>
            <p:cNvPr id="25" name="TextBox 24">
              <a:extLst>
                <a:ext uri="{FF2B5EF4-FFF2-40B4-BE49-F238E27FC236}">
                  <a16:creationId xmlns:a16="http://schemas.microsoft.com/office/drawing/2014/main" id="{5B35D891-032C-D04C-BA2A-CC5492A4AA8D}"/>
                </a:ext>
              </a:extLst>
            </p:cNvPr>
            <p:cNvSpPr txBox="1"/>
            <p:nvPr/>
          </p:nvSpPr>
          <p:spPr>
            <a:xfrm>
              <a:off x="4129366" y="679943"/>
              <a:ext cx="3810666" cy="274434"/>
            </a:xfrm>
            <a:prstGeom prst="rect">
              <a:avLst/>
            </a:prstGeom>
            <a:noFill/>
            <a:ln>
              <a:noFill/>
            </a:ln>
          </p:spPr>
          <p:txBody>
            <a:bodyPr wrap="square" rtlCol="0">
              <a:spAutoFit/>
            </a:bodyPr>
            <a:lstStyle/>
            <a:p>
              <a:pPr>
                <a:lnSpc>
                  <a:spcPts val="1300"/>
                </a:lnSpc>
              </a:pPr>
              <a:r>
                <a:rPr lang="fr-FR" dirty="0">
                  <a:solidFill>
                    <a:schemeClr val="bg1"/>
                  </a:solidFill>
                  <a:latin typeface="Montserrat" pitchFamily="2" charset="77"/>
                </a:rPr>
                <a:t>3 TYPES DE  LISTES</a:t>
              </a:r>
            </a:p>
          </p:txBody>
        </p:sp>
      </p:grpSp>
      <p:grpSp>
        <p:nvGrpSpPr>
          <p:cNvPr id="18" name="Group 17">
            <a:extLst>
              <a:ext uri="{FF2B5EF4-FFF2-40B4-BE49-F238E27FC236}">
                <a16:creationId xmlns:a16="http://schemas.microsoft.com/office/drawing/2014/main" id="{9CBCDEBB-B02B-FD4B-902D-51095B54A2F3}"/>
              </a:ext>
            </a:extLst>
          </p:cNvPr>
          <p:cNvGrpSpPr/>
          <p:nvPr/>
        </p:nvGrpSpPr>
        <p:grpSpPr>
          <a:xfrm>
            <a:off x="-3" y="0"/>
            <a:ext cx="4381502" cy="1134318"/>
            <a:chOff x="-4" y="1"/>
            <a:chExt cx="4381502"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253997" y="727149"/>
              <a:ext cx="4127500" cy="271356"/>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LES LISTES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3"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 JUIN 2024</a:t>
              </a:r>
            </a:p>
          </p:txBody>
        </p:sp>
      </p:grpSp>
      <p:sp>
        <p:nvSpPr>
          <p:cNvPr id="3" name="ZoneTexte 2"/>
          <p:cNvSpPr txBox="1"/>
          <p:nvPr/>
        </p:nvSpPr>
        <p:spPr>
          <a:xfrm>
            <a:off x="567572" y="2465108"/>
            <a:ext cx="7162474" cy="2031325"/>
          </a:xfrm>
          <a:prstGeom prst="rect">
            <a:avLst/>
          </a:prstGeom>
          <a:noFill/>
        </p:spPr>
        <p:txBody>
          <a:bodyPr wrap="none" rtlCol="0">
            <a:spAutoFit/>
          </a:bodyPr>
          <a:lstStyle/>
          <a:p>
            <a:endParaRPr lang="fr-FR" dirty="0"/>
          </a:p>
          <a:p>
            <a:pPr marL="285750" indent="-285750">
              <a:buFontTx/>
              <a:buChar char="-"/>
            </a:pPr>
            <a:r>
              <a:rPr lang="fr-FR" b="1" dirty="0"/>
              <a:t>Celles que vous saisissez </a:t>
            </a:r>
            <a:r>
              <a:rPr lang="fr-FR" dirty="0"/>
              <a:t>dans la zone de contenu, en ajoutant les liens.</a:t>
            </a:r>
            <a:br>
              <a:rPr lang="fr-FR" dirty="0"/>
            </a:br>
            <a:r>
              <a:rPr lang="fr-FR" dirty="0"/>
              <a:t>Pensez à utiliser l’icône: « Insérer une liste à puces »</a:t>
            </a:r>
            <a:br>
              <a:rPr lang="fr-FR" dirty="0"/>
            </a:br>
            <a:endParaRPr lang="fr-FR" dirty="0"/>
          </a:p>
          <a:p>
            <a:pPr marL="285750" indent="-285750">
              <a:buFontTx/>
              <a:buChar char="-"/>
            </a:pPr>
            <a:endParaRPr lang="fr-FR" dirty="0"/>
          </a:p>
          <a:p>
            <a:pPr marL="285750" indent="-285750">
              <a:buFontTx/>
              <a:buChar char="-"/>
            </a:pPr>
            <a:endParaRPr lang="fr-FR" dirty="0"/>
          </a:p>
          <a:p>
            <a:pPr marL="285750" indent="-285750">
              <a:buFontTx/>
              <a:buChar char="-"/>
            </a:pPr>
            <a:r>
              <a:rPr lang="fr-FR" dirty="0"/>
              <a:t>Les </a:t>
            </a:r>
            <a:r>
              <a:rPr lang="fr-FR" b="1" dirty="0"/>
              <a:t>listes dynamiques</a:t>
            </a:r>
          </a:p>
        </p:txBody>
      </p:sp>
      <p:sp>
        <p:nvSpPr>
          <p:cNvPr id="9" name="ZoneTexte 8"/>
          <p:cNvSpPr txBox="1"/>
          <p:nvPr/>
        </p:nvSpPr>
        <p:spPr>
          <a:xfrm>
            <a:off x="743845" y="5055708"/>
            <a:ext cx="3010183" cy="369332"/>
          </a:xfrm>
          <a:prstGeom prst="rect">
            <a:avLst/>
          </a:prstGeom>
          <a:noFill/>
        </p:spPr>
        <p:txBody>
          <a:bodyPr wrap="none" rtlCol="0">
            <a:spAutoFit/>
          </a:bodyPr>
          <a:lstStyle/>
          <a:p>
            <a:r>
              <a:rPr lang="fr-FR" b="1" dirty="0"/>
              <a:t>- Les listes manuelles </a:t>
            </a:r>
            <a:r>
              <a:rPr lang="fr-FR" dirty="0"/>
              <a:t>(les fils) </a:t>
            </a:r>
          </a:p>
        </p:txBody>
      </p:sp>
      <p:pic>
        <p:nvPicPr>
          <p:cNvPr id="21" name="Picture 7">
            <a:extLst>
              <a:ext uri="{FF2B5EF4-FFF2-40B4-BE49-F238E27FC236}">
                <a16:creationId xmlns:a16="http://schemas.microsoft.com/office/drawing/2014/main" id="{C2CD4E39-D012-2246-9A54-80E3C02D9C3C}"/>
              </a:ext>
            </a:extLst>
          </p:cNvPr>
          <p:cNvPicPr>
            <a:picLocks noChangeAspect="1"/>
          </p:cNvPicPr>
          <p:nvPr/>
        </p:nvPicPr>
        <p:blipFill rotWithShape="1">
          <a:blip r:embed="rId2">
            <a:extLst>
              <a:ext uri="{28A0092B-C50C-407E-A947-70E740481C1C}">
                <a14:useLocalDpi xmlns:a14="http://schemas.microsoft.com/office/drawing/2010/main" val="0"/>
              </a:ext>
            </a:extLst>
          </a:blip>
          <a:srcRect l="1232" t="936" r="28609" b="68914"/>
          <a:stretch/>
        </p:blipFill>
        <p:spPr>
          <a:xfrm>
            <a:off x="975363" y="1167170"/>
            <a:ext cx="8331200" cy="1363133"/>
          </a:xfrm>
          <a:prstGeom prst="rect">
            <a:avLst/>
          </a:prstGeom>
        </p:spPr>
      </p:pic>
      <p:sp>
        <p:nvSpPr>
          <p:cNvPr id="24" name="Rectangle 23">
            <a:extLst>
              <a:ext uri="{FF2B5EF4-FFF2-40B4-BE49-F238E27FC236}">
                <a16:creationId xmlns:a16="http://schemas.microsoft.com/office/drawing/2014/main" id="{251A429D-5D30-5B46-A104-5E75D024CF35}"/>
              </a:ext>
            </a:extLst>
          </p:cNvPr>
          <p:cNvSpPr/>
          <p:nvPr/>
        </p:nvSpPr>
        <p:spPr>
          <a:xfrm>
            <a:off x="3815541" y="1975166"/>
            <a:ext cx="465513" cy="489942"/>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cxnSp>
        <p:nvCxnSpPr>
          <p:cNvPr id="27" name="Straight Arrow Connector 23">
            <a:extLst>
              <a:ext uri="{FF2B5EF4-FFF2-40B4-BE49-F238E27FC236}">
                <a16:creationId xmlns:a16="http://schemas.microsoft.com/office/drawing/2014/main" id="{176E8FAA-3AD9-A44C-BAC5-105F2B958CE5}"/>
              </a:ext>
            </a:extLst>
          </p:cNvPr>
          <p:cNvCxnSpPr>
            <a:cxnSpLocks/>
          </p:cNvCxnSpPr>
          <p:nvPr/>
        </p:nvCxnSpPr>
        <p:spPr>
          <a:xfrm>
            <a:off x="3815541" y="4318950"/>
            <a:ext cx="4351369" cy="17495"/>
          </a:xfrm>
          <a:prstGeom prst="straightConnector1">
            <a:avLst/>
          </a:prstGeom>
          <a:ln w="47625">
            <a:solidFill>
              <a:srgbClr val="AA9F96"/>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12A7E5D-2D5E-1048-9154-DF4DED523245}"/>
              </a:ext>
            </a:extLst>
          </p:cNvPr>
          <p:cNvSpPr/>
          <p:nvPr/>
        </p:nvSpPr>
        <p:spPr>
          <a:xfrm>
            <a:off x="3543300" y="1975166"/>
            <a:ext cx="272241" cy="48994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2060"/>
              </a:solidFill>
            </a:endParaRPr>
          </a:p>
        </p:txBody>
      </p:sp>
      <p:pic>
        <p:nvPicPr>
          <p:cNvPr id="10" name="Image 9">
            <a:extLst>
              <a:ext uri="{FF2B5EF4-FFF2-40B4-BE49-F238E27FC236}">
                <a16:creationId xmlns:a16="http://schemas.microsoft.com/office/drawing/2014/main" id="{F3E37F73-24AB-4E48-A2FE-22F1755583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6910" y="2547798"/>
            <a:ext cx="2972553" cy="4310202"/>
          </a:xfrm>
          <a:prstGeom prst="rect">
            <a:avLst/>
          </a:prstGeom>
        </p:spPr>
      </p:pic>
    </p:spTree>
    <p:extLst>
      <p:ext uri="{BB962C8B-B14F-4D97-AF65-F5344CB8AC3E}">
        <p14:creationId xmlns:p14="http://schemas.microsoft.com/office/powerpoint/2010/main" val="296149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27"/>
                                        </p:tgtEl>
                                        <p:attrNameLst>
                                          <p:attrName>style.visibility</p:attrName>
                                        </p:attrNameLst>
                                      </p:cBhvr>
                                      <p:to>
                                        <p:strVal val="visible"/>
                                      </p:to>
                                    </p:set>
                                    <p:anim calcmode="lin" valueType="num">
                                      <p:cBhvr>
                                        <p:cTn id="7" dur="200" fill="hold"/>
                                        <p:tgtEl>
                                          <p:spTgt spid="27"/>
                                        </p:tgtEl>
                                        <p:attrNameLst>
                                          <p:attrName>ppt_w</p:attrName>
                                        </p:attrNameLst>
                                      </p:cBhvr>
                                      <p:tavLst>
                                        <p:tav tm="0">
                                          <p:val>
                                            <p:fltVal val="0"/>
                                          </p:val>
                                        </p:tav>
                                        <p:tav tm="100000">
                                          <p:val>
                                            <p:strVal val="#ppt_w"/>
                                          </p:val>
                                        </p:tav>
                                      </p:tavLst>
                                    </p:anim>
                                    <p:anim calcmode="lin" valueType="num">
                                      <p:cBhvr>
                                        <p:cTn id="8" dur="200" fill="hold"/>
                                        <p:tgtEl>
                                          <p:spTgt spid="27"/>
                                        </p:tgtEl>
                                        <p:attrNameLst>
                                          <p:attrName>ppt_h</p:attrName>
                                        </p:attrNameLst>
                                      </p:cBhvr>
                                      <p:tavLst>
                                        <p:tav tm="0">
                                          <p:val>
                                            <p:fltVal val="0"/>
                                          </p:val>
                                        </p:tav>
                                        <p:tav tm="100000">
                                          <p:val>
                                            <p:strVal val="#ppt_h"/>
                                          </p:val>
                                        </p:tav>
                                      </p:tavLst>
                                    </p:anim>
                                    <p:animEffect transition="in" filter="fade">
                                      <p:cBhvr>
                                        <p:cTn id="9" dur="2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3C213DCA-2648-6F42-B289-FBA93D2DF7AE}"/>
              </a:ext>
            </a:extLst>
          </p:cNvPr>
          <p:cNvGrpSpPr/>
          <p:nvPr/>
        </p:nvGrpSpPr>
        <p:grpSpPr>
          <a:xfrm>
            <a:off x="-4" y="0"/>
            <a:ext cx="7186867" cy="1134318"/>
            <a:chOff x="-5" y="1"/>
            <a:chExt cx="7186867" cy="1134318"/>
          </a:xfrm>
        </p:grpSpPr>
        <p:sp>
          <p:nvSpPr>
            <p:cNvPr id="29" name="Round Single Corner Rectangle 28">
              <a:extLst>
                <a:ext uri="{FF2B5EF4-FFF2-40B4-BE49-F238E27FC236}">
                  <a16:creationId xmlns:a16="http://schemas.microsoft.com/office/drawing/2014/main" id="{A4568655-65B8-6645-88ED-D3F99DC1AB41}"/>
                </a:ext>
              </a:extLst>
            </p:cNvPr>
            <p:cNvSpPr/>
            <p:nvPr/>
          </p:nvSpPr>
          <p:spPr>
            <a:xfrm flipH="1">
              <a:off x="-5" y="1"/>
              <a:ext cx="6012184"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30" name="TextBox 29">
              <a:extLst>
                <a:ext uri="{FF2B5EF4-FFF2-40B4-BE49-F238E27FC236}">
                  <a16:creationId xmlns:a16="http://schemas.microsoft.com/office/drawing/2014/main" id="{865005AB-880A-6F42-BE1D-182A6D127861}"/>
                </a:ext>
              </a:extLst>
            </p:cNvPr>
            <p:cNvSpPr txBox="1"/>
            <p:nvPr/>
          </p:nvSpPr>
          <p:spPr>
            <a:xfrm>
              <a:off x="0" y="694812"/>
              <a:ext cx="7186862" cy="259045"/>
            </a:xfrm>
            <a:prstGeom prst="rect">
              <a:avLst/>
            </a:prstGeom>
            <a:noFill/>
            <a:ln>
              <a:noFill/>
            </a:ln>
          </p:spPr>
          <p:txBody>
            <a:bodyPr wrap="square" rtlCol="0">
              <a:spAutoFit/>
            </a:bodyPr>
            <a:lstStyle/>
            <a:p>
              <a:pPr>
                <a:lnSpc>
                  <a:spcPts val="1300"/>
                </a:lnSpc>
              </a:pPr>
              <a:r>
                <a:rPr lang="fr-FR" b="1">
                  <a:solidFill>
                    <a:schemeClr val="bg1"/>
                  </a:solidFill>
                  <a:latin typeface="Montserrat SemiBold" pitchFamily="2" charset="77"/>
                </a:rPr>
                <a:t>FONCTIONNEMENT EN </a:t>
              </a:r>
              <a:r>
                <a:rPr lang="fr-FR" b="1" dirty="0">
                  <a:solidFill>
                    <a:schemeClr val="bg1"/>
                  </a:solidFill>
                  <a:latin typeface="Montserrat SemiBold" pitchFamily="2" charset="77"/>
                </a:rPr>
                <a:t>BASES DE DONNÉES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JUIN 2024</a:t>
              </a:r>
            </a:p>
          </p:txBody>
        </p:sp>
      </p:grpSp>
      <p:sp>
        <p:nvSpPr>
          <p:cNvPr id="19" name="Rectangle 18">
            <a:extLst>
              <a:ext uri="{FF2B5EF4-FFF2-40B4-BE49-F238E27FC236}">
                <a16:creationId xmlns:a16="http://schemas.microsoft.com/office/drawing/2014/main" id="{4F20D674-F486-0747-A05F-EB839EFEB423}"/>
              </a:ext>
            </a:extLst>
          </p:cNvPr>
          <p:cNvSpPr/>
          <p:nvPr/>
        </p:nvSpPr>
        <p:spPr>
          <a:xfrm>
            <a:off x="279132" y="1323822"/>
            <a:ext cx="1743977" cy="79826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1" name="Picture 30">
            <a:extLst>
              <a:ext uri="{FF2B5EF4-FFF2-40B4-BE49-F238E27FC236}">
                <a16:creationId xmlns:a16="http://schemas.microsoft.com/office/drawing/2014/main" id="{1B31EB71-E32E-154B-A0B1-30FFFDDED99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3001" y="1387953"/>
            <a:ext cx="688325" cy="714799"/>
          </a:xfrm>
          <a:prstGeom prst="rect">
            <a:avLst/>
          </a:prstGeom>
        </p:spPr>
      </p:pic>
      <p:pic>
        <p:nvPicPr>
          <p:cNvPr id="32" name="Picture 31">
            <a:extLst>
              <a:ext uri="{FF2B5EF4-FFF2-40B4-BE49-F238E27FC236}">
                <a16:creationId xmlns:a16="http://schemas.microsoft.com/office/drawing/2014/main" id="{F1463932-1845-154A-B859-A6C7D5A5625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3001" y="2245318"/>
            <a:ext cx="688325" cy="714799"/>
          </a:xfrm>
          <a:prstGeom prst="rect">
            <a:avLst/>
          </a:prstGeom>
        </p:spPr>
      </p:pic>
      <p:pic>
        <p:nvPicPr>
          <p:cNvPr id="33" name="Picture 32">
            <a:extLst>
              <a:ext uri="{FF2B5EF4-FFF2-40B4-BE49-F238E27FC236}">
                <a16:creationId xmlns:a16="http://schemas.microsoft.com/office/drawing/2014/main" id="{96BE492E-8730-3F4D-924A-EDC1476C8DF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3001" y="3105571"/>
            <a:ext cx="688325" cy="714799"/>
          </a:xfrm>
          <a:prstGeom prst="rect">
            <a:avLst/>
          </a:prstGeom>
        </p:spPr>
      </p:pic>
      <p:pic>
        <p:nvPicPr>
          <p:cNvPr id="34" name="Picture 33">
            <a:extLst>
              <a:ext uri="{FF2B5EF4-FFF2-40B4-BE49-F238E27FC236}">
                <a16:creationId xmlns:a16="http://schemas.microsoft.com/office/drawing/2014/main" id="{99BC9081-EFAB-AC48-9A0D-EF0CA4469D3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3001" y="3944863"/>
            <a:ext cx="688325" cy="714799"/>
          </a:xfrm>
          <a:prstGeom prst="rect">
            <a:avLst/>
          </a:prstGeom>
        </p:spPr>
      </p:pic>
      <p:pic>
        <p:nvPicPr>
          <p:cNvPr id="35" name="Picture 34">
            <a:extLst>
              <a:ext uri="{FF2B5EF4-FFF2-40B4-BE49-F238E27FC236}">
                <a16:creationId xmlns:a16="http://schemas.microsoft.com/office/drawing/2014/main" id="{807FCB5E-284F-AB4E-A74C-2496F3D6565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3001" y="4792518"/>
            <a:ext cx="688325" cy="714799"/>
          </a:xfrm>
          <a:prstGeom prst="rect">
            <a:avLst/>
          </a:prstGeom>
        </p:spPr>
      </p:pic>
      <p:pic>
        <p:nvPicPr>
          <p:cNvPr id="36" name="Picture 35">
            <a:extLst>
              <a:ext uri="{FF2B5EF4-FFF2-40B4-BE49-F238E27FC236}">
                <a16:creationId xmlns:a16="http://schemas.microsoft.com/office/drawing/2014/main" id="{A5ED0A31-C769-DA40-8DB0-DFCADD5441E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3001" y="5575357"/>
            <a:ext cx="688325" cy="714799"/>
          </a:xfrm>
          <a:prstGeom prst="rect">
            <a:avLst/>
          </a:prstGeom>
        </p:spPr>
      </p:pic>
      <p:cxnSp>
        <p:nvCxnSpPr>
          <p:cNvPr id="16" name="Straight Arrow Connector 15">
            <a:extLst>
              <a:ext uri="{FF2B5EF4-FFF2-40B4-BE49-F238E27FC236}">
                <a16:creationId xmlns:a16="http://schemas.microsoft.com/office/drawing/2014/main" id="{F4AA9A13-E8AC-4F4A-A669-51776AD9E7E3}"/>
              </a:ext>
            </a:extLst>
          </p:cNvPr>
          <p:cNvCxnSpPr>
            <a:cxnSpLocks/>
          </p:cNvCxnSpPr>
          <p:nvPr/>
        </p:nvCxnSpPr>
        <p:spPr>
          <a:xfrm flipV="1">
            <a:off x="7356764" y="4171102"/>
            <a:ext cx="1521229" cy="836473"/>
          </a:xfrm>
          <a:prstGeom prst="straightConnector1">
            <a:avLst/>
          </a:prstGeom>
          <a:ln w="47625">
            <a:solidFill>
              <a:srgbClr val="AA9F96"/>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94B1527-6BCA-2B49-A4D1-41FB4485DC7B}"/>
              </a:ext>
            </a:extLst>
          </p:cNvPr>
          <p:cNvSpPr txBox="1"/>
          <p:nvPr/>
        </p:nvSpPr>
        <p:spPr>
          <a:xfrm>
            <a:off x="8877993" y="2681777"/>
            <a:ext cx="3267777" cy="2616101"/>
          </a:xfrm>
          <a:prstGeom prst="rect">
            <a:avLst/>
          </a:prstGeom>
          <a:noFill/>
        </p:spPr>
        <p:txBody>
          <a:bodyPr wrap="square" rtlCol="0">
            <a:spAutoFit/>
          </a:bodyPr>
          <a:lstStyle/>
          <a:p>
            <a:pPr algn="ctr">
              <a:spcAft>
                <a:spcPts val="600"/>
              </a:spcAft>
            </a:pPr>
            <a:r>
              <a:rPr lang="fr-FR" sz="4100" b="1" dirty="0">
                <a:solidFill>
                  <a:srgbClr val="1E516E"/>
                </a:solidFill>
                <a:latin typeface="Montserrat" pitchFamily="2" charset="77"/>
              </a:rPr>
              <a:t>Tous les sites </a:t>
            </a:r>
            <a:r>
              <a:rPr lang="fr-FR" sz="4100" b="1" dirty="0" err="1">
                <a:solidFill>
                  <a:srgbClr val="1E516E"/>
                </a:solidFill>
                <a:latin typeface="Montserrat" pitchFamily="2" charset="77"/>
              </a:rPr>
              <a:t>Ksup</a:t>
            </a:r>
            <a:r>
              <a:rPr lang="fr-FR" sz="4100" b="1" dirty="0">
                <a:solidFill>
                  <a:srgbClr val="1E516E"/>
                </a:solidFill>
                <a:latin typeface="Montserrat" pitchFamily="2" charset="77"/>
              </a:rPr>
              <a:t> qui le souhaitent</a:t>
            </a:r>
            <a:endParaRPr lang="fr-FR" sz="1600" b="1" dirty="0">
              <a:solidFill>
                <a:srgbClr val="1E516E"/>
              </a:solidFill>
              <a:latin typeface="Montserrat" pitchFamily="2" charset="77"/>
            </a:endParaRPr>
          </a:p>
        </p:txBody>
      </p:sp>
      <p:sp>
        <p:nvSpPr>
          <p:cNvPr id="21" name="ZoneTexte 20"/>
          <p:cNvSpPr txBox="1"/>
          <p:nvPr/>
        </p:nvSpPr>
        <p:spPr>
          <a:xfrm>
            <a:off x="5292089" y="5261783"/>
            <a:ext cx="5460213" cy="1477328"/>
          </a:xfrm>
          <a:prstGeom prst="rect">
            <a:avLst/>
          </a:prstGeom>
          <a:noFill/>
        </p:spPr>
        <p:txBody>
          <a:bodyPr wrap="none" rtlCol="0">
            <a:spAutoFit/>
          </a:bodyPr>
          <a:lstStyle/>
          <a:p>
            <a:r>
              <a:rPr lang="fr-FR" b="1" dirty="0">
                <a:solidFill>
                  <a:srgbClr val="1E516E"/>
                </a:solidFill>
              </a:rPr>
              <a:t>Emploi/stage</a:t>
            </a:r>
          </a:p>
          <a:p>
            <a:pPr marL="285750" indent="-285750">
              <a:buFont typeface="Arial" panose="020B0604020202020204" pitchFamily="34" charset="0"/>
              <a:buChar char="•"/>
            </a:pPr>
            <a:r>
              <a:rPr lang="fr-FR" dirty="0">
                <a:solidFill>
                  <a:srgbClr val="1E516E"/>
                </a:solidFill>
              </a:rPr>
              <a:t>Le recruteur remplit un formulaire en ligne.</a:t>
            </a:r>
          </a:p>
          <a:p>
            <a:pPr marL="285750" indent="-285750">
              <a:buFont typeface="Arial" panose="020B0604020202020204" pitchFamily="34" charset="0"/>
              <a:buChar char="•"/>
            </a:pPr>
            <a:r>
              <a:rPr lang="fr-FR" dirty="0">
                <a:solidFill>
                  <a:srgbClr val="1E516E"/>
                </a:solidFill>
              </a:rPr>
              <a:t>La </a:t>
            </a:r>
            <a:r>
              <a:rPr lang="fr-FR" dirty="0" err="1">
                <a:solidFill>
                  <a:srgbClr val="1E516E"/>
                </a:solidFill>
              </a:rPr>
              <a:t>Dircom</a:t>
            </a:r>
            <a:r>
              <a:rPr lang="fr-FR" dirty="0">
                <a:solidFill>
                  <a:srgbClr val="1E516E"/>
                </a:solidFill>
              </a:rPr>
              <a:t> valide et « pousse » sur les sites concernés</a:t>
            </a:r>
          </a:p>
          <a:p>
            <a:pPr marL="285750" indent="-285750">
              <a:buFont typeface="Arial" panose="020B0604020202020204" pitchFamily="34" charset="0"/>
              <a:buChar char="•"/>
            </a:pPr>
            <a:r>
              <a:rPr lang="fr-FR" dirty="0">
                <a:solidFill>
                  <a:srgbClr val="1E516E"/>
                </a:solidFill>
              </a:rPr>
              <a:t>Le recruteur reçoit un accusé de publication.</a:t>
            </a:r>
            <a:br>
              <a:rPr lang="fr-FR" dirty="0">
                <a:solidFill>
                  <a:srgbClr val="1E516E"/>
                </a:solidFill>
              </a:rPr>
            </a:br>
            <a:endParaRPr lang="fr-FR" dirty="0">
              <a:solidFill>
                <a:srgbClr val="1E516E"/>
              </a:solidFill>
            </a:endParaRPr>
          </a:p>
        </p:txBody>
      </p:sp>
      <p:sp>
        <p:nvSpPr>
          <p:cNvPr id="22" name="TextBox 31">
            <a:extLst>
              <a:ext uri="{FF2B5EF4-FFF2-40B4-BE49-F238E27FC236}">
                <a16:creationId xmlns:a16="http://schemas.microsoft.com/office/drawing/2014/main" id="{5557D66C-4F6F-A14B-897C-EB50D14DB75D}"/>
              </a:ext>
            </a:extLst>
          </p:cNvPr>
          <p:cNvSpPr txBox="1"/>
          <p:nvPr/>
        </p:nvSpPr>
        <p:spPr>
          <a:xfrm>
            <a:off x="1490018" y="1431743"/>
            <a:ext cx="3589493" cy="5678478"/>
          </a:xfrm>
          <a:prstGeom prst="rect">
            <a:avLst/>
          </a:prstGeom>
          <a:noFill/>
        </p:spPr>
        <p:txBody>
          <a:bodyPr wrap="square" rtlCol="0">
            <a:spAutoFit/>
          </a:bodyPr>
          <a:lstStyle/>
          <a:p>
            <a:pPr>
              <a:spcAft>
                <a:spcPts val="1800"/>
              </a:spcAft>
            </a:pPr>
            <a:r>
              <a:rPr lang="fr-FR" sz="2400" dirty="0">
                <a:solidFill>
                  <a:srgbClr val="1E516E"/>
                </a:solidFill>
                <a:latin typeface="Montserrat" pitchFamily="2" charset="77"/>
              </a:rPr>
              <a:t>UE</a:t>
            </a:r>
            <a:br>
              <a:rPr lang="fr-FR" sz="2400" dirty="0">
                <a:solidFill>
                  <a:srgbClr val="1E516E"/>
                </a:solidFill>
                <a:latin typeface="Montserrat" pitchFamily="2" charset="77"/>
              </a:rPr>
            </a:br>
            <a:r>
              <a:rPr lang="fr-FR" sz="1600" dirty="0">
                <a:solidFill>
                  <a:srgbClr val="1E516E"/>
                </a:solidFill>
                <a:latin typeface="Montserrat" panose="02000505000000020004" pitchFamily="2" charset="77"/>
              </a:rPr>
              <a:t>BDO+POF</a:t>
            </a:r>
          </a:p>
          <a:p>
            <a:pPr>
              <a:spcAft>
                <a:spcPts val="1800"/>
              </a:spcAft>
            </a:pPr>
            <a:r>
              <a:rPr lang="fr-FR" sz="2400" dirty="0">
                <a:solidFill>
                  <a:srgbClr val="1E516E"/>
                </a:solidFill>
                <a:latin typeface="Montserrat" pitchFamily="2" charset="77"/>
              </a:rPr>
              <a:t>Diplômes</a:t>
            </a:r>
            <a:br>
              <a:rPr lang="fr-FR" sz="2400" b="1" dirty="0">
                <a:solidFill>
                  <a:srgbClr val="1E516E"/>
                </a:solidFill>
                <a:latin typeface="Montserrat" pitchFamily="2" charset="77"/>
              </a:rPr>
            </a:br>
            <a:r>
              <a:rPr lang="fr-FR" sz="1600" dirty="0">
                <a:solidFill>
                  <a:srgbClr val="1E516E"/>
                </a:solidFill>
                <a:latin typeface="Montserrat" panose="02000505000000020004" pitchFamily="2" charset="77"/>
              </a:rPr>
              <a:t>BDO+POF</a:t>
            </a:r>
          </a:p>
          <a:p>
            <a:pPr>
              <a:spcAft>
                <a:spcPts val="1800"/>
              </a:spcAft>
            </a:pPr>
            <a:r>
              <a:rPr lang="fr-FR" sz="2400" dirty="0">
                <a:solidFill>
                  <a:srgbClr val="1E516E"/>
                </a:solidFill>
                <a:latin typeface="Montserrat" pitchFamily="2" charset="77"/>
              </a:rPr>
              <a:t>« Offre locale »</a:t>
            </a:r>
            <a:br>
              <a:rPr lang="fr-FR" sz="2400" b="1" dirty="0">
                <a:solidFill>
                  <a:srgbClr val="1E516E"/>
                </a:solidFill>
                <a:latin typeface="Montserrat" pitchFamily="2" charset="77"/>
              </a:rPr>
            </a:br>
            <a:endParaRPr lang="fr-FR" sz="2400" b="1" dirty="0">
              <a:solidFill>
                <a:srgbClr val="1E516E"/>
              </a:solidFill>
              <a:latin typeface="Montserrat" pitchFamily="2" charset="77"/>
            </a:endParaRPr>
          </a:p>
          <a:p>
            <a:pPr>
              <a:spcAft>
                <a:spcPts val="1800"/>
              </a:spcAft>
            </a:pPr>
            <a:r>
              <a:rPr lang="fr-FR" sz="2400" dirty="0">
                <a:solidFill>
                  <a:srgbClr val="1E516E"/>
                </a:solidFill>
                <a:latin typeface="Montserrat" pitchFamily="2" charset="77"/>
              </a:rPr>
              <a:t>Événements</a:t>
            </a:r>
            <a:endParaRPr lang="fr-FR" sz="2400" b="1" dirty="0">
              <a:solidFill>
                <a:srgbClr val="1E516E"/>
              </a:solidFill>
              <a:latin typeface="Montserrat" pitchFamily="2" charset="77"/>
            </a:endParaRPr>
          </a:p>
          <a:p>
            <a:pPr>
              <a:spcAft>
                <a:spcPts val="1800"/>
              </a:spcAft>
            </a:pPr>
            <a:r>
              <a:rPr lang="fr-FR" sz="2400" dirty="0">
                <a:solidFill>
                  <a:srgbClr val="1E516E"/>
                </a:solidFill>
                <a:latin typeface="Montserrat" pitchFamily="2" charset="77"/>
              </a:rPr>
              <a:t>Photothèque</a:t>
            </a:r>
            <a:br>
              <a:rPr lang="fr-FR" sz="2400" dirty="0">
                <a:solidFill>
                  <a:srgbClr val="1E516E"/>
                </a:solidFill>
                <a:latin typeface="Montserrat" pitchFamily="2" charset="77"/>
              </a:rPr>
            </a:br>
            <a:endParaRPr lang="fr-FR" sz="2400" b="1" dirty="0">
              <a:solidFill>
                <a:srgbClr val="1E516E"/>
              </a:solidFill>
              <a:latin typeface="Montserrat" pitchFamily="2" charset="77"/>
            </a:endParaRPr>
          </a:p>
          <a:p>
            <a:pPr>
              <a:spcAft>
                <a:spcPts val="1800"/>
              </a:spcAft>
            </a:pPr>
            <a:r>
              <a:rPr lang="fr-FR" sz="2400" b="1" dirty="0">
                <a:solidFill>
                  <a:srgbClr val="1E516E"/>
                </a:solidFill>
                <a:latin typeface="Montserrat" pitchFamily="2" charset="77"/>
              </a:rPr>
              <a:t>Emplois et stages</a:t>
            </a:r>
            <a:br>
              <a:rPr lang="fr-FR" sz="2400" b="1" dirty="0">
                <a:solidFill>
                  <a:srgbClr val="1E516E"/>
                </a:solidFill>
                <a:latin typeface="Montserrat" pitchFamily="2" charset="77"/>
              </a:rPr>
            </a:br>
            <a:r>
              <a:rPr lang="fr-FR" dirty="0">
                <a:solidFill>
                  <a:srgbClr val="1E516E"/>
                </a:solidFill>
                <a:latin typeface="Montserrat" pitchFamily="2" charset="77"/>
              </a:rPr>
              <a:t>Contacter la </a:t>
            </a:r>
            <a:r>
              <a:rPr lang="fr-FR" dirty="0" err="1">
                <a:solidFill>
                  <a:srgbClr val="1E516E"/>
                </a:solidFill>
                <a:latin typeface="Montserrat" pitchFamily="2" charset="77"/>
              </a:rPr>
              <a:t>dircom</a:t>
            </a:r>
            <a:br>
              <a:rPr lang="fr-FR" dirty="0">
                <a:solidFill>
                  <a:srgbClr val="1E516E"/>
                </a:solidFill>
                <a:latin typeface="Montserrat" pitchFamily="2" charset="77"/>
              </a:rPr>
            </a:br>
            <a:r>
              <a:rPr lang="fr-FR" dirty="0">
                <a:solidFill>
                  <a:srgbClr val="1E516E"/>
                </a:solidFill>
                <a:latin typeface="Montserrat" pitchFamily="2" charset="77"/>
              </a:rPr>
              <a:t>(web@cnam.fr)</a:t>
            </a:r>
            <a:br>
              <a:rPr lang="fr-FR" sz="1600" b="1" dirty="0">
                <a:solidFill>
                  <a:srgbClr val="1E516E"/>
                </a:solidFill>
                <a:latin typeface="Montserrat" pitchFamily="2" charset="77"/>
              </a:rPr>
            </a:br>
            <a:endParaRPr lang="fr-FR" sz="1600" dirty="0">
              <a:solidFill>
                <a:srgbClr val="1E516E"/>
              </a:solidFill>
              <a:latin typeface="Montserrat" panose="02000505000000020004" pitchFamily="2" charset="77"/>
            </a:endParaRPr>
          </a:p>
        </p:txBody>
      </p:sp>
      <p:sp>
        <p:nvSpPr>
          <p:cNvPr id="20" name="ZoneTexte 19"/>
          <p:cNvSpPr txBox="1"/>
          <p:nvPr/>
        </p:nvSpPr>
        <p:spPr>
          <a:xfrm>
            <a:off x="1490018" y="1160126"/>
            <a:ext cx="10233494" cy="369332"/>
          </a:xfrm>
          <a:prstGeom prst="rect">
            <a:avLst/>
          </a:prstGeom>
          <a:noFill/>
        </p:spPr>
        <p:txBody>
          <a:bodyPr wrap="square" rtlCol="0">
            <a:spAutoFit/>
          </a:bodyPr>
          <a:lstStyle/>
          <a:p>
            <a:r>
              <a:rPr lang="fr-FR" dirty="0"/>
              <a:t>Base de données origine                      Base </a:t>
            </a:r>
            <a:r>
              <a:rPr lang="fr-FR" dirty="0" err="1"/>
              <a:t>Ksup</a:t>
            </a:r>
            <a:r>
              <a:rPr lang="fr-FR" dirty="0"/>
              <a:t>  et éditeurs                                                 Sites d’affichage</a:t>
            </a:r>
          </a:p>
        </p:txBody>
      </p:sp>
    </p:spTree>
    <p:extLst>
      <p:ext uri="{BB962C8B-B14F-4D97-AF65-F5344CB8AC3E}">
        <p14:creationId xmlns:p14="http://schemas.microsoft.com/office/powerpoint/2010/main" val="34204356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C21D3ED3-8E21-2E48-ABBC-120F76C4233F}"/>
              </a:ext>
            </a:extLst>
          </p:cNvPr>
          <p:cNvGrpSpPr/>
          <p:nvPr/>
        </p:nvGrpSpPr>
        <p:grpSpPr>
          <a:xfrm>
            <a:off x="2724076" y="14930"/>
            <a:ext cx="5505523" cy="1202018"/>
            <a:chOff x="3314685" y="-11432"/>
            <a:chExt cx="4721602" cy="1202018"/>
          </a:xfrm>
        </p:grpSpPr>
        <p:sp>
          <p:nvSpPr>
            <p:cNvPr id="23" name="Round Single Corner Rectangle 22">
              <a:extLst>
                <a:ext uri="{FF2B5EF4-FFF2-40B4-BE49-F238E27FC236}">
                  <a16:creationId xmlns:a16="http://schemas.microsoft.com/office/drawing/2014/main" id="{8C91942D-C396-2242-B396-DF8BF94E251C}"/>
                </a:ext>
              </a:extLst>
            </p:cNvPr>
            <p:cNvSpPr/>
            <p:nvPr/>
          </p:nvSpPr>
          <p:spPr>
            <a:xfrm flipH="1">
              <a:off x="3314685" y="-11432"/>
              <a:ext cx="4689517" cy="1145751"/>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r>
                <a:rPr lang="fr-FR" dirty="0">
                  <a:latin typeface="Montserrat" pitchFamily="2" charset="77"/>
                </a:rPr>
                <a:t>-</a:t>
              </a:r>
            </a:p>
          </p:txBody>
        </p:sp>
        <p:sp>
          <p:nvSpPr>
            <p:cNvPr id="25" name="TextBox 24">
              <a:extLst>
                <a:ext uri="{FF2B5EF4-FFF2-40B4-BE49-F238E27FC236}">
                  <a16:creationId xmlns:a16="http://schemas.microsoft.com/office/drawing/2014/main" id="{5B35D891-032C-D04C-BA2A-CC5492A4AA8D}"/>
                </a:ext>
              </a:extLst>
            </p:cNvPr>
            <p:cNvSpPr txBox="1"/>
            <p:nvPr/>
          </p:nvSpPr>
          <p:spPr>
            <a:xfrm>
              <a:off x="3763830" y="582727"/>
              <a:ext cx="4272457" cy="607859"/>
            </a:xfrm>
            <a:prstGeom prst="rect">
              <a:avLst/>
            </a:prstGeom>
            <a:noFill/>
            <a:ln>
              <a:noFill/>
            </a:ln>
          </p:spPr>
          <p:txBody>
            <a:bodyPr wrap="square" rtlCol="0">
              <a:spAutoFit/>
            </a:bodyPr>
            <a:lstStyle/>
            <a:p>
              <a:pPr>
                <a:lnSpc>
                  <a:spcPts val="1300"/>
                </a:lnSpc>
              </a:pPr>
              <a:r>
                <a:rPr lang="fr-FR" dirty="0">
                  <a:solidFill>
                    <a:schemeClr val="bg1"/>
                  </a:solidFill>
                  <a:latin typeface="Montserrat" pitchFamily="2" charset="77"/>
                </a:rPr>
                <a:t>DEUX TYPES DE LISTE: </a:t>
              </a:r>
            </a:p>
            <a:p>
              <a:pPr>
                <a:lnSpc>
                  <a:spcPts val="1300"/>
                </a:lnSpc>
              </a:pPr>
              <a:br>
                <a:rPr lang="fr-FR" dirty="0">
                  <a:solidFill>
                    <a:schemeClr val="bg1"/>
                  </a:solidFill>
                  <a:latin typeface="Montserrat" pitchFamily="2" charset="77"/>
                </a:rPr>
              </a:br>
              <a:r>
                <a:rPr lang="fr-FR" dirty="0">
                  <a:solidFill>
                    <a:schemeClr val="bg1"/>
                  </a:solidFill>
                  <a:latin typeface="Montserrat" pitchFamily="2" charset="77"/>
                </a:rPr>
                <a:t>AUTOMATIQUE ET MANUELLE</a:t>
              </a:r>
            </a:p>
          </p:txBody>
        </p:sp>
      </p:grpSp>
      <p:grpSp>
        <p:nvGrpSpPr>
          <p:cNvPr id="18" name="Group 17">
            <a:extLst>
              <a:ext uri="{FF2B5EF4-FFF2-40B4-BE49-F238E27FC236}">
                <a16:creationId xmlns:a16="http://schemas.microsoft.com/office/drawing/2014/main" id="{9CBCDEBB-B02B-FD4B-902D-51095B54A2F3}"/>
              </a:ext>
            </a:extLst>
          </p:cNvPr>
          <p:cNvGrpSpPr/>
          <p:nvPr/>
        </p:nvGrpSpPr>
        <p:grpSpPr>
          <a:xfrm>
            <a:off x="-3" y="0"/>
            <a:ext cx="3172971" cy="1134318"/>
            <a:chOff x="-4" y="1"/>
            <a:chExt cx="4381502"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4127500" cy="271356"/>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LES LISTES D’ACTUALITES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 JUIN 2024</a:t>
              </a:r>
            </a:p>
          </p:txBody>
        </p:sp>
      </p:grpSp>
      <p:sp>
        <p:nvSpPr>
          <p:cNvPr id="3" name="ZoneTexte 2"/>
          <p:cNvSpPr txBox="1"/>
          <p:nvPr/>
        </p:nvSpPr>
        <p:spPr>
          <a:xfrm>
            <a:off x="281924" y="1334274"/>
            <a:ext cx="7068345" cy="646331"/>
          </a:xfrm>
          <a:prstGeom prst="rect">
            <a:avLst/>
          </a:prstGeom>
          <a:noFill/>
        </p:spPr>
        <p:txBody>
          <a:bodyPr wrap="none" rtlCol="0">
            <a:spAutoFit/>
          </a:bodyPr>
          <a:lstStyle/>
          <a:p>
            <a:r>
              <a:rPr lang="fr-FR" dirty="0"/>
              <a:t>Pour les listes d’actualités, il existe un grand nombre de styles d’affichage.</a:t>
            </a:r>
          </a:p>
          <a:p>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5707" y="1980605"/>
            <a:ext cx="6322603" cy="4565637"/>
          </a:xfrm>
          <a:prstGeom prst="rect">
            <a:avLst/>
          </a:prstGeom>
        </p:spPr>
      </p:pic>
    </p:spTree>
    <p:extLst>
      <p:ext uri="{BB962C8B-B14F-4D97-AF65-F5344CB8AC3E}">
        <p14:creationId xmlns:p14="http://schemas.microsoft.com/office/powerpoint/2010/main" val="2173433304"/>
      </p:ext>
    </p:extLst>
  </p:cSld>
  <p:clrMapOvr>
    <a:masterClrMapping/>
  </p:clrMapOvr>
</p:sld>
</file>

<file path=ppt/slides/slide8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C21D3ED3-8E21-2E48-ABBC-120F76C4233F}"/>
              </a:ext>
            </a:extLst>
          </p:cNvPr>
          <p:cNvGrpSpPr/>
          <p:nvPr/>
        </p:nvGrpSpPr>
        <p:grpSpPr>
          <a:xfrm>
            <a:off x="3648307" y="-11437"/>
            <a:ext cx="4581292" cy="1145751"/>
            <a:chOff x="3314685" y="-11432"/>
            <a:chExt cx="4689517" cy="1145751"/>
          </a:xfrm>
        </p:grpSpPr>
        <p:sp>
          <p:nvSpPr>
            <p:cNvPr id="23" name="Round Single Corner Rectangle 22">
              <a:extLst>
                <a:ext uri="{FF2B5EF4-FFF2-40B4-BE49-F238E27FC236}">
                  <a16:creationId xmlns:a16="http://schemas.microsoft.com/office/drawing/2014/main" id="{8C91942D-C396-2242-B396-DF8BF94E251C}"/>
                </a:ext>
              </a:extLst>
            </p:cNvPr>
            <p:cNvSpPr/>
            <p:nvPr/>
          </p:nvSpPr>
          <p:spPr>
            <a:xfrm flipH="1">
              <a:off x="3314685" y="-11432"/>
              <a:ext cx="4689517" cy="1145751"/>
            </a:xfrm>
            <a:prstGeom prst="round1Rect">
              <a:avLst>
                <a:gd fmla="val 50000" name="adj"/>
              </a:avLst>
            </a:prstGeom>
            <a:solidFill>
              <a:srgbClr val="AA9F96"/>
            </a:solidFill>
            <a:ln>
              <a:noFill/>
            </a:ln>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nSpc>
                  <a:spcPts val="1200"/>
                </a:lnSpc>
              </a:pPr>
              <a:r>
                <a:rPr dirty="0" lang="fr-FR">
                  <a:latin charset="77" pitchFamily="2" typeface="Montserrat"/>
                </a:rPr>
                <a:t>-</a:t>
              </a:r>
            </a:p>
          </p:txBody>
        </p:sp>
        <p:sp>
          <p:nvSpPr>
            <p:cNvPr id="25" name="TextBox 24">
              <a:extLst>
                <a:ext uri="{FF2B5EF4-FFF2-40B4-BE49-F238E27FC236}">
                  <a16:creationId xmlns:a16="http://schemas.microsoft.com/office/drawing/2014/main" id="{5B35D891-032C-D04C-BA2A-CC5492A4AA8D}"/>
                </a:ext>
              </a:extLst>
            </p:cNvPr>
            <p:cNvSpPr txBox="1"/>
            <p:nvPr/>
          </p:nvSpPr>
          <p:spPr>
            <a:xfrm>
              <a:off x="4129366" y="679943"/>
              <a:ext cx="3810666" cy="274434"/>
            </a:xfrm>
            <a:prstGeom prst="rect">
              <a:avLst/>
            </a:prstGeom>
            <a:noFill/>
            <a:ln>
              <a:noFill/>
            </a:ln>
          </p:spPr>
          <p:txBody>
            <a:bodyPr rtlCol="0" wrap="square">
              <a:spAutoFit/>
            </a:bodyPr>
            <a:lstStyle/>
            <a:p>
              <a:pPr>
                <a:lnSpc>
                  <a:spcPts val="1300"/>
                </a:lnSpc>
              </a:pPr>
              <a:r>
                <a:rPr dirty="0" lang="fr-FR">
                  <a:solidFill>
                    <a:schemeClr val="bg1"/>
                  </a:solidFill>
                  <a:latin charset="77" pitchFamily="2" typeface="Montserrat"/>
                </a:rPr>
                <a:t>LES FILS MANUELS </a:t>
              </a:r>
            </a:p>
          </p:txBody>
        </p:sp>
      </p:grpSp>
      <p:grpSp>
        <p:nvGrpSpPr>
          <p:cNvPr id="18" name="Group 17">
            <a:extLst>
              <a:ext uri="{FF2B5EF4-FFF2-40B4-BE49-F238E27FC236}">
                <a16:creationId xmlns:a16="http://schemas.microsoft.com/office/drawing/2014/main" id="{9CBCDEBB-B02B-FD4B-902D-51095B54A2F3}"/>
              </a:ext>
            </a:extLst>
          </p:cNvPr>
          <p:cNvGrpSpPr/>
          <p:nvPr/>
        </p:nvGrpSpPr>
        <p:grpSpPr>
          <a:xfrm>
            <a:off x="-3" y="0"/>
            <a:ext cx="4381502" cy="1134318"/>
            <a:chOff x="-4" y="1"/>
            <a:chExt cx="4381502"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fmla="val 50000" name="adj"/>
              </a:avLst>
            </a:prstGeom>
            <a:solidFill>
              <a:srgbClr val="C1002A"/>
            </a:solidFill>
            <a:ln>
              <a:noFill/>
            </a:ln>
            <a:effectLst>
              <a:outerShdw algn="ctr" dir="16200000" dist="63500" rotWithShape="0">
                <a:srgbClr val="0D0D0D">
                  <a:alpha val="0"/>
                </a:srgbClr>
              </a:outerShdw>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gn="ctr">
                <a:lnSpc>
                  <a:spcPts val="1300"/>
                </a:lnSpc>
              </a:pPr>
              <a:endParaRPr b="1" dirty="0" lang="fr-FR">
                <a:latin charset="77" pitchFamily="2" typeface="Montserrat SemiBold"/>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4127500" cy="271356"/>
            </a:xfrm>
            <a:prstGeom prst="rect">
              <a:avLst/>
            </a:prstGeom>
            <a:noFill/>
            <a:ln>
              <a:noFill/>
            </a:ln>
          </p:spPr>
          <p:txBody>
            <a:bodyPr rtlCol="0" wrap="square">
              <a:spAutoFit/>
            </a:bodyPr>
            <a:lstStyle/>
            <a:p>
              <a:pPr>
                <a:lnSpc>
                  <a:spcPts val="1300"/>
                </a:lnSpc>
              </a:pPr>
              <a:r>
                <a:rPr b="1" dirty="0" lang="fr-FR">
                  <a:solidFill>
                    <a:schemeClr val="bg1"/>
                  </a:solidFill>
                  <a:latin charset="77" pitchFamily="2" typeface="Montserrat SemiBold"/>
                </a:rPr>
                <a:t> LES LISTES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dirty="0" lang="fr-FR">
                  <a:latin charset="77" pitchFamily="2" typeface="Montserrat"/>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dirty="0" lang="fr-FR">
                  <a:latin charset="77" pitchFamily="2" typeface="Montserrat"/>
                </a:rPr>
                <a:t> JUIN 2024</a:t>
              </a:r>
            </a:p>
          </p:txBody>
        </p:sp>
      </p:grpSp>
      <p:sp>
        <p:nvSpPr>
          <p:cNvPr id="7" name="ZoneTexte 6"/>
          <p:cNvSpPr txBox="1"/>
          <p:nvPr/>
        </p:nvSpPr>
        <p:spPr>
          <a:xfrm>
            <a:off x="2940" y="1230530"/>
            <a:ext cx="3795911" cy="369332"/>
          </a:xfrm>
          <a:prstGeom prst="rect">
            <a:avLst/>
          </a:prstGeom>
          <a:noFill/>
        </p:spPr>
        <p:txBody>
          <a:bodyPr rtlCol="0" wrap="none">
            <a:spAutoFit/>
          </a:bodyPr>
          <a:lstStyle/>
          <a:p>
            <a:r>
              <a:rPr dirty="0" lang="fr-FR"/>
              <a:t>Création d’un fil (s’il n’existe pas déjà)</a:t>
            </a: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499" y="1717654"/>
            <a:ext cx="4138498" cy="1094086"/>
          </a:xfrm>
          <a:prstGeom prst="rect">
            <a:avLst/>
          </a:prstGeom>
        </p:spPr>
      </p:pic>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173" y="4915982"/>
            <a:ext cx="3026359" cy="1408421"/>
          </a:xfrm>
          <a:prstGeom prst="rect">
            <a:avLst/>
          </a:prstGeom>
        </p:spPr>
      </p:pic>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4977" y="1599862"/>
            <a:ext cx="4341339" cy="4310766"/>
          </a:xfrm>
          <a:prstGeom prst="rect">
            <a:avLst/>
          </a:prstGeom>
        </p:spPr>
      </p:pic>
      <p:pic>
        <p:nvPicPr>
          <p:cNvPr id="3" name="Objet 2"/>
          <p:cNvPicPr/>
          <p:nvPr/>
        </p:nvPicPr>
        <p:blipFill>
          <a:blip r:embed="rId5"/>
          <a:stretch>
            <a:fillRect/>
          </a:stretch>
          <a:srcRect/>
        </p:blipFill>
        <p:spPr>
          <a:xfrm>
            <a:off x="-50447" y="3512495"/>
            <a:ext cx="3657600" cy="965200"/>
          </a:xfrm>
          <a:prstGeom prst="rect">
            <a:avLst/>
          </a:prstGeom>
        </p:spPr>
      </p:pic>
      <p:pic>
        <p:nvPicPr>
          <p:cNvPr id="12" name="Image 11">
            <a:extLst>
              <a:ext uri="{FF2B5EF4-FFF2-40B4-BE49-F238E27FC236}">
                <a16:creationId xmlns:a16="http://schemas.microsoft.com/office/drawing/2014/main" id="{A374793A-2321-4B49-BDB2-9A0CA201C0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48307" y="2811740"/>
            <a:ext cx="3805350" cy="3620951"/>
          </a:xfrm>
          <a:prstGeom prst="rect">
            <a:avLst/>
          </a:prstGeom>
        </p:spPr>
      </p:pic>
    </p:spTree>
    <p:extLst>
      <p:ext uri="{BB962C8B-B14F-4D97-AF65-F5344CB8AC3E}">
        <p14:creationId xmlns:p14="http://schemas.microsoft.com/office/powerpoint/2010/main" val="2987152450"/>
      </p:ext>
    </p:extLst>
  </p:cSld>
  <p:clrMapOvr>
    <a:masterClrMapping/>
  </p:clrMapOvr>
</p:sld>
</file>

<file path=ppt/slides/slide8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C21D3ED3-8E21-2E48-ABBC-120F76C4233F}"/>
              </a:ext>
            </a:extLst>
          </p:cNvPr>
          <p:cNvGrpSpPr/>
          <p:nvPr/>
        </p:nvGrpSpPr>
        <p:grpSpPr>
          <a:xfrm>
            <a:off x="3648307" y="-11437"/>
            <a:ext cx="4581292" cy="1145751"/>
            <a:chOff x="3314685" y="-11432"/>
            <a:chExt cx="4689517" cy="1145751"/>
          </a:xfrm>
        </p:grpSpPr>
        <p:sp>
          <p:nvSpPr>
            <p:cNvPr id="23" name="Round Single Corner Rectangle 22">
              <a:extLst>
                <a:ext uri="{FF2B5EF4-FFF2-40B4-BE49-F238E27FC236}">
                  <a16:creationId xmlns:a16="http://schemas.microsoft.com/office/drawing/2014/main" id="{8C91942D-C396-2242-B396-DF8BF94E251C}"/>
                </a:ext>
              </a:extLst>
            </p:cNvPr>
            <p:cNvSpPr/>
            <p:nvPr/>
          </p:nvSpPr>
          <p:spPr>
            <a:xfrm flipH="1">
              <a:off x="3314685" y="-11432"/>
              <a:ext cx="4689517" cy="1145751"/>
            </a:xfrm>
            <a:prstGeom prst="round1Rect">
              <a:avLst>
                <a:gd fmla="val 50000" name="adj"/>
              </a:avLst>
            </a:prstGeom>
            <a:solidFill>
              <a:srgbClr val="AA9F96"/>
            </a:solidFill>
            <a:ln>
              <a:noFill/>
            </a:ln>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nSpc>
                  <a:spcPts val="1200"/>
                </a:lnSpc>
              </a:pPr>
              <a:r>
                <a:rPr dirty="0" lang="fr-FR">
                  <a:latin charset="77" pitchFamily="2" typeface="Montserrat"/>
                </a:rPr>
                <a:t>-</a:t>
              </a:r>
            </a:p>
          </p:txBody>
        </p:sp>
        <p:sp>
          <p:nvSpPr>
            <p:cNvPr id="25" name="TextBox 24">
              <a:extLst>
                <a:ext uri="{FF2B5EF4-FFF2-40B4-BE49-F238E27FC236}">
                  <a16:creationId xmlns:a16="http://schemas.microsoft.com/office/drawing/2014/main" id="{5B35D891-032C-D04C-BA2A-CC5492A4AA8D}"/>
                </a:ext>
              </a:extLst>
            </p:cNvPr>
            <p:cNvSpPr txBox="1"/>
            <p:nvPr/>
          </p:nvSpPr>
          <p:spPr>
            <a:xfrm>
              <a:off x="4129366" y="679943"/>
              <a:ext cx="3810666" cy="274434"/>
            </a:xfrm>
            <a:prstGeom prst="rect">
              <a:avLst/>
            </a:prstGeom>
            <a:noFill/>
            <a:ln>
              <a:noFill/>
            </a:ln>
          </p:spPr>
          <p:txBody>
            <a:bodyPr rtlCol="0" wrap="square">
              <a:spAutoFit/>
            </a:bodyPr>
            <a:lstStyle/>
            <a:p>
              <a:pPr>
                <a:lnSpc>
                  <a:spcPts val="1300"/>
                </a:lnSpc>
              </a:pPr>
              <a:r>
                <a:rPr dirty="0" lang="fr-FR">
                  <a:solidFill>
                    <a:schemeClr val="bg1"/>
                  </a:solidFill>
                  <a:latin charset="77" pitchFamily="2" typeface="Montserrat"/>
                </a:rPr>
                <a:t>LES FILS  MANUELS </a:t>
              </a:r>
            </a:p>
          </p:txBody>
        </p:sp>
      </p:grpSp>
      <p:grpSp>
        <p:nvGrpSpPr>
          <p:cNvPr id="18" name="Group 17">
            <a:extLst>
              <a:ext uri="{FF2B5EF4-FFF2-40B4-BE49-F238E27FC236}">
                <a16:creationId xmlns:a16="http://schemas.microsoft.com/office/drawing/2014/main" id="{9CBCDEBB-B02B-FD4B-902D-51095B54A2F3}"/>
              </a:ext>
            </a:extLst>
          </p:cNvPr>
          <p:cNvGrpSpPr/>
          <p:nvPr/>
        </p:nvGrpSpPr>
        <p:grpSpPr>
          <a:xfrm>
            <a:off x="-3" y="0"/>
            <a:ext cx="4381502" cy="1134318"/>
            <a:chOff x="-4" y="1"/>
            <a:chExt cx="4381502"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fmla="val 50000" name="adj"/>
              </a:avLst>
            </a:prstGeom>
            <a:solidFill>
              <a:srgbClr val="C1002A"/>
            </a:solidFill>
            <a:ln>
              <a:noFill/>
            </a:ln>
            <a:effectLst>
              <a:outerShdw algn="ctr" dir="16200000" dist="63500" rotWithShape="0">
                <a:srgbClr val="0D0D0D">
                  <a:alpha val="0"/>
                </a:srgbClr>
              </a:outerShdw>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gn="ctr">
                <a:lnSpc>
                  <a:spcPts val="1300"/>
                </a:lnSpc>
              </a:pPr>
              <a:endParaRPr b="1" dirty="0" lang="fr-FR">
                <a:latin charset="77" pitchFamily="2" typeface="Montserrat SemiBold"/>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4127500" cy="271356"/>
            </a:xfrm>
            <a:prstGeom prst="rect">
              <a:avLst/>
            </a:prstGeom>
            <a:noFill/>
            <a:ln>
              <a:noFill/>
            </a:ln>
          </p:spPr>
          <p:txBody>
            <a:bodyPr rtlCol="0" wrap="square">
              <a:spAutoFit/>
            </a:bodyPr>
            <a:lstStyle/>
            <a:p>
              <a:pPr>
                <a:lnSpc>
                  <a:spcPts val="1300"/>
                </a:lnSpc>
              </a:pPr>
              <a:r>
                <a:rPr b="1" dirty="0" lang="fr-FR">
                  <a:solidFill>
                    <a:schemeClr val="bg1"/>
                  </a:solidFill>
                  <a:latin charset="77" pitchFamily="2" typeface="Montserrat SemiBold"/>
                </a:rPr>
                <a:t> LES LISTES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dirty="0" lang="fr-FR">
                  <a:latin charset="77" pitchFamily="2" typeface="Montserrat"/>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dirty="0" lang="fr-FR">
                  <a:latin charset="77" pitchFamily="2" typeface="Montserrat"/>
                </a:rPr>
                <a:t> JUIN 2024</a:t>
              </a:r>
            </a:p>
          </p:txBody>
        </p:sp>
      </p:grpSp>
      <p:sp>
        <p:nvSpPr>
          <p:cNvPr id="8" name="ZoneTexte 7"/>
          <p:cNvSpPr txBox="1"/>
          <p:nvPr/>
        </p:nvSpPr>
        <p:spPr>
          <a:xfrm>
            <a:off x="480244" y="1512026"/>
            <a:ext cx="3983719" cy="923330"/>
          </a:xfrm>
          <a:prstGeom prst="rect">
            <a:avLst/>
          </a:prstGeom>
          <a:noFill/>
        </p:spPr>
        <p:txBody>
          <a:bodyPr rtlCol="0" wrap="none">
            <a:spAutoFit/>
          </a:bodyPr>
          <a:lstStyle/>
          <a:p>
            <a:r>
              <a:rPr b="1" dirty="0" lang="fr-FR"/>
              <a:t>Insertion du fil dans la zone de contenu</a:t>
            </a:r>
          </a:p>
          <a:p>
            <a:pPr indent="-342900" marL="342900">
              <a:buFont typeface="+mj-lt"/>
              <a:buAutoNum type="arabicPeriod"/>
            </a:pPr>
            <a:r>
              <a:rPr dirty="0" lang="fr-FR"/>
              <a:t>Sélectionner l’objet (ex: Actualité)</a:t>
            </a:r>
          </a:p>
          <a:p>
            <a:pPr indent="-342900" marL="342900">
              <a:buFont typeface="+mj-lt"/>
              <a:buAutoNum type="arabicPeriod"/>
            </a:pPr>
            <a:r>
              <a:rPr dirty="0" lang="fr-FR"/>
              <a:t>Sélectionner le fil (ex: Anciens </a:t>
            </a:r>
            <a:r>
              <a:rPr dirty="0" err="1" lang="fr-FR"/>
              <a:t>Intec</a:t>
            </a:r>
            <a:r>
              <a:rPr dirty="0" lang="fr-FR"/>
              <a:t>) </a:t>
            </a:r>
          </a:p>
        </p:txBody>
      </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622" y="3204345"/>
            <a:ext cx="5534176" cy="3113684"/>
          </a:xfrm>
          <a:prstGeom prst="rect">
            <a:avLst/>
          </a:prstGeom>
        </p:spPr>
      </p:pic>
      <p:pic>
        <p:nvPicPr>
          <p:cNvPr id="13" name="Objet 12"/>
          <p:cNvPicPr/>
          <p:nvPr/>
        </p:nvPicPr>
        <p:blipFill>
          <a:blip r:embed="rId3"/>
          <a:stretch>
            <a:fillRect/>
          </a:stretch>
          <a:srcRect/>
        </p:blipFill>
        <p:spPr>
          <a:xfrm>
            <a:off x="4691000" y="1185559"/>
            <a:ext cx="2282593" cy="1444539"/>
          </a:xfrm>
          <a:prstGeom prst="rect">
            <a:avLst/>
          </a:prstGeom>
        </p:spPr>
      </p:pic>
      <p:sp>
        <p:nvSpPr>
          <p:cNvPr id="21" name="Rectangle 20">
            <a:extLst>
              <a:ext uri="{FF2B5EF4-FFF2-40B4-BE49-F238E27FC236}">
                <a16:creationId xmlns:a16="http://schemas.microsoft.com/office/drawing/2014/main" id="{9A7D35FA-17B2-9E42-A182-DE507C524A85}"/>
              </a:ext>
            </a:extLst>
          </p:cNvPr>
          <p:cNvSpPr/>
          <p:nvPr/>
        </p:nvSpPr>
        <p:spPr>
          <a:xfrm>
            <a:off x="6178018" y="2302231"/>
            <a:ext cx="157687" cy="278832"/>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fr-FR"/>
              <a:t> </a:t>
            </a:r>
          </a:p>
        </p:txBody>
      </p:sp>
      <p:sp>
        <p:nvSpPr>
          <p:cNvPr id="15" name="ZoneTexte 14"/>
          <p:cNvSpPr txBox="1"/>
          <p:nvPr/>
        </p:nvSpPr>
        <p:spPr>
          <a:xfrm>
            <a:off x="7278564" y="2860358"/>
            <a:ext cx="3571362" cy="369332"/>
          </a:xfrm>
          <a:prstGeom prst="rect">
            <a:avLst/>
          </a:prstGeom>
          <a:noFill/>
        </p:spPr>
        <p:txBody>
          <a:bodyPr rtlCol="0" wrap="none">
            <a:spAutoFit/>
          </a:bodyPr>
          <a:lstStyle/>
          <a:p>
            <a:r>
              <a:rPr dirty="0" lang="fr-FR"/>
              <a:t>2. Sélectionner le format d’affichage</a:t>
            </a:r>
          </a:p>
        </p:txBody>
      </p:sp>
      <p:pic>
        <p:nvPicPr>
          <p:cNvPr id="16" name="Imag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1166" y="3129016"/>
            <a:ext cx="4907215" cy="3851381"/>
          </a:xfrm>
          <a:prstGeom prst="rect">
            <a:avLst/>
          </a:prstGeom>
        </p:spPr>
      </p:pic>
      <p:sp>
        <p:nvSpPr>
          <p:cNvPr id="24" name="Rectangle 23">
            <a:extLst>
              <a:ext uri="{FF2B5EF4-FFF2-40B4-BE49-F238E27FC236}">
                <a16:creationId xmlns:a16="http://schemas.microsoft.com/office/drawing/2014/main" id="{9A7D35FA-17B2-9E42-A182-DE507C524A85}"/>
              </a:ext>
            </a:extLst>
          </p:cNvPr>
          <p:cNvSpPr/>
          <p:nvPr/>
        </p:nvSpPr>
        <p:spPr>
          <a:xfrm>
            <a:off x="250869" y="3674225"/>
            <a:ext cx="813159" cy="282380"/>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fr-FR"/>
              <a:t> </a:t>
            </a:r>
          </a:p>
        </p:txBody>
      </p:sp>
      <p:sp>
        <p:nvSpPr>
          <p:cNvPr id="26" name="ZoneTexte 25"/>
          <p:cNvSpPr txBox="1"/>
          <p:nvPr/>
        </p:nvSpPr>
        <p:spPr>
          <a:xfrm>
            <a:off x="10083144" y="1134314"/>
            <a:ext cx="2025234" cy="1200329"/>
          </a:xfrm>
          <a:prstGeom prst="rect">
            <a:avLst/>
          </a:prstGeom>
          <a:noFill/>
        </p:spPr>
        <p:txBody>
          <a:bodyPr rtlCol="0" wrap="none">
            <a:spAutoFit/>
          </a:bodyPr>
          <a:lstStyle/>
          <a:p>
            <a:r>
              <a:rPr dirty="0" lang="fr-FR"/>
              <a:t>15 minutes sont </a:t>
            </a:r>
            <a:br>
              <a:rPr dirty="0" lang="fr-FR"/>
            </a:br>
            <a:r>
              <a:rPr dirty="0" lang="fr-FR"/>
              <a:t>parfois nécessaires</a:t>
            </a:r>
            <a:br>
              <a:rPr dirty="0" lang="fr-FR"/>
            </a:br>
            <a:r>
              <a:rPr dirty="0" lang="fr-FR"/>
              <a:t>pour l’actualisation </a:t>
            </a:r>
          </a:p>
          <a:p>
            <a:r>
              <a:rPr dirty="0" lang="fr-FR"/>
              <a:t>des listes.</a:t>
            </a:r>
          </a:p>
        </p:txBody>
      </p:sp>
      <p:pic>
        <p:nvPicPr>
          <p:cNvPr descr="Clipart - Alarm clock" id="27" name="Image 26"/>
          <p:cNvPicPr>
            <a:picLocks noChangeAspect="1"/>
          </p:cNvPicPr>
          <p:nvPr/>
        </p:nvPicPr>
        <p:blipFill>
          <a:blip cstate="hqprint" r:embed="rId6">
            <a:extLst>
              <a:ext uri="{28A0092B-C50C-407E-A947-70E740481C1C}">
                <a14:useLocalDpi xmlns:a14="http://schemas.microsoft.com/office/drawing/2010/main" val="0"/>
              </a:ext>
            </a:extLst>
          </a:blip>
          <a:stretch>
            <a:fillRect/>
          </a:stretch>
        </p:blipFill>
        <p:spPr>
          <a:xfrm>
            <a:off x="9242786" y="1384517"/>
            <a:ext cx="666675" cy="699922"/>
          </a:xfrm>
          <a:prstGeom prst="rect">
            <a:avLst/>
          </a:prstGeom>
        </p:spPr>
      </p:pic>
    </p:spTree>
    <p:extLst>
      <p:ext uri="{BB962C8B-B14F-4D97-AF65-F5344CB8AC3E}">
        <p14:creationId xmlns:p14="http://schemas.microsoft.com/office/powerpoint/2010/main" val="42164129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C21D3ED3-8E21-2E48-ABBC-120F76C4233F}"/>
              </a:ext>
            </a:extLst>
          </p:cNvPr>
          <p:cNvGrpSpPr/>
          <p:nvPr/>
        </p:nvGrpSpPr>
        <p:grpSpPr>
          <a:xfrm>
            <a:off x="3648307" y="-11437"/>
            <a:ext cx="4581292" cy="1145751"/>
            <a:chOff x="3314685" y="-11432"/>
            <a:chExt cx="4689517" cy="1145751"/>
          </a:xfrm>
        </p:grpSpPr>
        <p:sp>
          <p:nvSpPr>
            <p:cNvPr id="23" name="Round Single Corner Rectangle 22">
              <a:extLst>
                <a:ext uri="{FF2B5EF4-FFF2-40B4-BE49-F238E27FC236}">
                  <a16:creationId xmlns:a16="http://schemas.microsoft.com/office/drawing/2014/main" id="{8C91942D-C396-2242-B396-DF8BF94E251C}"/>
                </a:ext>
              </a:extLst>
            </p:cNvPr>
            <p:cNvSpPr/>
            <p:nvPr/>
          </p:nvSpPr>
          <p:spPr>
            <a:xfrm flipH="1">
              <a:off x="3314685" y="-11432"/>
              <a:ext cx="4689517" cy="1145751"/>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r>
                <a:rPr lang="fr-FR" dirty="0">
                  <a:latin typeface="Montserrat" pitchFamily="2" charset="77"/>
                </a:rPr>
                <a:t>-</a:t>
              </a:r>
            </a:p>
          </p:txBody>
        </p:sp>
        <p:sp>
          <p:nvSpPr>
            <p:cNvPr id="25" name="TextBox 24">
              <a:extLst>
                <a:ext uri="{FF2B5EF4-FFF2-40B4-BE49-F238E27FC236}">
                  <a16:creationId xmlns:a16="http://schemas.microsoft.com/office/drawing/2014/main" id="{5B35D891-032C-D04C-BA2A-CC5492A4AA8D}"/>
                </a:ext>
              </a:extLst>
            </p:cNvPr>
            <p:cNvSpPr txBox="1"/>
            <p:nvPr/>
          </p:nvSpPr>
          <p:spPr>
            <a:xfrm>
              <a:off x="4129366" y="679943"/>
              <a:ext cx="3810666" cy="274434"/>
            </a:xfrm>
            <a:prstGeom prst="rect">
              <a:avLst/>
            </a:prstGeom>
            <a:noFill/>
            <a:ln>
              <a:noFill/>
            </a:ln>
          </p:spPr>
          <p:txBody>
            <a:bodyPr wrap="square" rtlCol="0">
              <a:spAutoFit/>
            </a:bodyPr>
            <a:lstStyle/>
            <a:p>
              <a:pPr>
                <a:lnSpc>
                  <a:spcPts val="1300"/>
                </a:lnSpc>
              </a:pPr>
              <a:r>
                <a:rPr lang="fr-FR" dirty="0">
                  <a:solidFill>
                    <a:schemeClr val="bg1"/>
                  </a:solidFill>
                  <a:latin typeface="Montserrat" pitchFamily="2" charset="77"/>
                </a:rPr>
                <a:t>LES FORMULAIRES </a:t>
              </a:r>
            </a:p>
          </p:txBody>
        </p:sp>
      </p:grpSp>
      <p:grpSp>
        <p:nvGrpSpPr>
          <p:cNvPr id="18" name="Group 17">
            <a:extLst>
              <a:ext uri="{FF2B5EF4-FFF2-40B4-BE49-F238E27FC236}">
                <a16:creationId xmlns:a16="http://schemas.microsoft.com/office/drawing/2014/main" id="{9CBCDEBB-B02B-FD4B-902D-51095B54A2F3}"/>
              </a:ext>
            </a:extLst>
          </p:cNvPr>
          <p:cNvGrpSpPr/>
          <p:nvPr/>
        </p:nvGrpSpPr>
        <p:grpSpPr>
          <a:xfrm>
            <a:off x="-3" y="0"/>
            <a:ext cx="4381502" cy="1134318"/>
            <a:chOff x="-4" y="1"/>
            <a:chExt cx="4381502"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4127500" cy="271356"/>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 LES LISTES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 JUIN 2024</a:t>
              </a:r>
            </a:p>
          </p:txBody>
        </p:sp>
      </p:grpSp>
      <p:pic>
        <p:nvPicPr>
          <p:cNvPr id="7" name="Image 6">
            <a:extLst>
              <a:ext uri="{FF2B5EF4-FFF2-40B4-BE49-F238E27FC236}">
                <a16:creationId xmlns:a16="http://schemas.microsoft.com/office/drawing/2014/main" id="{917F254E-7604-FB1A-746B-5141471642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5362" y="1163619"/>
            <a:ext cx="9150768" cy="5611754"/>
          </a:xfrm>
          <a:prstGeom prst="rect">
            <a:avLst/>
          </a:prstGeom>
        </p:spPr>
      </p:pic>
    </p:spTree>
    <p:extLst>
      <p:ext uri="{BB962C8B-B14F-4D97-AF65-F5344CB8AC3E}">
        <p14:creationId xmlns:p14="http://schemas.microsoft.com/office/powerpoint/2010/main" val="1249063493"/>
      </p:ext>
    </p:extLst>
  </p:cSld>
  <p:clrMapOvr>
    <a:masterClrMapping/>
  </p:clrMapOvr>
</p:sld>
</file>

<file path=ppt/slides/slide8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C21D3ED3-8E21-2E48-ABBC-120F76C4233F}"/>
              </a:ext>
            </a:extLst>
          </p:cNvPr>
          <p:cNvGrpSpPr/>
          <p:nvPr/>
        </p:nvGrpSpPr>
        <p:grpSpPr>
          <a:xfrm>
            <a:off x="3648307" y="-11437"/>
            <a:ext cx="4581292" cy="1145751"/>
            <a:chOff x="3314685" y="-11432"/>
            <a:chExt cx="4689517" cy="1145751"/>
          </a:xfrm>
        </p:grpSpPr>
        <p:sp>
          <p:nvSpPr>
            <p:cNvPr id="23" name="Round Single Corner Rectangle 22">
              <a:extLst>
                <a:ext uri="{FF2B5EF4-FFF2-40B4-BE49-F238E27FC236}">
                  <a16:creationId xmlns:a16="http://schemas.microsoft.com/office/drawing/2014/main" id="{8C91942D-C396-2242-B396-DF8BF94E251C}"/>
                </a:ext>
              </a:extLst>
            </p:cNvPr>
            <p:cNvSpPr/>
            <p:nvPr/>
          </p:nvSpPr>
          <p:spPr>
            <a:xfrm flipH="1">
              <a:off x="3314685" y="-11432"/>
              <a:ext cx="4689517" cy="1145751"/>
            </a:xfrm>
            <a:prstGeom prst="round1Rect">
              <a:avLst>
                <a:gd fmla="val 50000" name="adj"/>
              </a:avLst>
            </a:prstGeom>
            <a:solidFill>
              <a:srgbClr val="AA9F96"/>
            </a:solidFill>
            <a:ln>
              <a:noFill/>
            </a:ln>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nSpc>
                  <a:spcPts val="1200"/>
                </a:lnSpc>
              </a:pPr>
              <a:r>
                <a:rPr dirty="0" lang="fr-FR">
                  <a:latin charset="77" pitchFamily="2" typeface="Montserrat"/>
                </a:rPr>
                <a:t>-</a:t>
              </a:r>
            </a:p>
          </p:txBody>
        </p:sp>
        <p:sp>
          <p:nvSpPr>
            <p:cNvPr id="25" name="TextBox 24">
              <a:extLst>
                <a:ext uri="{FF2B5EF4-FFF2-40B4-BE49-F238E27FC236}">
                  <a16:creationId xmlns:a16="http://schemas.microsoft.com/office/drawing/2014/main" id="{5B35D891-032C-D04C-BA2A-CC5492A4AA8D}"/>
                </a:ext>
              </a:extLst>
            </p:cNvPr>
            <p:cNvSpPr txBox="1"/>
            <p:nvPr/>
          </p:nvSpPr>
          <p:spPr>
            <a:xfrm>
              <a:off x="4129366" y="679943"/>
              <a:ext cx="3810666" cy="274434"/>
            </a:xfrm>
            <a:prstGeom prst="rect">
              <a:avLst/>
            </a:prstGeom>
            <a:noFill/>
            <a:ln>
              <a:noFill/>
            </a:ln>
          </p:spPr>
          <p:txBody>
            <a:bodyPr rtlCol="0" wrap="square">
              <a:spAutoFit/>
            </a:bodyPr>
            <a:lstStyle/>
            <a:p>
              <a:pPr>
                <a:lnSpc>
                  <a:spcPts val="1300"/>
                </a:lnSpc>
              </a:pPr>
              <a:endParaRPr dirty="0" lang="fr-FR">
                <a:solidFill>
                  <a:schemeClr val="bg1"/>
                </a:solidFill>
                <a:latin charset="77" pitchFamily="2" typeface="Montserrat"/>
              </a:endParaRPr>
            </a:p>
          </p:txBody>
        </p:sp>
      </p:grpSp>
      <p:grpSp>
        <p:nvGrpSpPr>
          <p:cNvPr id="18" name="Group 17">
            <a:extLst>
              <a:ext uri="{FF2B5EF4-FFF2-40B4-BE49-F238E27FC236}">
                <a16:creationId xmlns:a16="http://schemas.microsoft.com/office/drawing/2014/main" id="{9CBCDEBB-B02B-FD4B-902D-51095B54A2F3}"/>
              </a:ext>
            </a:extLst>
          </p:cNvPr>
          <p:cNvGrpSpPr/>
          <p:nvPr/>
        </p:nvGrpSpPr>
        <p:grpSpPr>
          <a:xfrm>
            <a:off x="-3" y="0"/>
            <a:ext cx="4381502" cy="1134318"/>
            <a:chOff x="-4" y="1"/>
            <a:chExt cx="4381502"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fmla="val 50000" name="adj"/>
              </a:avLst>
            </a:prstGeom>
            <a:solidFill>
              <a:srgbClr val="C1002A"/>
            </a:solidFill>
            <a:ln>
              <a:noFill/>
            </a:ln>
            <a:effectLst>
              <a:outerShdw algn="ctr" dir="16200000" dist="63500" rotWithShape="0">
                <a:srgbClr val="0D0D0D">
                  <a:alpha val="0"/>
                </a:srgbClr>
              </a:outerShdw>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gn="ctr">
                <a:lnSpc>
                  <a:spcPts val="1300"/>
                </a:lnSpc>
              </a:pPr>
              <a:endParaRPr b="1" dirty="0" lang="fr-FR">
                <a:latin charset="77" pitchFamily="2" typeface="Montserrat SemiBold"/>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4127500" cy="259045"/>
            </a:xfrm>
            <a:prstGeom prst="rect">
              <a:avLst/>
            </a:prstGeom>
            <a:noFill/>
            <a:ln>
              <a:noFill/>
            </a:ln>
          </p:spPr>
          <p:txBody>
            <a:bodyPr rtlCol="0" wrap="square">
              <a:spAutoFit/>
            </a:bodyPr>
            <a:lstStyle/>
            <a:p>
              <a:pPr>
                <a:lnSpc>
                  <a:spcPts val="1300"/>
                </a:lnSpc>
              </a:pPr>
              <a:r>
                <a:rPr b="1" dirty="0" lang="fr-FR">
                  <a:solidFill>
                    <a:schemeClr val="bg1"/>
                  </a:solidFill>
                  <a:latin charset="77" pitchFamily="2" typeface="Montserrat SemiBold"/>
                </a:rPr>
                <a:t> LES FORMULAIRES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dirty="0" lang="fr-FR">
                  <a:latin charset="77" pitchFamily="2" typeface="Montserrat"/>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dirty="0" lang="fr-FR">
                  <a:latin charset="77" pitchFamily="2" typeface="Montserrat"/>
                </a:rPr>
                <a:t> JUIN 2024</a:t>
              </a:r>
            </a:p>
          </p:txBody>
        </p:sp>
      </p:grpSp>
      <p:sp>
        <p:nvSpPr>
          <p:cNvPr id="3" name="ZoneTexte 2"/>
          <p:cNvSpPr txBox="1"/>
          <p:nvPr/>
        </p:nvSpPr>
        <p:spPr>
          <a:xfrm>
            <a:off x="801576" y="1226140"/>
            <a:ext cx="5113451" cy="369332"/>
          </a:xfrm>
          <a:prstGeom prst="rect">
            <a:avLst/>
          </a:prstGeom>
          <a:noFill/>
        </p:spPr>
        <p:txBody>
          <a:bodyPr rtlCol="0" wrap="none">
            <a:spAutoFit/>
          </a:bodyPr>
          <a:lstStyle/>
          <a:p>
            <a:r>
              <a:rPr dirty="0" lang="fr-FR"/>
              <a:t>1. Créer le formulaire (ou demander à l’équipe web).</a:t>
            </a:r>
          </a:p>
        </p:txBody>
      </p:sp>
      <p:pic>
        <p:nvPicPr>
          <p:cNvPr id="7" name="Objet 6"/>
          <p:cNvPicPr/>
          <p:nvPr/>
        </p:nvPicPr>
        <p:blipFill>
          <a:blip r:embed="rId2"/>
          <a:stretch>
            <a:fillRect/>
          </a:stretch>
          <a:srcRect/>
        </p:blipFill>
        <p:spPr>
          <a:xfrm>
            <a:off x="1268164" y="1701897"/>
            <a:ext cx="9477375" cy="923925"/>
          </a:xfrm>
          <a:prstGeom prst="rect">
            <a:avLst/>
          </a:prstGeom>
        </p:spPr>
      </p:pic>
      <p:sp>
        <p:nvSpPr>
          <p:cNvPr id="21" name="Rectangle 20">
            <a:extLst>
              <a:ext uri="{FF2B5EF4-FFF2-40B4-BE49-F238E27FC236}">
                <a16:creationId xmlns:a16="http://schemas.microsoft.com/office/drawing/2014/main" id="{9A7D35FA-17B2-9E42-A182-DE507C524A85}"/>
              </a:ext>
            </a:extLst>
          </p:cNvPr>
          <p:cNvSpPr/>
          <p:nvPr/>
        </p:nvSpPr>
        <p:spPr>
          <a:xfrm>
            <a:off x="9757652" y="1945364"/>
            <a:ext cx="841075" cy="436990"/>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fr-FR"/>
              <a:t> </a:t>
            </a:r>
          </a:p>
        </p:txBody>
      </p:sp>
      <p:sp>
        <p:nvSpPr>
          <p:cNvPr id="24" name="ZoneTexte 23"/>
          <p:cNvSpPr txBox="1"/>
          <p:nvPr/>
        </p:nvSpPr>
        <p:spPr>
          <a:xfrm>
            <a:off x="846817" y="2531402"/>
            <a:ext cx="3732240" cy="646331"/>
          </a:xfrm>
          <a:prstGeom prst="rect">
            <a:avLst/>
          </a:prstGeom>
          <a:noFill/>
        </p:spPr>
        <p:txBody>
          <a:bodyPr rtlCol="0" wrap="none">
            <a:spAutoFit/>
          </a:bodyPr>
          <a:lstStyle/>
          <a:p>
            <a:br>
              <a:rPr dirty="0" lang="fr-FR"/>
            </a:br>
            <a:r>
              <a:rPr dirty="0" lang="fr-FR"/>
              <a:t>2. L’insérer par un tag dans vos pages.</a:t>
            </a:r>
          </a:p>
        </p:txBody>
      </p:sp>
      <p:pic>
        <p:nvPicPr>
          <p:cNvPr id="9" name="Objet 8"/>
          <p:cNvPicPr/>
          <p:nvPr/>
        </p:nvPicPr>
        <p:blipFill>
          <a:blip r:embed="rId4"/>
          <a:stretch>
            <a:fillRect/>
          </a:stretch>
          <a:srcRect/>
        </p:blipFill>
        <p:spPr>
          <a:xfrm>
            <a:off x="2721453" y="4217137"/>
            <a:ext cx="5153720" cy="3932405"/>
          </a:xfrm>
          <a:prstGeom prst="rect">
            <a:avLst/>
          </a:prstGeom>
        </p:spPr>
      </p:pic>
      <p:sp>
        <p:nvSpPr>
          <p:cNvPr id="28" name="Rectangle 27">
            <a:extLst>
              <a:ext uri="{FF2B5EF4-FFF2-40B4-BE49-F238E27FC236}">
                <a16:creationId xmlns:a16="http://schemas.microsoft.com/office/drawing/2014/main" id="{9A7D35FA-17B2-9E42-A182-DE507C524A85}"/>
              </a:ext>
            </a:extLst>
          </p:cNvPr>
          <p:cNvSpPr/>
          <p:nvPr/>
        </p:nvSpPr>
        <p:spPr>
          <a:xfrm>
            <a:off x="4069514" y="5624189"/>
            <a:ext cx="1595468" cy="254651"/>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fr-FR"/>
              <a:t> </a:t>
            </a:r>
          </a:p>
        </p:txBody>
      </p:sp>
      <p:pic>
        <p:nvPicPr>
          <p:cNvPr id="29" name="Picture 11">
            <a:extLst>
              <a:ext uri="{FF2B5EF4-FFF2-40B4-BE49-F238E27FC236}">
                <a16:creationId xmlns:a16="http://schemas.microsoft.com/office/drawing/2014/main" id="{E0E104F8-5D04-3849-93B7-6BC9D04F7FE0}"/>
              </a:ext>
            </a:extLst>
          </p:cNvPr>
          <p:cNvPicPr>
            <a:picLocks noChangeAspect="1"/>
          </p:cNvPicPr>
          <p:nvPr/>
        </p:nvPicPr>
        <p:blipFill rotWithShape="1">
          <a:blip r:embed="rId6">
            <a:extLst>
              <a:ext uri="{28A0092B-C50C-407E-A947-70E740481C1C}">
                <a14:useLocalDpi xmlns:a14="http://schemas.microsoft.com/office/drawing/2010/main" val="0"/>
              </a:ext>
            </a:extLst>
          </a:blip>
          <a:srcRect l="289" r="165" t="20"/>
          <a:stretch/>
        </p:blipFill>
        <p:spPr>
          <a:xfrm>
            <a:off x="9432918" y="3276259"/>
            <a:ext cx="1490541" cy="1689082"/>
          </a:xfrm>
          <a:prstGeom prst="rect">
            <a:avLst/>
          </a:prstGeom>
        </p:spPr>
      </p:pic>
      <p:pic>
        <p:nvPicPr>
          <p:cNvPr id="8" name="Objet 7"/>
          <p:cNvPicPr/>
          <p:nvPr/>
        </p:nvPicPr>
        <p:blipFill>
          <a:blip r:embed="rId7"/>
          <a:stretch>
            <a:fillRect/>
          </a:stretch>
          <a:srcRect/>
        </p:blipFill>
        <p:spPr>
          <a:xfrm>
            <a:off x="846817" y="3177733"/>
            <a:ext cx="7999413" cy="914400"/>
          </a:xfrm>
          <a:prstGeom prst="rect">
            <a:avLst/>
          </a:prstGeom>
        </p:spPr>
      </p:pic>
      <p:sp>
        <p:nvSpPr>
          <p:cNvPr id="26" name="Rectangle 25">
            <a:extLst>
              <a:ext uri="{FF2B5EF4-FFF2-40B4-BE49-F238E27FC236}">
                <a16:creationId xmlns:a16="http://schemas.microsoft.com/office/drawing/2014/main" id="{9A7D35FA-17B2-9E42-A182-DE507C524A85}"/>
              </a:ext>
            </a:extLst>
          </p:cNvPr>
          <p:cNvSpPr/>
          <p:nvPr/>
        </p:nvSpPr>
        <p:spPr>
          <a:xfrm>
            <a:off x="6120214" y="3177733"/>
            <a:ext cx="513342" cy="504805"/>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fr-FR"/>
              <a:t> </a:t>
            </a:r>
          </a:p>
        </p:txBody>
      </p:sp>
      <p:pic>
        <p:nvPicPr>
          <p:cNvPr id="10" name="Objet 9"/>
          <p:cNvPicPr/>
          <p:nvPr/>
        </p:nvPicPr>
        <p:blipFill>
          <a:blip r:embed="rId9"/>
          <a:stretch>
            <a:fillRect/>
          </a:stretch>
          <a:srcRect/>
        </p:blipFill>
        <p:spPr>
          <a:xfrm>
            <a:off x="618696" y="4217137"/>
            <a:ext cx="1686497" cy="2631288"/>
          </a:xfrm>
          <a:prstGeom prst="rect">
            <a:avLst/>
          </a:prstGeom>
        </p:spPr>
      </p:pic>
      <p:sp>
        <p:nvSpPr>
          <p:cNvPr id="32" name="Rectangle 31">
            <a:extLst>
              <a:ext uri="{FF2B5EF4-FFF2-40B4-BE49-F238E27FC236}">
                <a16:creationId xmlns:a16="http://schemas.microsoft.com/office/drawing/2014/main" id="{9A7D35FA-17B2-9E42-A182-DE507C524A85}"/>
              </a:ext>
            </a:extLst>
          </p:cNvPr>
          <p:cNvSpPr/>
          <p:nvPr/>
        </p:nvSpPr>
        <p:spPr>
          <a:xfrm>
            <a:off x="550713" y="5196196"/>
            <a:ext cx="911231" cy="254651"/>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fr-FR"/>
              <a:t> </a:t>
            </a:r>
          </a:p>
        </p:txBody>
      </p:sp>
    </p:spTree>
    <p:extLst>
      <p:ext uri="{BB962C8B-B14F-4D97-AF65-F5344CB8AC3E}">
        <p14:creationId xmlns:p14="http://schemas.microsoft.com/office/powerpoint/2010/main" val="20037899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C21D3ED3-8E21-2E48-ABBC-120F76C4233F}"/>
              </a:ext>
            </a:extLst>
          </p:cNvPr>
          <p:cNvGrpSpPr/>
          <p:nvPr/>
        </p:nvGrpSpPr>
        <p:grpSpPr>
          <a:xfrm>
            <a:off x="3648307" y="-11437"/>
            <a:ext cx="4581292" cy="1145751"/>
            <a:chOff x="3314685" y="-11432"/>
            <a:chExt cx="4689517" cy="1145751"/>
          </a:xfrm>
        </p:grpSpPr>
        <p:sp>
          <p:nvSpPr>
            <p:cNvPr id="23" name="Round Single Corner Rectangle 22">
              <a:extLst>
                <a:ext uri="{FF2B5EF4-FFF2-40B4-BE49-F238E27FC236}">
                  <a16:creationId xmlns:a16="http://schemas.microsoft.com/office/drawing/2014/main" id="{8C91942D-C396-2242-B396-DF8BF94E251C}"/>
                </a:ext>
              </a:extLst>
            </p:cNvPr>
            <p:cNvSpPr/>
            <p:nvPr/>
          </p:nvSpPr>
          <p:spPr>
            <a:xfrm flipH="1">
              <a:off x="3314685" y="-11432"/>
              <a:ext cx="4689517" cy="1145751"/>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r>
                <a:rPr lang="fr-FR" dirty="0">
                  <a:latin typeface="Montserrat" pitchFamily="2" charset="77"/>
                </a:rPr>
                <a:t>-</a:t>
              </a:r>
            </a:p>
          </p:txBody>
        </p:sp>
        <p:sp>
          <p:nvSpPr>
            <p:cNvPr id="25" name="TextBox 24">
              <a:extLst>
                <a:ext uri="{FF2B5EF4-FFF2-40B4-BE49-F238E27FC236}">
                  <a16:creationId xmlns:a16="http://schemas.microsoft.com/office/drawing/2014/main" id="{5B35D891-032C-D04C-BA2A-CC5492A4AA8D}"/>
                </a:ext>
              </a:extLst>
            </p:cNvPr>
            <p:cNvSpPr txBox="1"/>
            <p:nvPr/>
          </p:nvSpPr>
          <p:spPr>
            <a:xfrm>
              <a:off x="4129366" y="679943"/>
              <a:ext cx="3810666" cy="274434"/>
            </a:xfrm>
            <a:prstGeom prst="rect">
              <a:avLst/>
            </a:prstGeom>
            <a:noFill/>
            <a:ln>
              <a:noFill/>
            </a:ln>
          </p:spPr>
          <p:txBody>
            <a:bodyPr wrap="square" rtlCol="0">
              <a:spAutoFit/>
            </a:bodyPr>
            <a:lstStyle/>
            <a:p>
              <a:pPr>
                <a:lnSpc>
                  <a:spcPts val="1300"/>
                </a:lnSpc>
              </a:pPr>
              <a:endParaRPr lang="fr-FR" dirty="0">
                <a:solidFill>
                  <a:schemeClr val="bg1"/>
                </a:solidFill>
                <a:latin typeface="Montserrat" pitchFamily="2" charset="77"/>
              </a:endParaRPr>
            </a:p>
          </p:txBody>
        </p:sp>
      </p:grpSp>
      <p:grpSp>
        <p:nvGrpSpPr>
          <p:cNvPr id="18" name="Group 17">
            <a:extLst>
              <a:ext uri="{FF2B5EF4-FFF2-40B4-BE49-F238E27FC236}">
                <a16:creationId xmlns:a16="http://schemas.microsoft.com/office/drawing/2014/main" id="{9CBCDEBB-B02B-FD4B-902D-51095B54A2F3}"/>
              </a:ext>
            </a:extLst>
          </p:cNvPr>
          <p:cNvGrpSpPr/>
          <p:nvPr/>
        </p:nvGrpSpPr>
        <p:grpSpPr>
          <a:xfrm>
            <a:off x="-3" y="0"/>
            <a:ext cx="4381502" cy="1134318"/>
            <a:chOff x="-4" y="1"/>
            <a:chExt cx="4381502" cy="1134318"/>
          </a:xfrm>
        </p:grpSpPr>
        <p:sp>
          <p:nvSpPr>
            <p:cNvPr id="19" name="Round Single Corner Rectangle 18">
              <a:extLst>
                <a:ext uri="{FF2B5EF4-FFF2-40B4-BE49-F238E27FC236}">
                  <a16:creationId xmlns:a16="http://schemas.microsoft.com/office/drawing/2014/main" id="{D3F6D8A7-F2C9-9548-AAB6-80CB494A709F}"/>
                </a:ext>
              </a:extLst>
            </p:cNvPr>
            <p:cNvSpPr/>
            <p:nvPr/>
          </p:nvSpPr>
          <p:spPr>
            <a:xfrm flipH="1">
              <a:off x="-4" y="1"/>
              <a:ext cx="4381502"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0" name="TextBox 19">
              <a:extLst>
                <a:ext uri="{FF2B5EF4-FFF2-40B4-BE49-F238E27FC236}">
                  <a16:creationId xmlns:a16="http://schemas.microsoft.com/office/drawing/2014/main" id="{F25FF45A-EB94-EF4D-859B-C22086486D2C}"/>
                </a:ext>
              </a:extLst>
            </p:cNvPr>
            <p:cNvSpPr txBox="1"/>
            <p:nvPr/>
          </p:nvSpPr>
          <p:spPr>
            <a:xfrm>
              <a:off x="0" y="694812"/>
              <a:ext cx="4127500" cy="259045"/>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 LES FORMULAIRES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 JUIN 2024</a:t>
              </a:r>
            </a:p>
          </p:txBody>
        </p:sp>
      </p:grpSp>
      <p:sp>
        <p:nvSpPr>
          <p:cNvPr id="11" name="Rectangle 10"/>
          <p:cNvSpPr/>
          <p:nvPr/>
        </p:nvSpPr>
        <p:spPr>
          <a:xfrm>
            <a:off x="762000" y="2150533"/>
            <a:ext cx="10210800" cy="3139321"/>
          </a:xfrm>
          <a:prstGeom prst="rect">
            <a:avLst/>
          </a:prstGeom>
        </p:spPr>
        <p:txBody>
          <a:bodyPr wrap="square">
            <a:spAutoFit/>
          </a:bodyPr>
          <a:lstStyle/>
          <a:p>
            <a:r>
              <a:rPr lang="fr-FR" dirty="0">
                <a:solidFill>
                  <a:srgbClr val="FF0000"/>
                </a:solidFill>
              </a:rPr>
              <a:t>Attention ! Pour se conformer au RGPD, il faut :</a:t>
            </a:r>
          </a:p>
          <a:p>
            <a:pPr marL="342900" indent="-342900">
              <a:buAutoNum type="arabicParenR"/>
            </a:pPr>
            <a:r>
              <a:rPr lang="fr-FR" dirty="0">
                <a:solidFill>
                  <a:srgbClr val="FF0000"/>
                </a:solidFill>
              </a:rPr>
              <a:t>ajouter en bas de la page du formulaire les mentions:</a:t>
            </a:r>
            <a:br>
              <a:rPr lang="fr-FR" dirty="0">
                <a:solidFill>
                  <a:srgbClr val="FF0000"/>
                </a:solidFill>
              </a:rPr>
            </a:br>
            <a:r>
              <a:rPr lang="fr-FR" dirty="0"/>
              <a:t>Les informations recueillies vous concernant font l'objet d'un traitement automatisé qui a pour finalité l'organisation des formations.</a:t>
            </a:r>
            <a:br>
              <a:rPr lang="fr-FR" dirty="0"/>
            </a:br>
            <a:r>
              <a:rPr lang="fr-FR" dirty="0"/>
              <a:t>Ces données sont destinées au service web du Cnam et  à  XXX (nom de la composante + faire un lien mailto sur l’adresse de l’éditeur concerné)</a:t>
            </a:r>
            <a:br>
              <a:rPr lang="fr-FR" dirty="0"/>
            </a:br>
            <a:r>
              <a:rPr lang="fr-FR" dirty="0"/>
              <a:t>Les données vous concernant sont conservées aussi longtemps que nécessaire pour permettre un traitement informatique destiné à la réalisation d'enquêtes à finalité statistique et au suivi.</a:t>
            </a:r>
          </a:p>
          <a:p>
            <a:pPr marL="342900" indent="-342900">
              <a:buAutoNum type="arabicParenR"/>
            </a:pPr>
            <a:r>
              <a:rPr lang="fr-FR" dirty="0">
                <a:solidFill>
                  <a:srgbClr val="FF0000"/>
                </a:solidFill>
              </a:rPr>
              <a:t>Ne pas conserver les données recueillies plus de 2 ans en back office </a:t>
            </a:r>
            <a:br>
              <a:rPr lang="fr-FR" dirty="0">
                <a:solidFill>
                  <a:srgbClr val="FF0000"/>
                </a:solidFill>
              </a:rPr>
            </a:br>
            <a:r>
              <a:rPr lang="fr-FR" dirty="0">
                <a:solidFill>
                  <a:srgbClr val="FF0000"/>
                </a:solidFill>
              </a:rPr>
              <a:t>(la </a:t>
            </a:r>
            <a:r>
              <a:rPr lang="fr-FR" dirty="0" err="1">
                <a:solidFill>
                  <a:srgbClr val="FF0000"/>
                </a:solidFill>
              </a:rPr>
              <a:t>dircom</a:t>
            </a:r>
            <a:r>
              <a:rPr lang="fr-FR" dirty="0">
                <a:solidFill>
                  <a:srgbClr val="FF0000"/>
                </a:solidFill>
              </a:rPr>
              <a:t> purge les données après vous avoir prévenu).</a:t>
            </a:r>
            <a:endParaRPr lang="fr-FR" dirty="0"/>
          </a:p>
          <a:p>
            <a:r>
              <a:rPr lang="fr-FR" dirty="0"/>
              <a:t> </a:t>
            </a:r>
          </a:p>
        </p:txBody>
      </p:sp>
    </p:spTree>
    <p:extLst>
      <p:ext uri="{BB962C8B-B14F-4D97-AF65-F5344CB8AC3E}">
        <p14:creationId xmlns:p14="http://schemas.microsoft.com/office/powerpoint/2010/main" val="2706000715"/>
      </p:ext>
    </p:extLst>
  </p:cSld>
  <p:clrMapOvr>
    <a:masterClrMapping/>
  </p:clrMapOvr>
</p:sld>
</file>

<file path=ppt/slides/slide8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625B33-6B9D-094D-BE0E-46AEB5B405DE}"/>
              </a:ext>
            </a:extLst>
          </p:cNvPr>
          <p:cNvSpPr/>
          <p:nvPr/>
        </p:nvSpPr>
        <p:spPr>
          <a:xfrm>
            <a:off x="0" y="-11432"/>
            <a:ext cx="12192000" cy="6869432"/>
          </a:xfrm>
          <a:prstGeom prst="rect">
            <a:avLst/>
          </a:prstGeom>
          <a:solidFill>
            <a:srgbClr val="C100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fr-FR"/>
          </a:p>
        </p:txBody>
      </p:sp>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dirty="0" lang="fr-FR">
                <a:latin charset="77" pitchFamily="2" typeface="Montserrat"/>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dirty="0" lang="fr-FR">
                <a:latin charset="77" pitchFamily="2" typeface="Montserrat"/>
              </a:rPr>
              <a:t> JUIN 2024</a:t>
            </a:r>
          </a:p>
        </p:txBody>
      </p:sp>
      <p:sp>
        <p:nvSpPr>
          <p:cNvPr id="2" name="ZoneTexte 1"/>
          <p:cNvSpPr txBox="1"/>
          <p:nvPr/>
        </p:nvSpPr>
        <p:spPr>
          <a:xfrm>
            <a:off x="1788154" y="1606341"/>
            <a:ext cx="8088283" cy="1754326"/>
          </a:xfrm>
          <a:prstGeom prst="rect">
            <a:avLst/>
          </a:prstGeom>
          <a:noFill/>
        </p:spPr>
        <p:txBody>
          <a:bodyPr rtlCol="0" wrap="square">
            <a:spAutoFit/>
          </a:bodyPr>
          <a:lstStyle/>
          <a:p>
            <a:pPr algn="ctr"/>
            <a:r>
              <a:rPr b="1" dirty="0" lang="fr-FR" sz="5400"/>
              <a:t>2</a:t>
            </a:r>
            <a:r>
              <a:rPr b="1" baseline="30000" dirty="0" lang="fr-FR" sz="5400"/>
              <a:t>e</a:t>
            </a:r>
            <a:r>
              <a:rPr b="1" dirty="0" lang="fr-FR" sz="5400"/>
              <a:t> partie</a:t>
            </a:r>
          </a:p>
          <a:p>
            <a:pPr algn="ctr"/>
            <a:r>
              <a:rPr b="1" dirty="0" lang="fr-FR" sz="5400"/>
              <a:t>La gestion Gestion des sites</a:t>
            </a:r>
          </a:p>
        </p:txBody>
      </p:sp>
      <p:pic>
        <p:nvPicPr>
          <p:cNvPr id="7" name="Objet 6"/>
          <p:cNvPicPr/>
          <p:nvPr/>
        </p:nvPicPr>
        <p:blipFill>
          <a:blip r:embed="rId2"/>
          <a:stretch>
            <a:fillRect/>
          </a:stretch>
          <a:srcRect/>
        </p:blipFill>
        <p:spPr>
          <a:xfrm>
            <a:off x="3086893" y="4580580"/>
            <a:ext cx="6018213" cy="2006600"/>
          </a:xfrm>
          <a:prstGeom prst="rect">
            <a:avLst/>
          </a:prstGeom>
        </p:spPr>
      </p:pic>
    </p:spTree>
    <p:extLst>
      <p:ext uri="{BB962C8B-B14F-4D97-AF65-F5344CB8AC3E}">
        <p14:creationId xmlns:p14="http://schemas.microsoft.com/office/powerpoint/2010/main" val="34135674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Single Corner Rectangle 7">
            <a:extLst>
              <a:ext uri="{FF2B5EF4-FFF2-40B4-BE49-F238E27FC236}">
                <a16:creationId xmlns:a16="http://schemas.microsoft.com/office/drawing/2014/main" id="{23AE3B82-A6D9-C846-8D9F-CBFB31AF0296}"/>
              </a:ext>
            </a:extLst>
          </p:cNvPr>
          <p:cNvSpPr/>
          <p:nvPr/>
        </p:nvSpPr>
        <p:spPr>
          <a:xfrm flipH="1">
            <a:off x="3179851" y="-35728"/>
            <a:ext cx="4158300" cy="1145751"/>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r>
              <a:rPr lang="fr-FR" dirty="0">
                <a:latin typeface="Montserrat" pitchFamily="2" charset="77"/>
              </a:rPr>
              <a:t>-</a:t>
            </a:r>
          </a:p>
        </p:txBody>
      </p:sp>
      <p:grpSp>
        <p:nvGrpSpPr>
          <p:cNvPr id="21" name="Group 20">
            <a:extLst>
              <a:ext uri="{FF2B5EF4-FFF2-40B4-BE49-F238E27FC236}">
                <a16:creationId xmlns:a16="http://schemas.microsoft.com/office/drawing/2014/main" id="{FFC088F5-BE8B-134B-9E65-753F32ABFA6F}"/>
              </a:ext>
            </a:extLst>
          </p:cNvPr>
          <p:cNvGrpSpPr/>
          <p:nvPr/>
        </p:nvGrpSpPr>
        <p:grpSpPr>
          <a:xfrm>
            <a:off x="-1" y="1"/>
            <a:ext cx="3549326" cy="1134318"/>
            <a:chOff x="-1" y="1"/>
            <a:chExt cx="3549326" cy="1134318"/>
          </a:xfrm>
        </p:grpSpPr>
        <p:sp>
          <p:nvSpPr>
            <p:cNvPr id="22" name="Round Single Corner Rectangle 21">
              <a:extLst>
                <a:ext uri="{FF2B5EF4-FFF2-40B4-BE49-F238E27FC236}">
                  <a16:creationId xmlns:a16="http://schemas.microsoft.com/office/drawing/2014/main" id="{4BD17104-74E9-D24A-BAE8-C17ACF98CEF5}"/>
                </a:ext>
              </a:extLst>
            </p:cNvPr>
            <p:cNvSpPr/>
            <p:nvPr/>
          </p:nvSpPr>
          <p:spPr>
            <a:xfrm flipH="1">
              <a:off x="-1" y="1"/>
              <a:ext cx="3549326"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3" name="TextBox 22">
              <a:extLst>
                <a:ext uri="{FF2B5EF4-FFF2-40B4-BE49-F238E27FC236}">
                  <a16:creationId xmlns:a16="http://schemas.microsoft.com/office/drawing/2014/main" id="{38860596-8EE1-6B4C-92F4-92BBFBF5DAE4}"/>
                </a:ext>
              </a:extLst>
            </p:cNvPr>
            <p:cNvSpPr txBox="1"/>
            <p:nvPr/>
          </p:nvSpPr>
          <p:spPr>
            <a:xfrm>
              <a:off x="0" y="694812"/>
              <a:ext cx="3210318" cy="259045"/>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 LA GESTION ÉDITORIALE</a:t>
              </a:r>
            </a:p>
          </p:txBody>
        </p:sp>
      </p:grpSp>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 JUIN 2024</a:t>
            </a:r>
          </a:p>
        </p:txBody>
      </p:sp>
      <p:pic>
        <p:nvPicPr>
          <p:cNvPr id="13" name="Picture 12">
            <a:extLst>
              <a:ext uri="{FF2B5EF4-FFF2-40B4-BE49-F238E27FC236}">
                <a16:creationId xmlns:a16="http://schemas.microsoft.com/office/drawing/2014/main" id="{112A4FD7-7E9F-4C43-98A8-E69454F0DF08}"/>
              </a:ext>
            </a:extLst>
          </p:cNvPr>
          <p:cNvPicPr>
            <a:picLocks noChangeAspect="1"/>
          </p:cNvPicPr>
          <p:nvPr/>
        </p:nvPicPr>
        <p:blipFill rotWithShape="1">
          <a:blip r:embed="rId2">
            <a:extLst>
              <a:ext uri="{28A0092B-C50C-407E-A947-70E740481C1C}">
                <a14:useLocalDpi xmlns:a14="http://schemas.microsoft.com/office/drawing/2010/main" val="0"/>
              </a:ext>
            </a:extLst>
          </a:blip>
          <a:srcRect b="90314"/>
          <a:stretch/>
        </p:blipFill>
        <p:spPr>
          <a:xfrm>
            <a:off x="2164077" y="1289381"/>
            <a:ext cx="7856224" cy="523283"/>
          </a:xfrm>
          <a:prstGeom prst="rect">
            <a:avLst/>
          </a:prstGeom>
        </p:spPr>
      </p:pic>
      <p:sp>
        <p:nvSpPr>
          <p:cNvPr id="24" name="Rectangle 23">
            <a:extLst>
              <a:ext uri="{FF2B5EF4-FFF2-40B4-BE49-F238E27FC236}">
                <a16:creationId xmlns:a16="http://schemas.microsoft.com/office/drawing/2014/main" id="{23A929BB-8997-8E48-B265-8501BF1F022E}"/>
              </a:ext>
            </a:extLst>
          </p:cNvPr>
          <p:cNvSpPr/>
          <p:nvPr/>
        </p:nvSpPr>
        <p:spPr>
          <a:xfrm>
            <a:off x="7859842" y="1464040"/>
            <a:ext cx="574623" cy="289810"/>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ZoneTexte 1"/>
          <p:cNvSpPr txBox="1"/>
          <p:nvPr/>
        </p:nvSpPr>
        <p:spPr>
          <a:xfrm>
            <a:off x="3705861" y="618670"/>
            <a:ext cx="2929007" cy="369332"/>
          </a:xfrm>
          <a:prstGeom prst="rect">
            <a:avLst/>
          </a:prstGeom>
          <a:noFill/>
        </p:spPr>
        <p:txBody>
          <a:bodyPr wrap="none" rtlCol="0">
            <a:spAutoFit/>
          </a:bodyPr>
          <a:lstStyle/>
          <a:p>
            <a:r>
              <a:rPr lang="fr-FR" dirty="0">
                <a:solidFill>
                  <a:schemeClr val="bg1"/>
                </a:solidFill>
                <a:latin typeface="Montserrat" panose="00000500000000000000" pitchFamily="2" charset="0"/>
              </a:rPr>
              <a:t>CRÉER UNE RUBRIQUE</a:t>
            </a:r>
          </a:p>
        </p:txBody>
      </p:sp>
    </p:spTree>
    <p:extLst>
      <p:ext uri="{BB962C8B-B14F-4D97-AF65-F5344CB8AC3E}">
        <p14:creationId xmlns:p14="http://schemas.microsoft.com/office/powerpoint/2010/main" val="207419824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C123EF22-82B8-1D49-86D8-0F18D90AFCC5}"/>
              </a:ext>
            </a:extLst>
          </p:cNvPr>
          <p:cNvGrpSpPr/>
          <p:nvPr/>
        </p:nvGrpSpPr>
        <p:grpSpPr>
          <a:xfrm>
            <a:off x="2795016" y="-11432"/>
            <a:ext cx="4158300" cy="1145751"/>
            <a:chOff x="3314700" y="-11432"/>
            <a:chExt cx="4256532" cy="1145751"/>
          </a:xfrm>
        </p:grpSpPr>
        <p:sp>
          <p:nvSpPr>
            <p:cNvPr id="8" name="Round Single Corner Rectangle 7">
              <a:extLst>
                <a:ext uri="{FF2B5EF4-FFF2-40B4-BE49-F238E27FC236}">
                  <a16:creationId xmlns:a16="http://schemas.microsoft.com/office/drawing/2014/main" id="{23AE3B82-A6D9-C846-8D9F-CBFB31AF0296}"/>
                </a:ext>
              </a:extLst>
            </p:cNvPr>
            <p:cNvSpPr/>
            <p:nvPr/>
          </p:nvSpPr>
          <p:spPr>
            <a:xfrm flipH="1">
              <a:off x="3314700" y="-11432"/>
              <a:ext cx="4256532" cy="1145751"/>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r>
                <a:rPr lang="fr-FR" dirty="0">
                  <a:latin typeface="Montserrat" pitchFamily="2" charset="77"/>
                </a:rPr>
                <a:t>-</a:t>
              </a:r>
            </a:p>
          </p:txBody>
        </p:sp>
        <p:sp>
          <p:nvSpPr>
            <p:cNvPr id="11" name="TextBox 10">
              <a:extLst>
                <a:ext uri="{FF2B5EF4-FFF2-40B4-BE49-F238E27FC236}">
                  <a16:creationId xmlns:a16="http://schemas.microsoft.com/office/drawing/2014/main" id="{1B3DC0AB-D0BD-4342-9C2D-B55BC32D91D9}"/>
                </a:ext>
              </a:extLst>
            </p:cNvPr>
            <p:cNvSpPr txBox="1"/>
            <p:nvPr/>
          </p:nvSpPr>
          <p:spPr>
            <a:xfrm>
              <a:off x="4305299" y="694812"/>
              <a:ext cx="3043565" cy="259045"/>
            </a:xfrm>
            <a:prstGeom prst="rect">
              <a:avLst/>
            </a:prstGeom>
            <a:noFill/>
            <a:ln>
              <a:noFill/>
            </a:ln>
          </p:spPr>
          <p:txBody>
            <a:bodyPr wrap="square" rtlCol="0">
              <a:spAutoFit/>
            </a:bodyPr>
            <a:lstStyle/>
            <a:p>
              <a:pPr>
                <a:lnSpc>
                  <a:spcPts val="1300"/>
                </a:lnSpc>
              </a:pPr>
              <a:r>
                <a:rPr lang="fr-FR" dirty="0">
                  <a:solidFill>
                    <a:schemeClr val="bg1"/>
                  </a:solidFill>
                  <a:latin typeface="Montserrat" pitchFamily="2" charset="77"/>
                </a:rPr>
                <a:t>CRÉER UNE RUBRIQUE</a:t>
              </a:r>
            </a:p>
          </p:txBody>
        </p:sp>
      </p:grpSp>
      <p:grpSp>
        <p:nvGrpSpPr>
          <p:cNvPr id="21" name="Group 20">
            <a:extLst>
              <a:ext uri="{FF2B5EF4-FFF2-40B4-BE49-F238E27FC236}">
                <a16:creationId xmlns:a16="http://schemas.microsoft.com/office/drawing/2014/main" id="{FFC088F5-BE8B-134B-9E65-753F32ABFA6F}"/>
              </a:ext>
            </a:extLst>
          </p:cNvPr>
          <p:cNvGrpSpPr/>
          <p:nvPr/>
        </p:nvGrpSpPr>
        <p:grpSpPr>
          <a:xfrm>
            <a:off x="-1" y="1"/>
            <a:ext cx="3549326" cy="1134318"/>
            <a:chOff x="-1" y="1"/>
            <a:chExt cx="3549326" cy="1134318"/>
          </a:xfrm>
        </p:grpSpPr>
        <p:sp>
          <p:nvSpPr>
            <p:cNvPr id="22" name="Round Single Corner Rectangle 21">
              <a:extLst>
                <a:ext uri="{FF2B5EF4-FFF2-40B4-BE49-F238E27FC236}">
                  <a16:creationId xmlns:a16="http://schemas.microsoft.com/office/drawing/2014/main" id="{4BD17104-74E9-D24A-BAE8-C17ACF98CEF5}"/>
                </a:ext>
              </a:extLst>
            </p:cNvPr>
            <p:cNvSpPr/>
            <p:nvPr/>
          </p:nvSpPr>
          <p:spPr>
            <a:xfrm flipH="1">
              <a:off x="-1" y="1"/>
              <a:ext cx="3549326"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3" name="TextBox 22">
              <a:extLst>
                <a:ext uri="{FF2B5EF4-FFF2-40B4-BE49-F238E27FC236}">
                  <a16:creationId xmlns:a16="http://schemas.microsoft.com/office/drawing/2014/main" id="{38860596-8EE1-6B4C-92F4-92BBFBF5DAE4}"/>
                </a:ext>
              </a:extLst>
            </p:cNvPr>
            <p:cNvSpPr txBox="1"/>
            <p:nvPr/>
          </p:nvSpPr>
          <p:spPr>
            <a:xfrm>
              <a:off x="0" y="694812"/>
              <a:ext cx="3210318" cy="259045"/>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 LA GESTION ÉDITORIALE</a:t>
              </a:r>
            </a:p>
          </p:txBody>
        </p:sp>
      </p:grpSp>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JUIN 2024</a:t>
            </a:r>
          </a:p>
        </p:txBody>
      </p:sp>
      <p:pic>
        <p:nvPicPr>
          <p:cNvPr id="13" name="Picture 12">
            <a:extLst>
              <a:ext uri="{FF2B5EF4-FFF2-40B4-BE49-F238E27FC236}">
                <a16:creationId xmlns:a16="http://schemas.microsoft.com/office/drawing/2014/main" id="{112A4FD7-7E9F-4C43-98A8-E69454F0DF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7888" y="1269060"/>
            <a:ext cx="7856224" cy="5402901"/>
          </a:xfrm>
          <a:prstGeom prst="rect">
            <a:avLst/>
          </a:prstGeom>
        </p:spPr>
      </p:pic>
      <p:sp>
        <p:nvSpPr>
          <p:cNvPr id="17" name="Rectangle 16">
            <a:extLst>
              <a:ext uri="{FF2B5EF4-FFF2-40B4-BE49-F238E27FC236}">
                <a16:creationId xmlns:a16="http://schemas.microsoft.com/office/drawing/2014/main" id="{13335A26-5D4F-F147-A954-92AED0B385F5}"/>
              </a:ext>
            </a:extLst>
          </p:cNvPr>
          <p:cNvSpPr/>
          <p:nvPr/>
        </p:nvSpPr>
        <p:spPr>
          <a:xfrm>
            <a:off x="2794464" y="3952564"/>
            <a:ext cx="3691316" cy="285233"/>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13335A26-5D4F-F147-A954-92AED0B385F5}"/>
              </a:ext>
            </a:extLst>
          </p:cNvPr>
          <p:cNvSpPr/>
          <p:nvPr/>
        </p:nvSpPr>
        <p:spPr>
          <a:xfrm>
            <a:off x="2794464" y="4553000"/>
            <a:ext cx="3691316" cy="301633"/>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13335A26-5D4F-F147-A954-92AED0B385F5}"/>
              </a:ext>
            </a:extLst>
          </p:cNvPr>
          <p:cNvSpPr/>
          <p:nvPr/>
        </p:nvSpPr>
        <p:spPr>
          <a:xfrm>
            <a:off x="2795016" y="3652346"/>
            <a:ext cx="2342249" cy="285233"/>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5902626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C123EF22-82B8-1D49-86D8-0F18D90AFCC5}"/>
              </a:ext>
            </a:extLst>
          </p:cNvPr>
          <p:cNvGrpSpPr/>
          <p:nvPr/>
        </p:nvGrpSpPr>
        <p:grpSpPr>
          <a:xfrm>
            <a:off x="2795016" y="-11432"/>
            <a:ext cx="4158300" cy="1145751"/>
            <a:chOff x="3314700" y="-11432"/>
            <a:chExt cx="4256532" cy="1145751"/>
          </a:xfrm>
        </p:grpSpPr>
        <p:sp>
          <p:nvSpPr>
            <p:cNvPr id="8" name="Round Single Corner Rectangle 7">
              <a:extLst>
                <a:ext uri="{FF2B5EF4-FFF2-40B4-BE49-F238E27FC236}">
                  <a16:creationId xmlns:a16="http://schemas.microsoft.com/office/drawing/2014/main" id="{23AE3B82-A6D9-C846-8D9F-CBFB31AF0296}"/>
                </a:ext>
              </a:extLst>
            </p:cNvPr>
            <p:cNvSpPr/>
            <p:nvPr/>
          </p:nvSpPr>
          <p:spPr>
            <a:xfrm flipH="1">
              <a:off x="3314700" y="-11432"/>
              <a:ext cx="4256532" cy="1145751"/>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r>
                <a:rPr lang="fr-FR" dirty="0">
                  <a:latin typeface="Montserrat" pitchFamily="2" charset="77"/>
                </a:rPr>
                <a:t>-</a:t>
              </a:r>
            </a:p>
          </p:txBody>
        </p:sp>
        <p:sp>
          <p:nvSpPr>
            <p:cNvPr id="11" name="TextBox 10">
              <a:extLst>
                <a:ext uri="{FF2B5EF4-FFF2-40B4-BE49-F238E27FC236}">
                  <a16:creationId xmlns:a16="http://schemas.microsoft.com/office/drawing/2014/main" id="{1B3DC0AB-D0BD-4342-9C2D-B55BC32D91D9}"/>
                </a:ext>
              </a:extLst>
            </p:cNvPr>
            <p:cNvSpPr txBox="1"/>
            <p:nvPr/>
          </p:nvSpPr>
          <p:spPr>
            <a:xfrm>
              <a:off x="4305299" y="694812"/>
              <a:ext cx="3043565" cy="259045"/>
            </a:xfrm>
            <a:prstGeom prst="rect">
              <a:avLst/>
            </a:prstGeom>
            <a:noFill/>
            <a:ln>
              <a:noFill/>
            </a:ln>
          </p:spPr>
          <p:txBody>
            <a:bodyPr wrap="square" rtlCol="0">
              <a:spAutoFit/>
            </a:bodyPr>
            <a:lstStyle/>
            <a:p>
              <a:pPr>
                <a:lnSpc>
                  <a:spcPts val="1300"/>
                </a:lnSpc>
              </a:pPr>
              <a:r>
                <a:rPr lang="fr-FR" dirty="0">
                  <a:solidFill>
                    <a:schemeClr val="bg1"/>
                  </a:solidFill>
                  <a:latin typeface="Montserrat" pitchFamily="2" charset="77"/>
                </a:rPr>
                <a:t>CRÉER UNE RUBRIQUE</a:t>
              </a:r>
            </a:p>
          </p:txBody>
        </p:sp>
      </p:grpSp>
      <p:grpSp>
        <p:nvGrpSpPr>
          <p:cNvPr id="21" name="Group 20">
            <a:extLst>
              <a:ext uri="{FF2B5EF4-FFF2-40B4-BE49-F238E27FC236}">
                <a16:creationId xmlns:a16="http://schemas.microsoft.com/office/drawing/2014/main" id="{FFC088F5-BE8B-134B-9E65-753F32ABFA6F}"/>
              </a:ext>
            </a:extLst>
          </p:cNvPr>
          <p:cNvGrpSpPr/>
          <p:nvPr/>
        </p:nvGrpSpPr>
        <p:grpSpPr>
          <a:xfrm>
            <a:off x="-1" y="1"/>
            <a:ext cx="3549326" cy="1134318"/>
            <a:chOff x="-1" y="1"/>
            <a:chExt cx="3549326" cy="1134318"/>
          </a:xfrm>
        </p:grpSpPr>
        <p:sp>
          <p:nvSpPr>
            <p:cNvPr id="22" name="Round Single Corner Rectangle 21">
              <a:extLst>
                <a:ext uri="{FF2B5EF4-FFF2-40B4-BE49-F238E27FC236}">
                  <a16:creationId xmlns:a16="http://schemas.microsoft.com/office/drawing/2014/main" id="{4BD17104-74E9-D24A-BAE8-C17ACF98CEF5}"/>
                </a:ext>
              </a:extLst>
            </p:cNvPr>
            <p:cNvSpPr/>
            <p:nvPr/>
          </p:nvSpPr>
          <p:spPr>
            <a:xfrm flipH="1">
              <a:off x="-1" y="1"/>
              <a:ext cx="3549326"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3" name="TextBox 22">
              <a:extLst>
                <a:ext uri="{FF2B5EF4-FFF2-40B4-BE49-F238E27FC236}">
                  <a16:creationId xmlns:a16="http://schemas.microsoft.com/office/drawing/2014/main" id="{38860596-8EE1-6B4C-92F4-92BBFBF5DAE4}"/>
                </a:ext>
              </a:extLst>
            </p:cNvPr>
            <p:cNvSpPr txBox="1"/>
            <p:nvPr/>
          </p:nvSpPr>
          <p:spPr>
            <a:xfrm>
              <a:off x="0" y="694812"/>
              <a:ext cx="3210318" cy="259045"/>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 LA GESTION ÉDITORIALE</a:t>
              </a:r>
            </a:p>
          </p:txBody>
        </p:sp>
      </p:grpSp>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JUIN 2024</a:t>
            </a:r>
          </a:p>
        </p:txBody>
      </p:sp>
      <p:pic>
        <p:nvPicPr>
          <p:cNvPr id="13" name="Picture 12">
            <a:extLst>
              <a:ext uri="{FF2B5EF4-FFF2-40B4-BE49-F238E27FC236}">
                <a16:creationId xmlns:a16="http://schemas.microsoft.com/office/drawing/2014/main" id="{112A4FD7-7E9F-4C43-98A8-E69454F0DF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4077" y="1289381"/>
            <a:ext cx="7856224" cy="5402901"/>
          </a:xfrm>
          <a:prstGeom prst="rect">
            <a:avLst/>
          </a:prstGeom>
        </p:spPr>
      </p:pic>
      <p:pic>
        <p:nvPicPr>
          <p:cNvPr id="12" name="Picture 11">
            <a:extLst>
              <a:ext uri="{FF2B5EF4-FFF2-40B4-BE49-F238E27FC236}">
                <a16:creationId xmlns:a16="http://schemas.microsoft.com/office/drawing/2014/main" id="{D6862D7E-C25C-B643-B51F-63141463C8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1912" y="4249732"/>
            <a:ext cx="2731135" cy="1536700"/>
          </a:xfrm>
          <a:prstGeom prst="rect">
            <a:avLst/>
          </a:prstGeom>
        </p:spPr>
      </p:pic>
      <p:sp>
        <p:nvSpPr>
          <p:cNvPr id="17" name="Rectangle 16">
            <a:extLst>
              <a:ext uri="{FF2B5EF4-FFF2-40B4-BE49-F238E27FC236}">
                <a16:creationId xmlns:a16="http://schemas.microsoft.com/office/drawing/2014/main" id="{13335A26-5D4F-F147-A954-92AED0B385F5}"/>
              </a:ext>
            </a:extLst>
          </p:cNvPr>
          <p:cNvSpPr/>
          <p:nvPr/>
        </p:nvSpPr>
        <p:spPr>
          <a:xfrm>
            <a:off x="4067906" y="4256935"/>
            <a:ext cx="1425139" cy="197514"/>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13335A26-5D4F-F147-A954-92AED0B385F5}"/>
              </a:ext>
            </a:extLst>
          </p:cNvPr>
          <p:cNvSpPr/>
          <p:nvPr/>
        </p:nvSpPr>
        <p:spPr>
          <a:xfrm>
            <a:off x="4127479" y="5327928"/>
            <a:ext cx="1425139" cy="98757"/>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671814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6851177" y="593513"/>
            <a:ext cx="4189862" cy="5601533"/>
          </a:xfrm>
          <a:prstGeom prst="rect">
            <a:avLst/>
          </a:prstGeom>
          <a:noFill/>
        </p:spPr>
        <p:txBody>
          <a:bodyPr wrap="square" rtlCol="0">
            <a:spAutoFit/>
          </a:bodyPr>
          <a:lstStyle/>
          <a:p>
            <a:br>
              <a:rPr lang="fr-FR" sz="2000" dirty="0">
                <a:solidFill>
                  <a:srgbClr val="FF0000"/>
                </a:solidFill>
              </a:rPr>
            </a:br>
            <a:r>
              <a:rPr lang="fr-FR" sz="2000" dirty="0">
                <a:solidFill>
                  <a:srgbClr val="FF0000"/>
                </a:solidFill>
              </a:rPr>
              <a:t>Zone non éditable depuis votre back office (demander à web@cnam.fr)</a:t>
            </a:r>
            <a:br>
              <a:rPr lang="fr-FR" sz="2000" dirty="0">
                <a:solidFill>
                  <a:srgbClr val="FF0000"/>
                </a:solidFill>
              </a:rPr>
            </a:br>
            <a:r>
              <a:rPr lang="fr-FR" dirty="0"/>
              <a:t>___________________________________</a:t>
            </a:r>
          </a:p>
          <a:p>
            <a:r>
              <a:rPr lang="fr-FR" sz="4000" dirty="0"/>
              <a:t>Vous avez la main (ajout/</a:t>
            </a:r>
            <a:br>
              <a:rPr lang="fr-FR" sz="4000" dirty="0"/>
            </a:br>
            <a:r>
              <a:rPr lang="fr-FR" sz="4000" dirty="0"/>
              <a:t>suppression/</a:t>
            </a:r>
            <a:br>
              <a:rPr lang="fr-FR" sz="4000" dirty="0"/>
            </a:br>
            <a:r>
              <a:rPr lang="fr-FR" sz="4000" dirty="0"/>
              <a:t>modification) </a:t>
            </a:r>
            <a:br>
              <a:rPr lang="fr-FR" sz="4000" dirty="0"/>
            </a:br>
            <a:r>
              <a:rPr lang="fr-FR" sz="4000" dirty="0"/>
              <a:t>sur tout le corps de la page </a:t>
            </a:r>
            <a:br>
              <a:rPr lang="fr-FR" sz="4000" dirty="0"/>
            </a:br>
            <a:r>
              <a:rPr lang="fr-FR" sz="4000" dirty="0"/>
              <a:t>et sur les menus</a:t>
            </a:r>
            <a:r>
              <a:rPr lang="fr-FR" dirty="0"/>
              <a:t>.</a:t>
            </a:r>
          </a:p>
        </p:txBody>
      </p:sp>
      <p:pic>
        <p:nvPicPr>
          <p:cNvPr id="3" name="Espace réservé du contenu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635" y="71669"/>
            <a:ext cx="6436105" cy="6645220"/>
          </a:xfrm>
        </p:spPr>
      </p:pic>
    </p:spTree>
    <p:extLst>
      <p:ext uri="{BB962C8B-B14F-4D97-AF65-F5344CB8AC3E}">
        <p14:creationId xmlns:p14="http://schemas.microsoft.com/office/powerpoint/2010/main" val="29006024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C123EF22-82B8-1D49-86D8-0F18D90AFCC5}"/>
              </a:ext>
            </a:extLst>
          </p:cNvPr>
          <p:cNvGrpSpPr/>
          <p:nvPr/>
        </p:nvGrpSpPr>
        <p:grpSpPr>
          <a:xfrm>
            <a:off x="2795016" y="-11432"/>
            <a:ext cx="4158300" cy="1145751"/>
            <a:chOff x="3314700" y="-11432"/>
            <a:chExt cx="4256532" cy="1145751"/>
          </a:xfrm>
        </p:grpSpPr>
        <p:sp>
          <p:nvSpPr>
            <p:cNvPr id="8" name="Round Single Corner Rectangle 7">
              <a:extLst>
                <a:ext uri="{FF2B5EF4-FFF2-40B4-BE49-F238E27FC236}">
                  <a16:creationId xmlns:a16="http://schemas.microsoft.com/office/drawing/2014/main" id="{23AE3B82-A6D9-C846-8D9F-CBFB31AF0296}"/>
                </a:ext>
              </a:extLst>
            </p:cNvPr>
            <p:cNvSpPr/>
            <p:nvPr/>
          </p:nvSpPr>
          <p:spPr>
            <a:xfrm flipH="1">
              <a:off x="3314700" y="-11432"/>
              <a:ext cx="4256532" cy="1145751"/>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r>
                <a:rPr lang="fr-FR" dirty="0">
                  <a:latin typeface="Montserrat" pitchFamily="2" charset="77"/>
                </a:rPr>
                <a:t>-</a:t>
              </a:r>
            </a:p>
          </p:txBody>
        </p:sp>
        <p:sp>
          <p:nvSpPr>
            <p:cNvPr id="11" name="TextBox 10">
              <a:extLst>
                <a:ext uri="{FF2B5EF4-FFF2-40B4-BE49-F238E27FC236}">
                  <a16:creationId xmlns:a16="http://schemas.microsoft.com/office/drawing/2014/main" id="{1B3DC0AB-D0BD-4342-9C2D-B55BC32D91D9}"/>
                </a:ext>
              </a:extLst>
            </p:cNvPr>
            <p:cNvSpPr txBox="1"/>
            <p:nvPr/>
          </p:nvSpPr>
          <p:spPr>
            <a:xfrm>
              <a:off x="4305299" y="694812"/>
              <a:ext cx="3043565" cy="259045"/>
            </a:xfrm>
            <a:prstGeom prst="rect">
              <a:avLst/>
            </a:prstGeom>
            <a:noFill/>
            <a:ln>
              <a:noFill/>
            </a:ln>
          </p:spPr>
          <p:txBody>
            <a:bodyPr wrap="square" rtlCol="0">
              <a:spAutoFit/>
            </a:bodyPr>
            <a:lstStyle/>
            <a:p>
              <a:pPr>
                <a:lnSpc>
                  <a:spcPts val="1300"/>
                </a:lnSpc>
              </a:pPr>
              <a:r>
                <a:rPr lang="fr-FR" dirty="0">
                  <a:solidFill>
                    <a:schemeClr val="bg1"/>
                  </a:solidFill>
                  <a:latin typeface="Montserrat" pitchFamily="2" charset="77"/>
                </a:rPr>
                <a:t>CRÉER UNE RUBRIQUE</a:t>
              </a:r>
            </a:p>
          </p:txBody>
        </p:sp>
      </p:grpSp>
      <p:grpSp>
        <p:nvGrpSpPr>
          <p:cNvPr id="21" name="Group 20">
            <a:extLst>
              <a:ext uri="{FF2B5EF4-FFF2-40B4-BE49-F238E27FC236}">
                <a16:creationId xmlns:a16="http://schemas.microsoft.com/office/drawing/2014/main" id="{FFC088F5-BE8B-134B-9E65-753F32ABFA6F}"/>
              </a:ext>
            </a:extLst>
          </p:cNvPr>
          <p:cNvGrpSpPr/>
          <p:nvPr/>
        </p:nvGrpSpPr>
        <p:grpSpPr>
          <a:xfrm>
            <a:off x="-1" y="1"/>
            <a:ext cx="3549326" cy="1134318"/>
            <a:chOff x="-1" y="1"/>
            <a:chExt cx="3549326" cy="1134318"/>
          </a:xfrm>
        </p:grpSpPr>
        <p:sp>
          <p:nvSpPr>
            <p:cNvPr id="22" name="Round Single Corner Rectangle 21">
              <a:extLst>
                <a:ext uri="{FF2B5EF4-FFF2-40B4-BE49-F238E27FC236}">
                  <a16:creationId xmlns:a16="http://schemas.microsoft.com/office/drawing/2014/main" id="{4BD17104-74E9-D24A-BAE8-C17ACF98CEF5}"/>
                </a:ext>
              </a:extLst>
            </p:cNvPr>
            <p:cNvSpPr/>
            <p:nvPr/>
          </p:nvSpPr>
          <p:spPr>
            <a:xfrm flipH="1">
              <a:off x="-1" y="1"/>
              <a:ext cx="3549326"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3" name="TextBox 22">
              <a:extLst>
                <a:ext uri="{FF2B5EF4-FFF2-40B4-BE49-F238E27FC236}">
                  <a16:creationId xmlns:a16="http://schemas.microsoft.com/office/drawing/2014/main" id="{38860596-8EE1-6B4C-92F4-92BBFBF5DAE4}"/>
                </a:ext>
              </a:extLst>
            </p:cNvPr>
            <p:cNvSpPr txBox="1"/>
            <p:nvPr/>
          </p:nvSpPr>
          <p:spPr>
            <a:xfrm>
              <a:off x="0" y="694812"/>
              <a:ext cx="3210318" cy="259045"/>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 LA GESTION ÉDITORIALE</a:t>
              </a:r>
            </a:p>
          </p:txBody>
        </p:sp>
      </p:grpSp>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 JUIN 2024</a:t>
            </a:r>
          </a:p>
        </p:txBody>
      </p:sp>
      <p:pic>
        <p:nvPicPr>
          <p:cNvPr id="13" name="Picture 12">
            <a:extLst>
              <a:ext uri="{FF2B5EF4-FFF2-40B4-BE49-F238E27FC236}">
                <a16:creationId xmlns:a16="http://schemas.microsoft.com/office/drawing/2014/main" id="{112A4FD7-7E9F-4C43-98A8-E69454F0DF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4077" y="1289381"/>
            <a:ext cx="7856224" cy="5402901"/>
          </a:xfrm>
          <a:prstGeom prst="rect">
            <a:avLst/>
          </a:prstGeom>
        </p:spPr>
      </p:pic>
      <p:sp>
        <p:nvSpPr>
          <p:cNvPr id="17" name="Rectangle 16">
            <a:extLst>
              <a:ext uri="{FF2B5EF4-FFF2-40B4-BE49-F238E27FC236}">
                <a16:creationId xmlns:a16="http://schemas.microsoft.com/office/drawing/2014/main" id="{13335A26-5D4F-F147-A954-92AED0B385F5}"/>
              </a:ext>
            </a:extLst>
          </p:cNvPr>
          <p:cNvSpPr/>
          <p:nvPr/>
        </p:nvSpPr>
        <p:spPr>
          <a:xfrm>
            <a:off x="2805018" y="4857480"/>
            <a:ext cx="3931062" cy="344440"/>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25" name="Straight Arrow Connector 24">
            <a:extLst>
              <a:ext uri="{FF2B5EF4-FFF2-40B4-BE49-F238E27FC236}">
                <a16:creationId xmlns:a16="http://schemas.microsoft.com/office/drawing/2014/main" id="{331D053B-8BA9-EE49-85F2-0865122FEFAF}"/>
              </a:ext>
            </a:extLst>
          </p:cNvPr>
          <p:cNvCxnSpPr>
            <a:cxnSpLocks/>
          </p:cNvCxnSpPr>
          <p:nvPr/>
        </p:nvCxnSpPr>
        <p:spPr>
          <a:xfrm flipV="1">
            <a:off x="6807200" y="5029200"/>
            <a:ext cx="1083946" cy="1"/>
          </a:xfrm>
          <a:prstGeom prst="straightConnector1">
            <a:avLst/>
          </a:prstGeom>
          <a:ln w="47625">
            <a:solidFill>
              <a:srgbClr val="AA9F96"/>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8E594DE1-0344-994D-8C80-BACC6C8684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1146" y="3463661"/>
            <a:ext cx="3832185" cy="3131078"/>
          </a:xfrm>
          <a:prstGeom prst="rect">
            <a:avLst/>
          </a:prstGeom>
        </p:spPr>
      </p:pic>
      <p:sp>
        <p:nvSpPr>
          <p:cNvPr id="18" name="Rectangle 17">
            <a:extLst>
              <a:ext uri="{FF2B5EF4-FFF2-40B4-BE49-F238E27FC236}">
                <a16:creationId xmlns:a16="http://schemas.microsoft.com/office/drawing/2014/main" id="{13335A26-5D4F-F147-A954-92AED0B385F5}"/>
              </a:ext>
            </a:extLst>
          </p:cNvPr>
          <p:cNvSpPr/>
          <p:nvPr/>
        </p:nvSpPr>
        <p:spPr>
          <a:xfrm>
            <a:off x="9343505" y="4505498"/>
            <a:ext cx="1379913" cy="199506"/>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6431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25"/>
                                        </p:tgtEl>
                                        <p:attrNameLst>
                                          <p:attrName>style.visibility</p:attrName>
                                        </p:attrNameLst>
                                      </p:cBhvr>
                                      <p:to>
                                        <p:strVal val="visible"/>
                                      </p:to>
                                    </p:set>
                                    <p:anim calcmode="lin" valueType="num">
                                      <p:cBhvr>
                                        <p:cTn id="7" dur="200" fill="hold"/>
                                        <p:tgtEl>
                                          <p:spTgt spid="25"/>
                                        </p:tgtEl>
                                        <p:attrNameLst>
                                          <p:attrName>ppt_w</p:attrName>
                                        </p:attrNameLst>
                                      </p:cBhvr>
                                      <p:tavLst>
                                        <p:tav tm="0">
                                          <p:val>
                                            <p:fltVal val="0"/>
                                          </p:val>
                                        </p:tav>
                                        <p:tav tm="100000">
                                          <p:val>
                                            <p:strVal val="#ppt_w"/>
                                          </p:val>
                                        </p:tav>
                                      </p:tavLst>
                                    </p:anim>
                                    <p:anim calcmode="lin" valueType="num">
                                      <p:cBhvr>
                                        <p:cTn id="8" dur="200" fill="hold"/>
                                        <p:tgtEl>
                                          <p:spTgt spid="25"/>
                                        </p:tgtEl>
                                        <p:attrNameLst>
                                          <p:attrName>ppt_h</p:attrName>
                                        </p:attrNameLst>
                                      </p:cBhvr>
                                      <p:tavLst>
                                        <p:tav tm="0">
                                          <p:val>
                                            <p:fltVal val="0"/>
                                          </p:val>
                                        </p:tav>
                                        <p:tav tm="100000">
                                          <p:val>
                                            <p:strVal val="#ppt_h"/>
                                          </p:val>
                                        </p:tav>
                                      </p:tavLst>
                                    </p:anim>
                                    <p:animEffect transition="in" filter="fade">
                                      <p:cBhvr>
                                        <p:cTn id="9" dur="2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0239" y="829339"/>
            <a:ext cx="10515600" cy="4351338"/>
          </a:xfrm>
        </p:spPr>
        <p:txBody>
          <a:bodyPr>
            <a:normAutofit fontScale="85000" lnSpcReduction="20000"/>
          </a:bodyPr>
          <a:lstStyle/>
          <a:p>
            <a:pPr marL="0" indent="0">
              <a:buNone/>
            </a:pPr>
            <a:r>
              <a:rPr lang="fr-FR" b="1" dirty="0"/>
              <a:t>A vous de jouer !</a:t>
            </a:r>
          </a:p>
          <a:p>
            <a:pPr marL="0" indent="0">
              <a:buNone/>
            </a:pPr>
            <a:endParaRPr lang="fr-FR" dirty="0"/>
          </a:p>
          <a:p>
            <a:pPr marL="0" indent="0">
              <a:buNone/>
            </a:pPr>
            <a:r>
              <a:rPr lang="fr-FR" dirty="0"/>
              <a:t>Créez une sous-rubrique intitulée par exemple « Sous-rubrique + votre prénom ».</a:t>
            </a:r>
          </a:p>
          <a:p>
            <a:pPr marL="0" indent="0">
              <a:buNone/>
            </a:pPr>
            <a:br>
              <a:rPr lang="fr-FR" dirty="0"/>
            </a:br>
            <a:br>
              <a:rPr lang="fr-FR" dirty="0"/>
            </a:br>
            <a:r>
              <a:rPr lang="fr-FR" dirty="0"/>
              <a:t>Vous pouvez tester sur </a:t>
            </a:r>
            <a:r>
              <a:rPr lang="fr-FR" dirty="0">
                <a:hlinkClick r:id="rId2"/>
              </a:rPr>
              <a:t>https://test.cnam.fr</a:t>
            </a:r>
            <a:endParaRPr lang="fr-FR" dirty="0"/>
          </a:p>
          <a:p>
            <a:r>
              <a:rPr lang="fr-FR" dirty="0"/>
              <a:t>la rubrique s’affichera,</a:t>
            </a:r>
          </a:p>
          <a:p>
            <a:endParaRPr lang="fr-FR" dirty="0"/>
          </a:p>
          <a:p>
            <a:pPr marL="0" indent="0">
              <a:buNone/>
            </a:pPr>
            <a:r>
              <a:rPr lang="fr-FR" dirty="0"/>
              <a:t>             </a:t>
            </a:r>
            <a:r>
              <a:rPr lang="fr-FR" dirty="0">
                <a:solidFill>
                  <a:srgbClr val="FF0000"/>
                </a:solidFill>
              </a:rPr>
              <a:t> </a:t>
            </a:r>
            <a:endParaRPr lang="fr-FR" dirty="0"/>
          </a:p>
          <a:p>
            <a:endParaRPr lang="fr-FR" dirty="0"/>
          </a:p>
          <a:p>
            <a:r>
              <a:rPr lang="fr-FR" dirty="0"/>
              <a:t>mais le clic ne fonctionnera pas (il manque une « page de tête »).</a:t>
            </a:r>
          </a:p>
          <a:p>
            <a:pPr marL="0" indent="0">
              <a:buNone/>
            </a:pPr>
            <a:r>
              <a:rPr lang="fr-FR" dirty="0"/>
              <a:t> </a:t>
            </a:r>
          </a:p>
        </p:txBody>
      </p:sp>
      <p:pic>
        <p:nvPicPr>
          <p:cNvPr id="4" name="Image 3" descr="Clipart - Alarm clock"/>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80114" y="5564502"/>
            <a:ext cx="666675" cy="699922"/>
          </a:xfrm>
          <a:prstGeom prst="rect">
            <a:avLst/>
          </a:prstGeom>
        </p:spPr>
      </p:pic>
      <p:sp>
        <p:nvSpPr>
          <p:cNvPr id="2" name="Rectangle 1"/>
          <p:cNvSpPr/>
          <p:nvPr/>
        </p:nvSpPr>
        <p:spPr>
          <a:xfrm>
            <a:off x="2183476" y="5564502"/>
            <a:ext cx="8896356" cy="923330"/>
          </a:xfrm>
          <a:prstGeom prst="rect">
            <a:avLst/>
          </a:prstGeom>
        </p:spPr>
        <p:txBody>
          <a:bodyPr wrap="square">
            <a:spAutoFit/>
          </a:bodyPr>
          <a:lstStyle/>
          <a:p>
            <a:r>
              <a:rPr lang="fr-FR" dirty="0">
                <a:solidFill>
                  <a:srgbClr val="FF0000"/>
                </a:solidFill>
              </a:rPr>
              <a:t>Attention! Il faut parfois attendre 15 minutes pour que </a:t>
            </a:r>
            <a:br>
              <a:rPr lang="fr-FR" dirty="0">
                <a:solidFill>
                  <a:srgbClr val="FF0000"/>
                </a:solidFill>
              </a:rPr>
            </a:br>
            <a:r>
              <a:rPr lang="fr-FR" dirty="0">
                <a:solidFill>
                  <a:srgbClr val="FF0000"/>
                </a:solidFill>
              </a:rPr>
              <a:t>              modification, suppression ou ajout de rubrique s’affiche en ligne.</a:t>
            </a:r>
            <a:br>
              <a:rPr lang="fr-FR" dirty="0">
                <a:solidFill>
                  <a:srgbClr val="FF0000"/>
                </a:solidFill>
              </a:rPr>
            </a:br>
            <a:r>
              <a:rPr lang="fr-FR" dirty="0">
                <a:solidFill>
                  <a:srgbClr val="FF0000"/>
                </a:solidFill>
              </a:rPr>
              <a:t>              (gestion du cache)</a:t>
            </a:r>
          </a:p>
        </p:txBody>
      </p:sp>
    </p:spTree>
    <p:extLst>
      <p:ext uri="{BB962C8B-B14F-4D97-AF65-F5344CB8AC3E}">
        <p14:creationId xmlns:p14="http://schemas.microsoft.com/office/powerpoint/2010/main" val="86629250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B5201F3D-CD79-F749-9205-17FB92B9C8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1318" y="1565021"/>
            <a:ext cx="8849360" cy="2063750"/>
          </a:xfrm>
          <a:prstGeom prst="rect">
            <a:avLst/>
          </a:prstGeom>
        </p:spPr>
      </p:pic>
      <p:grpSp>
        <p:nvGrpSpPr>
          <p:cNvPr id="28" name="Group 27">
            <a:extLst>
              <a:ext uri="{FF2B5EF4-FFF2-40B4-BE49-F238E27FC236}">
                <a16:creationId xmlns:a16="http://schemas.microsoft.com/office/drawing/2014/main" id="{032EA7B4-5604-9548-A79C-DC78BAC2B0C2}"/>
              </a:ext>
            </a:extLst>
          </p:cNvPr>
          <p:cNvGrpSpPr/>
          <p:nvPr/>
        </p:nvGrpSpPr>
        <p:grpSpPr>
          <a:xfrm>
            <a:off x="6015293" y="-11434"/>
            <a:ext cx="4559943" cy="1145751"/>
            <a:chOff x="3314697" y="-11432"/>
            <a:chExt cx="4667663" cy="1145751"/>
          </a:xfrm>
        </p:grpSpPr>
        <p:sp>
          <p:nvSpPr>
            <p:cNvPr id="29" name="Round Single Corner Rectangle 28">
              <a:extLst>
                <a:ext uri="{FF2B5EF4-FFF2-40B4-BE49-F238E27FC236}">
                  <a16:creationId xmlns:a16="http://schemas.microsoft.com/office/drawing/2014/main" id="{A29152DD-7E51-E34B-B7F6-3B833B77B9DA}"/>
                </a:ext>
              </a:extLst>
            </p:cNvPr>
            <p:cNvSpPr/>
            <p:nvPr/>
          </p:nvSpPr>
          <p:spPr>
            <a:xfrm flipH="1">
              <a:off x="3314697" y="-11432"/>
              <a:ext cx="4667663" cy="1145751"/>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r>
                <a:rPr lang="fr-FR" dirty="0">
                  <a:latin typeface="Montserrat" pitchFamily="2" charset="77"/>
                </a:rPr>
                <a:t>-</a:t>
              </a:r>
            </a:p>
          </p:txBody>
        </p:sp>
        <p:sp>
          <p:nvSpPr>
            <p:cNvPr id="30" name="TextBox 29">
              <a:extLst>
                <a:ext uri="{FF2B5EF4-FFF2-40B4-BE49-F238E27FC236}">
                  <a16:creationId xmlns:a16="http://schemas.microsoft.com/office/drawing/2014/main" id="{A6987461-19FE-244A-86E0-05083DAF6A71}"/>
                </a:ext>
              </a:extLst>
            </p:cNvPr>
            <p:cNvSpPr txBox="1"/>
            <p:nvPr/>
          </p:nvSpPr>
          <p:spPr>
            <a:xfrm>
              <a:off x="4305298" y="694812"/>
              <a:ext cx="3419323" cy="259046"/>
            </a:xfrm>
            <a:prstGeom prst="rect">
              <a:avLst/>
            </a:prstGeom>
            <a:noFill/>
            <a:ln>
              <a:noFill/>
            </a:ln>
          </p:spPr>
          <p:txBody>
            <a:bodyPr wrap="square" rtlCol="0">
              <a:spAutoFit/>
            </a:bodyPr>
            <a:lstStyle/>
            <a:p>
              <a:pPr>
                <a:lnSpc>
                  <a:spcPts val="1300"/>
                </a:lnSpc>
              </a:pPr>
              <a:r>
                <a:rPr lang="fr-FR" dirty="0">
                  <a:solidFill>
                    <a:schemeClr val="bg1"/>
                  </a:solidFill>
                  <a:latin typeface="Montserrat" pitchFamily="2" charset="77"/>
                </a:rPr>
                <a:t>CRÉER UNE PAGE DE TÊTE</a:t>
              </a:r>
            </a:p>
          </p:txBody>
        </p:sp>
      </p:grpSp>
      <p:grpSp>
        <p:nvGrpSpPr>
          <p:cNvPr id="31" name="Group 30">
            <a:extLst>
              <a:ext uri="{FF2B5EF4-FFF2-40B4-BE49-F238E27FC236}">
                <a16:creationId xmlns:a16="http://schemas.microsoft.com/office/drawing/2014/main" id="{0137A211-B7A7-0144-834D-F41DBFBBFE34}"/>
              </a:ext>
            </a:extLst>
          </p:cNvPr>
          <p:cNvGrpSpPr/>
          <p:nvPr/>
        </p:nvGrpSpPr>
        <p:grpSpPr>
          <a:xfrm>
            <a:off x="-2" y="0"/>
            <a:ext cx="6851375" cy="1134318"/>
            <a:chOff x="-3" y="1"/>
            <a:chExt cx="6851375" cy="1134318"/>
          </a:xfrm>
        </p:grpSpPr>
        <p:sp>
          <p:nvSpPr>
            <p:cNvPr id="32" name="Round Single Corner Rectangle 31">
              <a:extLst>
                <a:ext uri="{FF2B5EF4-FFF2-40B4-BE49-F238E27FC236}">
                  <a16:creationId xmlns:a16="http://schemas.microsoft.com/office/drawing/2014/main" id="{9ABAF962-210B-EE42-A066-90B337D7B823}"/>
                </a:ext>
              </a:extLst>
            </p:cNvPr>
            <p:cNvSpPr/>
            <p:nvPr/>
          </p:nvSpPr>
          <p:spPr>
            <a:xfrm flipH="1">
              <a:off x="-3" y="1"/>
              <a:ext cx="6851375"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33" name="TextBox 32">
              <a:extLst>
                <a:ext uri="{FF2B5EF4-FFF2-40B4-BE49-F238E27FC236}">
                  <a16:creationId xmlns:a16="http://schemas.microsoft.com/office/drawing/2014/main" id="{A765D6BF-792F-F045-8EA6-4F545DB7F6A1}"/>
                </a:ext>
              </a:extLst>
            </p:cNvPr>
            <p:cNvSpPr txBox="1"/>
            <p:nvPr/>
          </p:nvSpPr>
          <p:spPr>
            <a:xfrm>
              <a:off x="-1" y="694812"/>
              <a:ext cx="6533321" cy="259045"/>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 CONNECTER LES RUBRIQUES ET LES PAGES DE TÊTE</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JUIN 2024</a:t>
              </a:r>
            </a:p>
          </p:txBody>
        </p:sp>
      </p:grpSp>
      <p:sp>
        <p:nvSpPr>
          <p:cNvPr id="43" name="TextBox 42">
            <a:extLst>
              <a:ext uri="{FF2B5EF4-FFF2-40B4-BE49-F238E27FC236}">
                <a16:creationId xmlns:a16="http://schemas.microsoft.com/office/drawing/2014/main" id="{7D49778B-5208-164C-8C6C-005BE8102D2A}"/>
              </a:ext>
            </a:extLst>
          </p:cNvPr>
          <p:cNvSpPr txBox="1"/>
          <p:nvPr/>
        </p:nvSpPr>
        <p:spPr>
          <a:xfrm>
            <a:off x="4096896" y="1352091"/>
            <a:ext cx="3998210" cy="338554"/>
          </a:xfrm>
          <a:prstGeom prst="rect">
            <a:avLst/>
          </a:prstGeom>
          <a:noFill/>
        </p:spPr>
        <p:txBody>
          <a:bodyPr wrap="none" rtlCol="0">
            <a:spAutoFit/>
          </a:bodyPr>
          <a:lstStyle/>
          <a:p>
            <a:pPr algn="ctr"/>
            <a:r>
              <a:rPr lang="fr-FR" sz="1600" dirty="0">
                <a:solidFill>
                  <a:srgbClr val="1E516E"/>
                </a:solidFill>
                <a:latin typeface="Montserrat" pitchFamily="2" charset="77"/>
              </a:rPr>
              <a:t>1er cas - La page de tête n’existe pas :</a:t>
            </a:r>
          </a:p>
        </p:txBody>
      </p:sp>
      <p:sp>
        <p:nvSpPr>
          <p:cNvPr id="40" name="Rectangle 39">
            <a:extLst>
              <a:ext uri="{FF2B5EF4-FFF2-40B4-BE49-F238E27FC236}">
                <a16:creationId xmlns:a16="http://schemas.microsoft.com/office/drawing/2014/main" id="{CF875863-DF2B-4241-B81C-6E3AA4EA27C2}"/>
              </a:ext>
            </a:extLst>
          </p:cNvPr>
          <p:cNvSpPr/>
          <p:nvPr/>
        </p:nvSpPr>
        <p:spPr>
          <a:xfrm>
            <a:off x="3683177" y="2764850"/>
            <a:ext cx="1686641" cy="439932"/>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cxnSp>
        <p:nvCxnSpPr>
          <p:cNvPr id="39" name="Straight Arrow Connector 38">
            <a:extLst>
              <a:ext uri="{FF2B5EF4-FFF2-40B4-BE49-F238E27FC236}">
                <a16:creationId xmlns:a16="http://schemas.microsoft.com/office/drawing/2014/main" id="{AC3D2DCE-DF82-974F-8C50-AA097ABBB811}"/>
              </a:ext>
            </a:extLst>
          </p:cNvPr>
          <p:cNvCxnSpPr>
            <a:cxnSpLocks/>
          </p:cNvCxnSpPr>
          <p:nvPr/>
        </p:nvCxnSpPr>
        <p:spPr>
          <a:xfrm>
            <a:off x="6015293" y="3734669"/>
            <a:ext cx="0" cy="380131"/>
          </a:xfrm>
          <a:prstGeom prst="straightConnector1">
            <a:avLst/>
          </a:prstGeom>
          <a:ln w="47625">
            <a:solidFill>
              <a:srgbClr val="AA9F96"/>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D3212EF-FC5B-DE45-B85B-C8AE3047AD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998" y="4232035"/>
            <a:ext cx="4572000" cy="2457450"/>
          </a:xfrm>
          <a:prstGeom prst="rect">
            <a:avLst/>
          </a:prstGeom>
        </p:spPr>
      </p:pic>
      <p:sp>
        <p:nvSpPr>
          <p:cNvPr id="3" name="ZoneTexte 2"/>
          <p:cNvSpPr txBox="1"/>
          <p:nvPr/>
        </p:nvSpPr>
        <p:spPr>
          <a:xfrm>
            <a:off x="8549640" y="4055318"/>
            <a:ext cx="3088178" cy="2308324"/>
          </a:xfrm>
          <a:prstGeom prst="rect">
            <a:avLst/>
          </a:prstGeom>
          <a:noFill/>
        </p:spPr>
        <p:txBody>
          <a:bodyPr wrap="square" rtlCol="0">
            <a:spAutoFit/>
          </a:bodyPr>
          <a:lstStyle/>
          <a:p>
            <a:r>
              <a:rPr lang="fr-FR" dirty="0"/>
              <a:t>Attention!</a:t>
            </a:r>
          </a:p>
          <a:p>
            <a:r>
              <a:rPr lang="fr-FR" dirty="0"/>
              <a:t>Cette page est d’abord enregistrée en </a:t>
            </a:r>
            <a:r>
              <a:rPr lang="fr-FR" dirty="0">
                <a:solidFill>
                  <a:srgbClr val="FF0000"/>
                </a:solidFill>
              </a:rPr>
              <a:t>brouillon</a:t>
            </a:r>
            <a:r>
              <a:rPr lang="fr-FR" dirty="0"/>
              <a:t>.</a:t>
            </a:r>
            <a:br>
              <a:rPr lang="fr-FR" dirty="0"/>
            </a:br>
            <a:r>
              <a:rPr lang="fr-FR" dirty="0"/>
              <a:t>Il va falloir la </a:t>
            </a:r>
            <a:r>
              <a:rPr lang="fr-FR" dirty="0">
                <a:solidFill>
                  <a:srgbClr val="FF0000"/>
                </a:solidFill>
              </a:rPr>
              <a:t>publier</a:t>
            </a:r>
            <a:r>
              <a:rPr lang="fr-FR" dirty="0"/>
              <a:t>, comme nous allons le voir un peu plus tard, quand nous parlerons des pages</a:t>
            </a:r>
            <a:br>
              <a:rPr lang="fr-FR" dirty="0"/>
            </a:br>
            <a:endParaRPr lang="fr-FR" dirty="0"/>
          </a:p>
        </p:txBody>
      </p:sp>
    </p:spTree>
    <p:extLst>
      <p:ext uri="{BB962C8B-B14F-4D97-AF65-F5344CB8AC3E}">
        <p14:creationId xmlns:p14="http://schemas.microsoft.com/office/powerpoint/2010/main" val="175346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39"/>
                                        </p:tgtEl>
                                        <p:attrNameLst>
                                          <p:attrName>style.visibility</p:attrName>
                                        </p:attrNameLst>
                                      </p:cBhvr>
                                      <p:to>
                                        <p:strVal val="visible"/>
                                      </p:to>
                                    </p:set>
                                    <p:anim calcmode="lin" valueType="num">
                                      <p:cBhvr>
                                        <p:cTn id="7" dur="200" fill="hold"/>
                                        <p:tgtEl>
                                          <p:spTgt spid="39"/>
                                        </p:tgtEl>
                                        <p:attrNameLst>
                                          <p:attrName>ppt_w</p:attrName>
                                        </p:attrNameLst>
                                      </p:cBhvr>
                                      <p:tavLst>
                                        <p:tav tm="0">
                                          <p:val>
                                            <p:fltVal val="0"/>
                                          </p:val>
                                        </p:tav>
                                        <p:tav tm="100000">
                                          <p:val>
                                            <p:strVal val="#ppt_w"/>
                                          </p:val>
                                        </p:tav>
                                      </p:tavLst>
                                    </p:anim>
                                    <p:anim calcmode="lin" valueType="num">
                                      <p:cBhvr>
                                        <p:cTn id="8" dur="200" fill="hold"/>
                                        <p:tgtEl>
                                          <p:spTgt spid="39"/>
                                        </p:tgtEl>
                                        <p:attrNameLst>
                                          <p:attrName>ppt_h</p:attrName>
                                        </p:attrNameLst>
                                      </p:cBhvr>
                                      <p:tavLst>
                                        <p:tav tm="0">
                                          <p:val>
                                            <p:fltVal val="0"/>
                                          </p:val>
                                        </p:tav>
                                        <p:tav tm="100000">
                                          <p:val>
                                            <p:strVal val="#ppt_h"/>
                                          </p:val>
                                        </p:tav>
                                      </p:tavLst>
                                    </p:anim>
                                    <p:animEffect transition="in" filter="fade">
                                      <p:cBhvr>
                                        <p:cTn id="9" dur="200"/>
                                        <p:tgtEl>
                                          <p:spTgt spid="39"/>
                                        </p:tgtEl>
                                      </p:cBhvr>
                                    </p:animEffect>
                                  </p:childTnLst>
                                </p:cTn>
                              </p:par>
                              <p:par>
                                <p:cTn id="10" presetID="53" presetClass="entr" presetSubtype="16" fill="hold" nodeType="withEffect">
                                  <p:stCondLst>
                                    <p:cond delay="1000"/>
                                  </p:stCondLst>
                                  <p:childTnLst>
                                    <p:set>
                                      <p:cBhvr>
                                        <p:cTn id="11" dur="1" fill="hold">
                                          <p:stCondLst>
                                            <p:cond delay="0"/>
                                          </p:stCondLst>
                                        </p:cTn>
                                        <p:tgtEl>
                                          <p:spTgt spid="8"/>
                                        </p:tgtEl>
                                        <p:attrNameLst>
                                          <p:attrName>style.visibility</p:attrName>
                                        </p:attrNameLst>
                                      </p:cBhvr>
                                      <p:to>
                                        <p:strVal val="visible"/>
                                      </p:to>
                                    </p:set>
                                    <p:anim calcmode="lin" valueType="num">
                                      <p:cBhvr>
                                        <p:cTn id="12" dur="300" fill="hold"/>
                                        <p:tgtEl>
                                          <p:spTgt spid="8"/>
                                        </p:tgtEl>
                                        <p:attrNameLst>
                                          <p:attrName>ppt_w</p:attrName>
                                        </p:attrNameLst>
                                      </p:cBhvr>
                                      <p:tavLst>
                                        <p:tav tm="0">
                                          <p:val>
                                            <p:fltVal val="0"/>
                                          </p:val>
                                        </p:tav>
                                        <p:tav tm="100000">
                                          <p:val>
                                            <p:strVal val="#ppt_w"/>
                                          </p:val>
                                        </p:tav>
                                      </p:tavLst>
                                    </p:anim>
                                    <p:anim calcmode="lin" valueType="num">
                                      <p:cBhvr>
                                        <p:cTn id="13" dur="300" fill="hold"/>
                                        <p:tgtEl>
                                          <p:spTgt spid="8"/>
                                        </p:tgtEl>
                                        <p:attrNameLst>
                                          <p:attrName>ppt_h</p:attrName>
                                        </p:attrNameLst>
                                      </p:cBhvr>
                                      <p:tavLst>
                                        <p:tav tm="0">
                                          <p:val>
                                            <p:fltVal val="0"/>
                                          </p:val>
                                        </p:tav>
                                        <p:tav tm="100000">
                                          <p:val>
                                            <p:strVal val="#ppt_h"/>
                                          </p:val>
                                        </p:tav>
                                      </p:tavLst>
                                    </p:anim>
                                    <p:animEffect transition="in" filter="fade">
                                      <p:cBhvr>
                                        <p:cTn id="14"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D2D2C12-0E16-6F47-972B-B2D312C0C3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5264" y="4045485"/>
            <a:ext cx="3423920" cy="1976120"/>
          </a:xfrm>
          <a:prstGeom prst="rect">
            <a:avLst/>
          </a:prstGeom>
        </p:spPr>
      </p:pic>
      <p:grpSp>
        <p:nvGrpSpPr>
          <p:cNvPr id="28" name="Group 27">
            <a:extLst>
              <a:ext uri="{FF2B5EF4-FFF2-40B4-BE49-F238E27FC236}">
                <a16:creationId xmlns:a16="http://schemas.microsoft.com/office/drawing/2014/main" id="{032EA7B4-5604-9548-A79C-DC78BAC2B0C2}"/>
              </a:ext>
            </a:extLst>
          </p:cNvPr>
          <p:cNvGrpSpPr/>
          <p:nvPr/>
        </p:nvGrpSpPr>
        <p:grpSpPr>
          <a:xfrm>
            <a:off x="6015293" y="-11434"/>
            <a:ext cx="4559943" cy="1145751"/>
            <a:chOff x="3314697" y="-11432"/>
            <a:chExt cx="4667663" cy="1145751"/>
          </a:xfrm>
        </p:grpSpPr>
        <p:sp>
          <p:nvSpPr>
            <p:cNvPr id="29" name="Round Single Corner Rectangle 28">
              <a:extLst>
                <a:ext uri="{FF2B5EF4-FFF2-40B4-BE49-F238E27FC236}">
                  <a16:creationId xmlns:a16="http://schemas.microsoft.com/office/drawing/2014/main" id="{A29152DD-7E51-E34B-B7F6-3B833B77B9DA}"/>
                </a:ext>
              </a:extLst>
            </p:cNvPr>
            <p:cNvSpPr/>
            <p:nvPr/>
          </p:nvSpPr>
          <p:spPr>
            <a:xfrm flipH="1">
              <a:off x="3314697" y="-11432"/>
              <a:ext cx="4667663" cy="1145751"/>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r>
                <a:rPr lang="fr-FR" dirty="0">
                  <a:latin typeface="Montserrat" pitchFamily="2" charset="77"/>
                </a:rPr>
                <a:t>-</a:t>
              </a:r>
            </a:p>
          </p:txBody>
        </p:sp>
        <p:sp>
          <p:nvSpPr>
            <p:cNvPr id="30" name="TextBox 29">
              <a:extLst>
                <a:ext uri="{FF2B5EF4-FFF2-40B4-BE49-F238E27FC236}">
                  <a16:creationId xmlns:a16="http://schemas.microsoft.com/office/drawing/2014/main" id="{A6987461-19FE-244A-86E0-05083DAF6A71}"/>
                </a:ext>
              </a:extLst>
            </p:cNvPr>
            <p:cNvSpPr txBox="1"/>
            <p:nvPr/>
          </p:nvSpPr>
          <p:spPr>
            <a:xfrm>
              <a:off x="4305298" y="694812"/>
              <a:ext cx="3419323" cy="274434"/>
            </a:xfrm>
            <a:prstGeom prst="rect">
              <a:avLst/>
            </a:prstGeom>
            <a:noFill/>
            <a:ln>
              <a:noFill/>
            </a:ln>
          </p:spPr>
          <p:txBody>
            <a:bodyPr wrap="square" rtlCol="0">
              <a:spAutoFit/>
            </a:bodyPr>
            <a:lstStyle/>
            <a:p>
              <a:pPr>
                <a:lnSpc>
                  <a:spcPts val="1300"/>
                </a:lnSpc>
              </a:pPr>
              <a:r>
                <a:rPr lang="fr-FR" dirty="0">
                  <a:solidFill>
                    <a:schemeClr val="bg1"/>
                  </a:solidFill>
                  <a:latin typeface="Montserrat" pitchFamily="2" charset="77"/>
                </a:rPr>
                <a:t>CRÉER UNE PAGE DE TÊTE</a:t>
              </a:r>
            </a:p>
          </p:txBody>
        </p:sp>
      </p:grpSp>
      <p:cxnSp>
        <p:nvCxnSpPr>
          <p:cNvPr id="42" name="Straight Arrow Connector 41">
            <a:extLst>
              <a:ext uri="{FF2B5EF4-FFF2-40B4-BE49-F238E27FC236}">
                <a16:creationId xmlns:a16="http://schemas.microsoft.com/office/drawing/2014/main" id="{AE175B61-F9FE-EA4E-8618-1D949B2146BC}"/>
              </a:ext>
            </a:extLst>
          </p:cNvPr>
          <p:cNvCxnSpPr>
            <a:cxnSpLocks/>
          </p:cNvCxnSpPr>
          <p:nvPr/>
        </p:nvCxnSpPr>
        <p:spPr>
          <a:xfrm>
            <a:off x="3796144" y="2806415"/>
            <a:ext cx="533631" cy="0"/>
          </a:xfrm>
          <a:prstGeom prst="straightConnector1">
            <a:avLst/>
          </a:prstGeom>
          <a:ln w="47625">
            <a:solidFill>
              <a:srgbClr val="AA9F96"/>
            </a:solidFill>
            <a:tailEnd type="triangle"/>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0137A211-B7A7-0144-834D-F41DBFBBFE34}"/>
              </a:ext>
            </a:extLst>
          </p:cNvPr>
          <p:cNvGrpSpPr/>
          <p:nvPr/>
        </p:nvGrpSpPr>
        <p:grpSpPr>
          <a:xfrm>
            <a:off x="-2" y="0"/>
            <a:ext cx="6851375" cy="1134318"/>
            <a:chOff x="-3" y="1"/>
            <a:chExt cx="6851375" cy="1134318"/>
          </a:xfrm>
        </p:grpSpPr>
        <p:sp>
          <p:nvSpPr>
            <p:cNvPr id="32" name="Round Single Corner Rectangle 31">
              <a:extLst>
                <a:ext uri="{FF2B5EF4-FFF2-40B4-BE49-F238E27FC236}">
                  <a16:creationId xmlns:a16="http://schemas.microsoft.com/office/drawing/2014/main" id="{9ABAF962-210B-EE42-A066-90B337D7B823}"/>
                </a:ext>
              </a:extLst>
            </p:cNvPr>
            <p:cNvSpPr/>
            <p:nvPr/>
          </p:nvSpPr>
          <p:spPr>
            <a:xfrm flipH="1">
              <a:off x="-3" y="1"/>
              <a:ext cx="6851375"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33" name="TextBox 32">
              <a:extLst>
                <a:ext uri="{FF2B5EF4-FFF2-40B4-BE49-F238E27FC236}">
                  <a16:creationId xmlns:a16="http://schemas.microsoft.com/office/drawing/2014/main" id="{A765D6BF-792F-F045-8EA6-4F545DB7F6A1}"/>
                </a:ext>
              </a:extLst>
            </p:cNvPr>
            <p:cNvSpPr txBox="1"/>
            <p:nvPr/>
          </p:nvSpPr>
          <p:spPr>
            <a:xfrm>
              <a:off x="-1" y="694812"/>
              <a:ext cx="6533321" cy="259045"/>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 CONNECTER LES RUBRIQUES ET LES PAGES DE TÊTE</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 JUIN 2024</a:t>
              </a:r>
            </a:p>
          </p:txBody>
        </p:sp>
      </p:grpSp>
      <p:pic>
        <p:nvPicPr>
          <p:cNvPr id="7" name="Picture 6">
            <a:extLst>
              <a:ext uri="{FF2B5EF4-FFF2-40B4-BE49-F238E27FC236}">
                <a16:creationId xmlns:a16="http://schemas.microsoft.com/office/drawing/2014/main" id="{0B5CFE40-E9FF-EF42-9058-D1D280D32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1340" y="4068738"/>
            <a:ext cx="3449320" cy="2372360"/>
          </a:xfrm>
          <a:prstGeom prst="rect">
            <a:avLst/>
          </a:prstGeom>
        </p:spPr>
      </p:pic>
      <p:pic>
        <p:nvPicPr>
          <p:cNvPr id="9" name="Picture 8">
            <a:extLst>
              <a:ext uri="{FF2B5EF4-FFF2-40B4-BE49-F238E27FC236}">
                <a16:creationId xmlns:a16="http://schemas.microsoft.com/office/drawing/2014/main" id="{D8E2444B-E03F-C247-BF3D-D5CAB8A412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94" y="4112839"/>
            <a:ext cx="3439160" cy="2037080"/>
          </a:xfrm>
          <a:prstGeom prst="rect">
            <a:avLst/>
          </a:prstGeom>
        </p:spPr>
      </p:pic>
      <p:sp>
        <p:nvSpPr>
          <p:cNvPr id="36" name="Rectangle 35">
            <a:extLst>
              <a:ext uri="{FF2B5EF4-FFF2-40B4-BE49-F238E27FC236}">
                <a16:creationId xmlns:a16="http://schemas.microsoft.com/office/drawing/2014/main" id="{C813EE3A-B75B-B641-A3C1-0F4273496EA6}"/>
              </a:ext>
            </a:extLst>
          </p:cNvPr>
          <p:cNvSpPr/>
          <p:nvPr/>
        </p:nvSpPr>
        <p:spPr>
          <a:xfrm>
            <a:off x="1440038" y="2736467"/>
            <a:ext cx="427127" cy="166126"/>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37">
            <a:extLst>
              <a:ext uri="{FF2B5EF4-FFF2-40B4-BE49-F238E27FC236}">
                <a16:creationId xmlns:a16="http://schemas.microsoft.com/office/drawing/2014/main" id="{ACB883F0-1241-F845-86E9-081C13A67737}"/>
              </a:ext>
            </a:extLst>
          </p:cNvPr>
          <p:cNvSpPr/>
          <p:nvPr/>
        </p:nvSpPr>
        <p:spPr>
          <a:xfrm>
            <a:off x="8403012" y="4665851"/>
            <a:ext cx="2976372" cy="166126"/>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cxnSp>
        <p:nvCxnSpPr>
          <p:cNvPr id="39" name="Straight Arrow Connector 38">
            <a:extLst>
              <a:ext uri="{FF2B5EF4-FFF2-40B4-BE49-F238E27FC236}">
                <a16:creationId xmlns:a16="http://schemas.microsoft.com/office/drawing/2014/main" id="{AC3D2DCE-DF82-974F-8C50-AA097ABBB811}"/>
              </a:ext>
            </a:extLst>
          </p:cNvPr>
          <p:cNvCxnSpPr>
            <a:cxnSpLocks/>
          </p:cNvCxnSpPr>
          <p:nvPr/>
        </p:nvCxnSpPr>
        <p:spPr>
          <a:xfrm>
            <a:off x="7869381" y="2806415"/>
            <a:ext cx="533631" cy="0"/>
          </a:xfrm>
          <a:prstGeom prst="straightConnector1">
            <a:avLst/>
          </a:prstGeom>
          <a:ln w="47625">
            <a:solidFill>
              <a:srgbClr val="AA9F96"/>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343E8FA7-D193-1A46-A9E5-0DEAEF20D0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705" y="1447255"/>
            <a:ext cx="10349345" cy="2336326"/>
          </a:xfrm>
          <a:prstGeom prst="rect">
            <a:avLst/>
          </a:prstGeom>
        </p:spPr>
      </p:pic>
      <p:sp>
        <p:nvSpPr>
          <p:cNvPr id="40" name="Rectangle 39">
            <a:extLst>
              <a:ext uri="{FF2B5EF4-FFF2-40B4-BE49-F238E27FC236}">
                <a16:creationId xmlns:a16="http://schemas.microsoft.com/office/drawing/2014/main" id="{CF875863-DF2B-4241-B81C-6E3AA4EA27C2}"/>
              </a:ext>
            </a:extLst>
          </p:cNvPr>
          <p:cNvSpPr/>
          <p:nvPr/>
        </p:nvSpPr>
        <p:spPr>
          <a:xfrm>
            <a:off x="70720" y="5062451"/>
            <a:ext cx="966986" cy="141316"/>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pic>
        <p:nvPicPr>
          <p:cNvPr id="3" name="Imag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3028" y="3731714"/>
            <a:ext cx="571500" cy="476250"/>
          </a:xfrm>
          <a:prstGeom prst="rect">
            <a:avLst/>
          </a:prstGeom>
        </p:spPr>
      </p:pic>
      <p:pic>
        <p:nvPicPr>
          <p:cNvPr id="8" name="Imag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10250" y="3710085"/>
            <a:ext cx="571500" cy="476250"/>
          </a:xfrm>
          <a:prstGeom prst="rect">
            <a:avLst/>
          </a:prstGeom>
        </p:spPr>
      </p:pic>
      <p:pic>
        <p:nvPicPr>
          <p:cNvPr id="10" name="Imag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02368" y="3646226"/>
            <a:ext cx="571500" cy="476250"/>
          </a:xfrm>
          <a:prstGeom prst="rect">
            <a:avLst/>
          </a:prstGeom>
        </p:spPr>
      </p:pic>
      <p:sp>
        <p:nvSpPr>
          <p:cNvPr id="12" name="Rectangle 11"/>
          <p:cNvSpPr/>
          <p:nvPr/>
        </p:nvSpPr>
        <p:spPr>
          <a:xfrm>
            <a:off x="3615183" y="1290793"/>
            <a:ext cx="4434227" cy="369332"/>
          </a:xfrm>
          <a:prstGeom prst="rect">
            <a:avLst/>
          </a:prstGeom>
        </p:spPr>
        <p:txBody>
          <a:bodyPr wrap="none">
            <a:spAutoFit/>
          </a:bodyPr>
          <a:lstStyle/>
          <a:p>
            <a:r>
              <a:rPr lang="fr-FR" dirty="0">
                <a:solidFill>
                  <a:srgbClr val="1E516E"/>
                </a:solidFill>
                <a:latin typeface="Montserrat" pitchFamily="2" charset="77"/>
              </a:rPr>
              <a:t>2nd cas - La page de tête existe déjà </a:t>
            </a:r>
            <a:endParaRPr lang="fr-FR" dirty="0"/>
          </a:p>
        </p:txBody>
      </p:sp>
    </p:spTree>
    <p:extLst>
      <p:ext uri="{BB962C8B-B14F-4D97-AF65-F5344CB8AC3E}">
        <p14:creationId xmlns:p14="http://schemas.microsoft.com/office/powerpoint/2010/main" val="119738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42"/>
                                        </p:tgtEl>
                                        <p:attrNameLst>
                                          <p:attrName>style.visibility</p:attrName>
                                        </p:attrNameLst>
                                      </p:cBhvr>
                                      <p:to>
                                        <p:strVal val="visible"/>
                                      </p:to>
                                    </p:set>
                                    <p:anim calcmode="lin" valueType="num">
                                      <p:cBhvr>
                                        <p:cTn id="7" dur="200" fill="hold"/>
                                        <p:tgtEl>
                                          <p:spTgt spid="42"/>
                                        </p:tgtEl>
                                        <p:attrNameLst>
                                          <p:attrName>ppt_w</p:attrName>
                                        </p:attrNameLst>
                                      </p:cBhvr>
                                      <p:tavLst>
                                        <p:tav tm="0">
                                          <p:val>
                                            <p:fltVal val="0"/>
                                          </p:val>
                                        </p:tav>
                                        <p:tav tm="100000">
                                          <p:val>
                                            <p:strVal val="#ppt_w"/>
                                          </p:val>
                                        </p:tav>
                                      </p:tavLst>
                                    </p:anim>
                                    <p:anim calcmode="lin" valueType="num">
                                      <p:cBhvr>
                                        <p:cTn id="8" dur="200" fill="hold"/>
                                        <p:tgtEl>
                                          <p:spTgt spid="42"/>
                                        </p:tgtEl>
                                        <p:attrNameLst>
                                          <p:attrName>ppt_h</p:attrName>
                                        </p:attrNameLst>
                                      </p:cBhvr>
                                      <p:tavLst>
                                        <p:tav tm="0">
                                          <p:val>
                                            <p:fltVal val="0"/>
                                          </p:val>
                                        </p:tav>
                                        <p:tav tm="100000">
                                          <p:val>
                                            <p:strVal val="#ppt_h"/>
                                          </p:val>
                                        </p:tav>
                                      </p:tavLst>
                                    </p:anim>
                                    <p:animEffect transition="in" filter="fade">
                                      <p:cBhvr>
                                        <p:cTn id="9" dur="200"/>
                                        <p:tgtEl>
                                          <p:spTgt spid="42"/>
                                        </p:tgtEl>
                                      </p:cBhvr>
                                    </p:animEffect>
                                  </p:childTnLst>
                                </p:cTn>
                              </p:par>
                              <p:par>
                                <p:cTn id="10" presetID="53" presetClass="entr" presetSubtype="16" fill="hold" nodeType="with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200" fill="hold"/>
                                        <p:tgtEl>
                                          <p:spTgt spid="7"/>
                                        </p:tgtEl>
                                        <p:attrNameLst>
                                          <p:attrName>ppt_w</p:attrName>
                                        </p:attrNameLst>
                                      </p:cBhvr>
                                      <p:tavLst>
                                        <p:tav tm="0">
                                          <p:val>
                                            <p:fltVal val="0"/>
                                          </p:val>
                                        </p:tav>
                                        <p:tav tm="100000">
                                          <p:val>
                                            <p:strVal val="#ppt_w"/>
                                          </p:val>
                                        </p:tav>
                                      </p:tavLst>
                                    </p:anim>
                                    <p:anim calcmode="lin" valueType="num">
                                      <p:cBhvr>
                                        <p:cTn id="13" dur="200" fill="hold"/>
                                        <p:tgtEl>
                                          <p:spTgt spid="7"/>
                                        </p:tgtEl>
                                        <p:attrNameLst>
                                          <p:attrName>ppt_h</p:attrName>
                                        </p:attrNameLst>
                                      </p:cBhvr>
                                      <p:tavLst>
                                        <p:tav tm="0">
                                          <p:val>
                                            <p:fltVal val="0"/>
                                          </p:val>
                                        </p:tav>
                                        <p:tav tm="100000">
                                          <p:val>
                                            <p:strVal val="#ppt_h"/>
                                          </p:val>
                                        </p:tav>
                                      </p:tavLst>
                                    </p:anim>
                                    <p:animEffect transition="in" filter="fade">
                                      <p:cBhvr>
                                        <p:cTn id="14" dur="200"/>
                                        <p:tgtEl>
                                          <p:spTgt spid="7"/>
                                        </p:tgtEl>
                                      </p:cBhvr>
                                    </p:animEffect>
                                  </p:childTnLst>
                                </p:cTn>
                              </p:par>
                              <p:par>
                                <p:cTn id="15" presetID="53" presetClass="entr" presetSubtype="16" fill="hold" nodeType="withEffect">
                                  <p:stCondLst>
                                    <p:cond delay="1500"/>
                                  </p:stCondLst>
                                  <p:childTnLst>
                                    <p:set>
                                      <p:cBhvr>
                                        <p:cTn id="16" dur="1" fill="hold">
                                          <p:stCondLst>
                                            <p:cond delay="0"/>
                                          </p:stCondLst>
                                        </p:cTn>
                                        <p:tgtEl>
                                          <p:spTgt spid="39"/>
                                        </p:tgtEl>
                                        <p:attrNameLst>
                                          <p:attrName>style.visibility</p:attrName>
                                        </p:attrNameLst>
                                      </p:cBhvr>
                                      <p:to>
                                        <p:strVal val="visible"/>
                                      </p:to>
                                    </p:set>
                                    <p:anim calcmode="lin" valueType="num">
                                      <p:cBhvr>
                                        <p:cTn id="17" dur="200" fill="hold"/>
                                        <p:tgtEl>
                                          <p:spTgt spid="39"/>
                                        </p:tgtEl>
                                        <p:attrNameLst>
                                          <p:attrName>ppt_w</p:attrName>
                                        </p:attrNameLst>
                                      </p:cBhvr>
                                      <p:tavLst>
                                        <p:tav tm="0">
                                          <p:val>
                                            <p:fltVal val="0"/>
                                          </p:val>
                                        </p:tav>
                                        <p:tav tm="100000">
                                          <p:val>
                                            <p:strVal val="#ppt_w"/>
                                          </p:val>
                                        </p:tav>
                                      </p:tavLst>
                                    </p:anim>
                                    <p:anim calcmode="lin" valueType="num">
                                      <p:cBhvr>
                                        <p:cTn id="18" dur="200" fill="hold"/>
                                        <p:tgtEl>
                                          <p:spTgt spid="39"/>
                                        </p:tgtEl>
                                        <p:attrNameLst>
                                          <p:attrName>ppt_h</p:attrName>
                                        </p:attrNameLst>
                                      </p:cBhvr>
                                      <p:tavLst>
                                        <p:tav tm="0">
                                          <p:val>
                                            <p:fltVal val="0"/>
                                          </p:val>
                                        </p:tav>
                                        <p:tav tm="100000">
                                          <p:val>
                                            <p:strVal val="#ppt_h"/>
                                          </p:val>
                                        </p:tav>
                                      </p:tavLst>
                                    </p:anim>
                                    <p:animEffect transition="in" filter="fade">
                                      <p:cBhvr>
                                        <p:cTn id="19" dur="200"/>
                                        <p:tgtEl>
                                          <p:spTgt spid="39"/>
                                        </p:tgtEl>
                                      </p:cBhvr>
                                    </p:animEffect>
                                  </p:childTnLst>
                                </p:cTn>
                              </p:par>
                              <p:par>
                                <p:cTn id="20" presetID="53" presetClass="entr" presetSubtype="16" fill="hold" grpId="0" nodeType="withEffect">
                                  <p:stCondLst>
                                    <p:cond delay="1500"/>
                                  </p:stCondLst>
                                  <p:childTnLst>
                                    <p:set>
                                      <p:cBhvr>
                                        <p:cTn id="21" dur="1" fill="hold">
                                          <p:stCondLst>
                                            <p:cond delay="0"/>
                                          </p:stCondLst>
                                        </p:cTn>
                                        <p:tgtEl>
                                          <p:spTgt spid="38"/>
                                        </p:tgtEl>
                                        <p:attrNameLst>
                                          <p:attrName>style.visibility</p:attrName>
                                        </p:attrNameLst>
                                      </p:cBhvr>
                                      <p:to>
                                        <p:strVal val="visible"/>
                                      </p:to>
                                    </p:set>
                                    <p:anim calcmode="lin" valueType="num">
                                      <p:cBhvr>
                                        <p:cTn id="22" dur="300" fill="hold"/>
                                        <p:tgtEl>
                                          <p:spTgt spid="38"/>
                                        </p:tgtEl>
                                        <p:attrNameLst>
                                          <p:attrName>ppt_w</p:attrName>
                                        </p:attrNameLst>
                                      </p:cBhvr>
                                      <p:tavLst>
                                        <p:tav tm="0">
                                          <p:val>
                                            <p:fltVal val="0"/>
                                          </p:val>
                                        </p:tav>
                                        <p:tav tm="100000">
                                          <p:val>
                                            <p:strVal val="#ppt_w"/>
                                          </p:val>
                                        </p:tav>
                                      </p:tavLst>
                                    </p:anim>
                                    <p:anim calcmode="lin" valueType="num">
                                      <p:cBhvr>
                                        <p:cTn id="23" dur="300" fill="hold"/>
                                        <p:tgtEl>
                                          <p:spTgt spid="38"/>
                                        </p:tgtEl>
                                        <p:attrNameLst>
                                          <p:attrName>ppt_h</p:attrName>
                                        </p:attrNameLst>
                                      </p:cBhvr>
                                      <p:tavLst>
                                        <p:tav tm="0">
                                          <p:val>
                                            <p:fltVal val="0"/>
                                          </p:val>
                                        </p:tav>
                                        <p:tav tm="100000">
                                          <p:val>
                                            <p:strVal val="#ppt_h"/>
                                          </p:val>
                                        </p:tav>
                                      </p:tavLst>
                                    </p:anim>
                                    <p:animEffect transition="in" filter="fade">
                                      <p:cBhvr>
                                        <p:cTn id="24" dur="300"/>
                                        <p:tgtEl>
                                          <p:spTgt spid="38"/>
                                        </p:tgtEl>
                                      </p:cBhvr>
                                    </p:animEffect>
                                  </p:childTnLst>
                                </p:cTn>
                              </p:par>
                              <p:par>
                                <p:cTn id="25" presetID="53" presetClass="entr" presetSubtype="16" fill="hold"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p:cTn id="27" dur="300" fill="hold"/>
                                        <p:tgtEl>
                                          <p:spTgt spid="13"/>
                                        </p:tgtEl>
                                        <p:attrNameLst>
                                          <p:attrName>ppt_w</p:attrName>
                                        </p:attrNameLst>
                                      </p:cBhvr>
                                      <p:tavLst>
                                        <p:tav tm="0">
                                          <p:val>
                                            <p:fltVal val="0"/>
                                          </p:val>
                                        </p:tav>
                                        <p:tav tm="100000">
                                          <p:val>
                                            <p:strVal val="#ppt_w"/>
                                          </p:val>
                                        </p:tav>
                                      </p:tavLst>
                                    </p:anim>
                                    <p:anim calcmode="lin" valueType="num">
                                      <p:cBhvr>
                                        <p:cTn id="28" dur="300" fill="hold"/>
                                        <p:tgtEl>
                                          <p:spTgt spid="13"/>
                                        </p:tgtEl>
                                        <p:attrNameLst>
                                          <p:attrName>ppt_h</p:attrName>
                                        </p:attrNameLst>
                                      </p:cBhvr>
                                      <p:tavLst>
                                        <p:tav tm="0">
                                          <p:val>
                                            <p:fltVal val="0"/>
                                          </p:val>
                                        </p:tav>
                                        <p:tav tm="100000">
                                          <p:val>
                                            <p:strVal val="#ppt_h"/>
                                          </p:val>
                                        </p:tav>
                                      </p:tavLst>
                                    </p:anim>
                                    <p:animEffect transition="in" filter="fade">
                                      <p:cBhvr>
                                        <p:cTn id="29" dur="300"/>
                                        <p:tgtEl>
                                          <p:spTgt spid="13"/>
                                        </p:tgtEl>
                                      </p:cBhvr>
                                    </p:animEffect>
                                  </p:childTnLst>
                                </p:cTn>
                              </p:par>
                              <p:par>
                                <p:cTn id="30" presetID="53" presetClass="entr" presetSubtype="16" fill="hold" nodeType="withEffect">
                                  <p:stCondLst>
                                    <p:cond delay="2000"/>
                                  </p:stCondLst>
                                  <p:childTnLst>
                                    <p:set>
                                      <p:cBhvr>
                                        <p:cTn id="31" dur="1" fill="hold">
                                          <p:stCondLst>
                                            <p:cond delay="0"/>
                                          </p:stCondLst>
                                        </p:cTn>
                                        <p:tgtEl>
                                          <p:spTgt spid="17"/>
                                        </p:tgtEl>
                                        <p:attrNameLst>
                                          <p:attrName>style.visibility</p:attrName>
                                        </p:attrNameLst>
                                      </p:cBhvr>
                                      <p:to>
                                        <p:strVal val="visible"/>
                                      </p:to>
                                    </p:set>
                                    <p:anim calcmode="lin" valueType="num">
                                      <p:cBhvr>
                                        <p:cTn id="32" dur="300" fill="hold"/>
                                        <p:tgtEl>
                                          <p:spTgt spid="17"/>
                                        </p:tgtEl>
                                        <p:attrNameLst>
                                          <p:attrName>ppt_w</p:attrName>
                                        </p:attrNameLst>
                                      </p:cBhvr>
                                      <p:tavLst>
                                        <p:tav tm="0">
                                          <p:val>
                                            <p:fltVal val="0"/>
                                          </p:val>
                                        </p:tav>
                                        <p:tav tm="100000">
                                          <p:val>
                                            <p:strVal val="#ppt_w"/>
                                          </p:val>
                                        </p:tav>
                                      </p:tavLst>
                                    </p:anim>
                                    <p:anim calcmode="lin" valueType="num">
                                      <p:cBhvr>
                                        <p:cTn id="33" dur="300" fill="hold"/>
                                        <p:tgtEl>
                                          <p:spTgt spid="17"/>
                                        </p:tgtEl>
                                        <p:attrNameLst>
                                          <p:attrName>ppt_h</p:attrName>
                                        </p:attrNameLst>
                                      </p:cBhvr>
                                      <p:tavLst>
                                        <p:tav tm="0">
                                          <p:val>
                                            <p:fltVal val="0"/>
                                          </p:val>
                                        </p:tav>
                                        <p:tav tm="100000">
                                          <p:val>
                                            <p:strVal val="#ppt_h"/>
                                          </p:val>
                                        </p:tav>
                                      </p:tavLst>
                                    </p:anim>
                                    <p:animEffect transition="in" filter="fade">
                                      <p:cBhvr>
                                        <p:cTn id="34" dur="300"/>
                                        <p:tgtEl>
                                          <p:spTgt spid="17"/>
                                        </p:tgtEl>
                                      </p:cBhvr>
                                    </p:animEffect>
                                  </p:childTnLst>
                                </p:cTn>
                              </p:par>
                              <p:par>
                                <p:cTn id="35" presetID="53" presetClass="entr" presetSubtype="16" fill="hold" grpId="0" nodeType="withEffect">
                                  <p:stCondLst>
                                    <p:cond delay="2000"/>
                                  </p:stCondLst>
                                  <p:childTnLst>
                                    <p:set>
                                      <p:cBhvr>
                                        <p:cTn id="36" dur="1" fill="hold">
                                          <p:stCondLst>
                                            <p:cond delay="0"/>
                                          </p:stCondLst>
                                        </p:cTn>
                                        <p:tgtEl>
                                          <p:spTgt spid="40"/>
                                        </p:tgtEl>
                                        <p:attrNameLst>
                                          <p:attrName>style.visibility</p:attrName>
                                        </p:attrNameLst>
                                      </p:cBhvr>
                                      <p:to>
                                        <p:strVal val="visible"/>
                                      </p:to>
                                    </p:set>
                                    <p:anim calcmode="lin" valueType="num">
                                      <p:cBhvr>
                                        <p:cTn id="37" dur="300" fill="hold"/>
                                        <p:tgtEl>
                                          <p:spTgt spid="40"/>
                                        </p:tgtEl>
                                        <p:attrNameLst>
                                          <p:attrName>ppt_w</p:attrName>
                                        </p:attrNameLst>
                                      </p:cBhvr>
                                      <p:tavLst>
                                        <p:tav tm="0">
                                          <p:val>
                                            <p:fltVal val="0"/>
                                          </p:val>
                                        </p:tav>
                                        <p:tav tm="100000">
                                          <p:val>
                                            <p:strVal val="#ppt_w"/>
                                          </p:val>
                                        </p:tav>
                                      </p:tavLst>
                                    </p:anim>
                                    <p:anim calcmode="lin" valueType="num">
                                      <p:cBhvr>
                                        <p:cTn id="38" dur="300" fill="hold"/>
                                        <p:tgtEl>
                                          <p:spTgt spid="40"/>
                                        </p:tgtEl>
                                        <p:attrNameLst>
                                          <p:attrName>ppt_h</p:attrName>
                                        </p:attrNameLst>
                                      </p:cBhvr>
                                      <p:tavLst>
                                        <p:tav tm="0">
                                          <p:val>
                                            <p:fltVal val="0"/>
                                          </p:val>
                                        </p:tav>
                                        <p:tav tm="100000">
                                          <p:val>
                                            <p:strVal val="#ppt_h"/>
                                          </p:val>
                                        </p:tav>
                                      </p:tavLst>
                                    </p:anim>
                                    <p:animEffect transition="in" filter="fade">
                                      <p:cBhvr>
                                        <p:cTn id="39" dur="3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041009"/>
            <a:ext cx="10515600" cy="5135954"/>
          </a:xfrm>
        </p:spPr>
        <p:txBody>
          <a:bodyPr>
            <a:normAutofit fontScale="85000" lnSpcReduction="20000"/>
          </a:bodyPr>
          <a:lstStyle/>
          <a:p>
            <a:pPr marL="0" indent="0">
              <a:buNone/>
            </a:pPr>
            <a:r>
              <a:rPr lang="fr-FR" b="1" dirty="0"/>
              <a:t>A vous de jouer!</a:t>
            </a:r>
          </a:p>
          <a:p>
            <a:pPr marL="514350" indent="-514350">
              <a:buAutoNum type="arabicParenR"/>
            </a:pPr>
            <a:r>
              <a:rPr lang="fr-FR" dirty="0"/>
              <a:t>Dans votre RUBRIQUE, choisissez la page libre que vous avez créée comme page d’accueil. </a:t>
            </a:r>
          </a:p>
          <a:p>
            <a:pPr marL="0" indent="0">
              <a:buNone/>
            </a:pPr>
            <a:endParaRPr lang="fr-FR" dirty="0"/>
          </a:p>
          <a:p>
            <a:pPr marL="0" indent="0">
              <a:buNone/>
            </a:pPr>
            <a:r>
              <a:rPr lang="fr-FR" dirty="0"/>
              <a:t>2)    Dans «Sous-rubrique + votre prénom», créez une page de tête.</a:t>
            </a:r>
          </a:p>
          <a:p>
            <a:pPr marL="0" indent="0">
              <a:buNone/>
            </a:pPr>
            <a:r>
              <a:rPr lang="fr-FR" dirty="0"/>
              <a:t>Pour cela, en passant par le bouton Gestion des sites&gt; rubriques, créer une page en brouillon intitulée « Page de tête de sous-rubrique + votre prénom».</a:t>
            </a:r>
            <a:br>
              <a:rPr lang="fr-FR" dirty="0"/>
            </a:br>
            <a:r>
              <a:rPr lang="fr-FR" dirty="0"/>
              <a:t>Enregistrer la rubrique.</a:t>
            </a:r>
            <a:br>
              <a:rPr lang="fr-FR" dirty="0"/>
            </a:br>
            <a:r>
              <a:rPr lang="fr-FR" dirty="0"/>
              <a:t>Aller dans Contenu &gt; Page libre </a:t>
            </a:r>
            <a:br>
              <a:rPr lang="fr-FR" dirty="0"/>
            </a:br>
            <a:r>
              <a:rPr lang="fr-FR" dirty="0"/>
              <a:t>Ouvrez « Page de tête de sous-rubrique + votre prénom » et publier la page.</a:t>
            </a:r>
          </a:p>
          <a:p>
            <a:pPr marL="0" indent="0">
              <a:buNone/>
            </a:pPr>
            <a:endParaRPr lang="fr-FR" dirty="0"/>
          </a:p>
          <a:p>
            <a:pPr marL="0" indent="0">
              <a:buNone/>
            </a:pPr>
            <a:br>
              <a:rPr lang="fr-FR" dirty="0"/>
            </a:br>
            <a:endParaRPr lang="fr-FR" dirty="0"/>
          </a:p>
          <a:p>
            <a:pPr marL="0" indent="0">
              <a:buNone/>
            </a:pPr>
            <a:r>
              <a:rPr lang="fr-FR" dirty="0">
                <a:solidFill>
                  <a:srgbClr val="FF0000"/>
                </a:solidFill>
              </a:rPr>
              <a:t>Attention! Il faut parfois attendre 15 minutes pour que </a:t>
            </a:r>
            <a:br>
              <a:rPr lang="fr-FR" dirty="0">
                <a:solidFill>
                  <a:srgbClr val="FF0000"/>
                </a:solidFill>
              </a:rPr>
            </a:br>
            <a:r>
              <a:rPr lang="fr-FR" dirty="0">
                <a:solidFill>
                  <a:srgbClr val="FF0000"/>
                </a:solidFill>
              </a:rPr>
              <a:t>              modification, suppression ou ajout de rubrique s’affiche en ligne.</a:t>
            </a:r>
            <a:br>
              <a:rPr lang="fr-FR" dirty="0">
                <a:solidFill>
                  <a:srgbClr val="FF0000"/>
                </a:solidFill>
              </a:rPr>
            </a:br>
            <a:r>
              <a:rPr lang="fr-FR" dirty="0">
                <a:solidFill>
                  <a:srgbClr val="FF0000"/>
                </a:solidFill>
              </a:rPr>
              <a:t>              (gestion du cache)</a:t>
            </a:r>
          </a:p>
          <a:p>
            <a:pPr marL="0" indent="0">
              <a:buNone/>
            </a:pPr>
            <a:endParaRPr lang="fr-FR" dirty="0"/>
          </a:p>
          <a:p>
            <a:pPr marL="0" indent="0">
              <a:buNone/>
            </a:pPr>
            <a:endParaRPr lang="fr-FR" dirty="0"/>
          </a:p>
        </p:txBody>
      </p:sp>
      <p:pic>
        <p:nvPicPr>
          <p:cNvPr id="4" name="Image 3" descr="Clipart - Alarm clock"/>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38200" y="4199294"/>
            <a:ext cx="666675" cy="699922"/>
          </a:xfrm>
          <a:prstGeom prst="rect">
            <a:avLst/>
          </a:prstGeom>
        </p:spPr>
      </p:pic>
    </p:spTree>
    <p:extLst>
      <p:ext uri="{BB962C8B-B14F-4D97-AF65-F5344CB8AC3E}">
        <p14:creationId xmlns:p14="http://schemas.microsoft.com/office/powerpoint/2010/main" val="2951572639"/>
      </p:ext>
    </p:extLst>
  </p:cSld>
  <p:clrMapOvr>
    <a:masterClrMapping/>
  </p:clrMapOvr>
</p:sld>
</file>

<file path=ppt/slides/slide9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3" name="Objet 2"/>
          <p:cNvPicPr/>
          <p:nvPr/>
        </p:nvPicPr>
        <p:blipFill>
          <a:blip r:embed="rId2"/>
          <a:stretch>
            <a:fillRect/>
          </a:stretch>
          <a:srcRect/>
        </p:blipFill>
        <p:spPr>
          <a:xfrm>
            <a:off x="264033" y="1831167"/>
            <a:ext cx="8906699" cy="2870576"/>
          </a:xfrm>
          <a:prstGeom prst="rect">
            <a:avLst/>
          </a:prstGeom>
        </p:spPr>
      </p:pic>
      <p:grpSp>
        <p:nvGrpSpPr>
          <p:cNvPr id="28" name="Group 27">
            <a:extLst>
              <a:ext uri="{FF2B5EF4-FFF2-40B4-BE49-F238E27FC236}">
                <a16:creationId xmlns:a16="http://schemas.microsoft.com/office/drawing/2014/main" id="{032EA7B4-5604-9548-A79C-DC78BAC2B0C2}"/>
              </a:ext>
            </a:extLst>
          </p:cNvPr>
          <p:cNvGrpSpPr/>
          <p:nvPr/>
        </p:nvGrpSpPr>
        <p:grpSpPr>
          <a:xfrm>
            <a:off x="3885115" y="-11434"/>
            <a:ext cx="4559943" cy="1145751"/>
            <a:chOff x="3314697" y="-11432"/>
            <a:chExt cx="4667663" cy="1145751"/>
          </a:xfrm>
        </p:grpSpPr>
        <p:sp>
          <p:nvSpPr>
            <p:cNvPr id="29" name="Round Single Corner Rectangle 28">
              <a:extLst>
                <a:ext uri="{FF2B5EF4-FFF2-40B4-BE49-F238E27FC236}">
                  <a16:creationId xmlns:a16="http://schemas.microsoft.com/office/drawing/2014/main" id="{A29152DD-7E51-E34B-B7F6-3B833B77B9DA}"/>
                </a:ext>
              </a:extLst>
            </p:cNvPr>
            <p:cNvSpPr/>
            <p:nvPr/>
          </p:nvSpPr>
          <p:spPr>
            <a:xfrm flipH="1">
              <a:off x="3314697" y="-11432"/>
              <a:ext cx="4667663" cy="1145751"/>
            </a:xfrm>
            <a:prstGeom prst="round1Rect">
              <a:avLst>
                <a:gd fmla="val 50000" name="adj"/>
              </a:avLst>
            </a:prstGeom>
            <a:solidFill>
              <a:srgbClr val="AA9F96"/>
            </a:solidFill>
            <a:ln>
              <a:noFill/>
            </a:ln>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nSpc>
                  <a:spcPts val="1200"/>
                </a:lnSpc>
              </a:pPr>
              <a:r>
                <a:rPr dirty="0" lang="fr-FR">
                  <a:latin charset="77" pitchFamily="2" typeface="Montserrat"/>
                </a:rPr>
                <a:t>-</a:t>
              </a:r>
            </a:p>
          </p:txBody>
        </p:sp>
        <p:sp>
          <p:nvSpPr>
            <p:cNvPr id="30" name="TextBox 29">
              <a:extLst>
                <a:ext uri="{FF2B5EF4-FFF2-40B4-BE49-F238E27FC236}">
                  <a16:creationId xmlns:a16="http://schemas.microsoft.com/office/drawing/2014/main" id="{A6987461-19FE-244A-86E0-05083DAF6A71}"/>
                </a:ext>
              </a:extLst>
            </p:cNvPr>
            <p:cNvSpPr txBox="1"/>
            <p:nvPr/>
          </p:nvSpPr>
          <p:spPr>
            <a:xfrm>
              <a:off x="4250319" y="647039"/>
              <a:ext cx="3419323" cy="259045"/>
            </a:xfrm>
            <a:prstGeom prst="rect">
              <a:avLst/>
            </a:prstGeom>
            <a:noFill/>
            <a:ln>
              <a:noFill/>
            </a:ln>
          </p:spPr>
          <p:txBody>
            <a:bodyPr rtlCol="0" wrap="square">
              <a:spAutoFit/>
            </a:bodyPr>
            <a:lstStyle/>
            <a:p>
              <a:pPr>
                <a:lnSpc>
                  <a:spcPts val="1300"/>
                </a:lnSpc>
              </a:pPr>
              <a:r>
                <a:rPr dirty="0" lang="fr-FR">
                  <a:solidFill>
                    <a:schemeClr val="bg1"/>
                  </a:solidFill>
                  <a:latin charset="77" pitchFamily="2" typeface="Montserrat"/>
                </a:rPr>
                <a:t>LE MENU HORIZONTAL</a:t>
              </a:r>
            </a:p>
          </p:txBody>
        </p:sp>
      </p:grpSp>
      <p:grpSp>
        <p:nvGrpSpPr>
          <p:cNvPr id="31" name="Group 30">
            <a:extLst>
              <a:ext uri="{FF2B5EF4-FFF2-40B4-BE49-F238E27FC236}">
                <a16:creationId xmlns:a16="http://schemas.microsoft.com/office/drawing/2014/main" id="{0137A211-B7A7-0144-834D-F41DBFBBFE34}"/>
              </a:ext>
            </a:extLst>
          </p:cNvPr>
          <p:cNvGrpSpPr/>
          <p:nvPr/>
        </p:nvGrpSpPr>
        <p:grpSpPr>
          <a:xfrm>
            <a:off x="-2" y="0"/>
            <a:ext cx="4398531" cy="1134318"/>
            <a:chOff x="-3" y="1"/>
            <a:chExt cx="6851375" cy="1134318"/>
          </a:xfrm>
        </p:grpSpPr>
        <p:sp>
          <p:nvSpPr>
            <p:cNvPr id="32" name="Round Single Corner Rectangle 31">
              <a:extLst>
                <a:ext uri="{FF2B5EF4-FFF2-40B4-BE49-F238E27FC236}">
                  <a16:creationId xmlns:a16="http://schemas.microsoft.com/office/drawing/2014/main" id="{9ABAF962-210B-EE42-A066-90B337D7B823}"/>
                </a:ext>
              </a:extLst>
            </p:cNvPr>
            <p:cNvSpPr/>
            <p:nvPr/>
          </p:nvSpPr>
          <p:spPr>
            <a:xfrm flipH="1">
              <a:off x="-3" y="1"/>
              <a:ext cx="6851375" cy="1134318"/>
            </a:xfrm>
            <a:prstGeom prst="round1Rect">
              <a:avLst>
                <a:gd fmla="val 50000" name="adj"/>
              </a:avLst>
            </a:prstGeom>
            <a:solidFill>
              <a:srgbClr val="C1002A"/>
            </a:solidFill>
            <a:ln>
              <a:noFill/>
            </a:ln>
            <a:effectLst>
              <a:outerShdw algn="ctr" dir="16200000" dist="63500" rotWithShape="0">
                <a:srgbClr val="0D0D0D">
                  <a:alpha val="0"/>
                </a:srgbClr>
              </a:outerShdw>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gn="ctr">
                <a:lnSpc>
                  <a:spcPts val="1300"/>
                </a:lnSpc>
              </a:pPr>
              <a:endParaRPr b="1" dirty="0" lang="fr-FR">
                <a:latin charset="77" pitchFamily="2" typeface="Montserrat SemiBold"/>
              </a:endParaRPr>
            </a:p>
          </p:txBody>
        </p:sp>
        <p:sp>
          <p:nvSpPr>
            <p:cNvPr id="33" name="TextBox 32">
              <a:extLst>
                <a:ext uri="{FF2B5EF4-FFF2-40B4-BE49-F238E27FC236}">
                  <a16:creationId xmlns:a16="http://schemas.microsoft.com/office/drawing/2014/main" id="{A765D6BF-792F-F045-8EA6-4F545DB7F6A1}"/>
                </a:ext>
              </a:extLst>
            </p:cNvPr>
            <p:cNvSpPr txBox="1"/>
            <p:nvPr/>
          </p:nvSpPr>
          <p:spPr>
            <a:xfrm>
              <a:off x="-1" y="694812"/>
              <a:ext cx="6533321" cy="259045"/>
            </a:xfrm>
            <a:prstGeom prst="rect">
              <a:avLst/>
            </a:prstGeom>
            <a:noFill/>
            <a:ln>
              <a:noFill/>
            </a:ln>
          </p:spPr>
          <p:txBody>
            <a:bodyPr rtlCol="0" wrap="square">
              <a:spAutoFit/>
            </a:bodyPr>
            <a:lstStyle/>
            <a:p>
              <a:pPr>
                <a:lnSpc>
                  <a:spcPts val="1300"/>
                </a:lnSpc>
              </a:pPr>
              <a:r>
                <a:rPr b="1" dirty="0" lang="fr-FR">
                  <a:solidFill>
                    <a:schemeClr val="bg1"/>
                  </a:solidFill>
                  <a:latin charset="77" pitchFamily="2" typeface="Montserrat SemiBold"/>
                </a:rPr>
                <a:t> LA GESTION EDITORIALE</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dirty="0" lang="fr-FR">
                  <a:latin charset="77" pitchFamily="2" typeface="Montserrat"/>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dirty="0" lang="fr-FR">
                  <a:latin charset="77" pitchFamily="2" typeface="Montserrat"/>
                </a:rPr>
                <a:t> JUIN 2024</a:t>
              </a:r>
            </a:p>
          </p:txBody>
        </p:sp>
      </p:grpSp>
      <p:sp>
        <p:nvSpPr>
          <p:cNvPr id="43" name="TextBox 42">
            <a:extLst>
              <a:ext uri="{FF2B5EF4-FFF2-40B4-BE49-F238E27FC236}">
                <a16:creationId xmlns:a16="http://schemas.microsoft.com/office/drawing/2014/main" id="{7D49778B-5208-164C-8C6C-005BE8102D2A}"/>
              </a:ext>
            </a:extLst>
          </p:cNvPr>
          <p:cNvSpPr txBox="1"/>
          <p:nvPr/>
        </p:nvSpPr>
        <p:spPr>
          <a:xfrm>
            <a:off x="2211784" y="1352091"/>
            <a:ext cx="7768473" cy="338554"/>
          </a:xfrm>
          <a:prstGeom prst="rect">
            <a:avLst/>
          </a:prstGeom>
          <a:noFill/>
        </p:spPr>
        <p:txBody>
          <a:bodyPr rtlCol="0" wrap="none">
            <a:spAutoFit/>
          </a:bodyPr>
          <a:lstStyle/>
          <a:p>
            <a:pPr algn="ctr"/>
            <a:r>
              <a:rPr b="1" dirty="0" lang="fr-FR" sz="1600">
                <a:solidFill>
                  <a:srgbClr val="1E516E"/>
                </a:solidFill>
                <a:latin charset="77" pitchFamily="2" typeface="Montserrat"/>
              </a:rPr>
              <a:t>Faut-il toujours une page de tête pour les rubriques de 1</a:t>
            </a:r>
            <a:r>
              <a:rPr b="1" baseline="30000" dirty="0" lang="fr-FR" sz="1600">
                <a:solidFill>
                  <a:srgbClr val="1E516E"/>
                </a:solidFill>
                <a:latin charset="77" pitchFamily="2" typeface="Montserrat"/>
              </a:rPr>
              <a:t>er</a:t>
            </a:r>
            <a:r>
              <a:rPr b="1" dirty="0" lang="fr-FR" sz="1600">
                <a:solidFill>
                  <a:srgbClr val="1E516E"/>
                </a:solidFill>
                <a:latin charset="77" pitchFamily="2" typeface="Montserrat"/>
              </a:rPr>
              <a:t> niveau? Non</a:t>
            </a:r>
            <a:r>
              <a:rPr dirty="0" lang="fr-FR" sz="1600">
                <a:solidFill>
                  <a:srgbClr val="1E516E"/>
                </a:solidFill>
                <a:latin charset="77" pitchFamily="2" typeface="Montserrat"/>
              </a:rPr>
              <a:t>.</a:t>
            </a:r>
          </a:p>
        </p:txBody>
      </p:sp>
      <p:sp>
        <p:nvSpPr>
          <p:cNvPr id="19" name="Rectangle 18">
            <a:extLst>
              <a:ext uri="{FF2B5EF4-FFF2-40B4-BE49-F238E27FC236}">
                <a16:creationId xmlns:a16="http://schemas.microsoft.com/office/drawing/2014/main" id="{8EB3CE29-5DA6-8444-A97F-D4CEDAC7F082}"/>
              </a:ext>
            </a:extLst>
          </p:cNvPr>
          <p:cNvSpPr/>
          <p:nvPr/>
        </p:nvSpPr>
        <p:spPr>
          <a:xfrm>
            <a:off x="264033" y="2918994"/>
            <a:ext cx="988695" cy="208254"/>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fr-FR"/>
              <a:t> </a:t>
            </a:r>
          </a:p>
        </p:txBody>
      </p:sp>
      <p:pic>
        <p:nvPicPr>
          <p:cNvPr id="10" name="Objet 9"/>
          <p:cNvPicPr/>
          <p:nvPr/>
        </p:nvPicPr>
        <p:blipFill>
          <a:blip r:embed="rId4"/>
          <a:stretch>
            <a:fillRect/>
          </a:stretch>
          <a:srcRect/>
        </p:blipFill>
        <p:spPr>
          <a:xfrm>
            <a:off x="4611414" y="3711563"/>
            <a:ext cx="2969171" cy="3374058"/>
          </a:xfrm>
          <a:prstGeom prst="rect">
            <a:avLst/>
          </a:prstGeom>
        </p:spPr>
      </p:pic>
      <p:sp>
        <p:nvSpPr>
          <p:cNvPr id="23" name="Rectangle 22">
            <a:extLst>
              <a:ext uri="{FF2B5EF4-FFF2-40B4-BE49-F238E27FC236}">
                <a16:creationId xmlns:a16="http://schemas.microsoft.com/office/drawing/2014/main" id="{60090B74-ADCB-BC4E-A9AC-6C15B4F18B1D}"/>
              </a:ext>
            </a:extLst>
          </p:cNvPr>
          <p:cNvSpPr/>
          <p:nvPr/>
        </p:nvSpPr>
        <p:spPr>
          <a:xfrm>
            <a:off x="5718268" y="6582642"/>
            <a:ext cx="893639" cy="302007"/>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fr-FR"/>
              <a:t> </a:t>
            </a:r>
          </a:p>
        </p:txBody>
      </p:sp>
      <p:cxnSp>
        <p:nvCxnSpPr>
          <p:cNvPr id="24" name="Straight Arrow Connector 23">
            <a:extLst>
              <a:ext uri="{FF2B5EF4-FFF2-40B4-BE49-F238E27FC236}">
                <a16:creationId xmlns:a16="http://schemas.microsoft.com/office/drawing/2014/main" id="{0208FB6F-2F3A-AB41-81DD-28F6D256EE8B}"/>
              </a:ext>
            </a:extLst>
          </p:cNvPr>
          <p:cNvCxnSpPr>
            <a:cxnSpLocks/>
          </p:cNvCxnSpPr>
          <p:nvPr/>
        </p:nvCxnSpPr>
        <p:spPr>
          <a:xfrm>
            <a:off x="1106424" y="3266455"/>
            <a:ext cx="4483281" cy="3316187"/>
          </a:xfrm>
          <a:prstGeom prst="straightConnector1">
            <a:avLst/>
          </a:prstGeom>
          <a:ln w="47625">
            <a:solidFill>
              <a:srgbClr val="AA9F96"/>
            </a:solidFill>
            <a:tailEnd type="triangle"/>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9012148" y="1932331"/>
            <a:ext cx="3001591" cy="4801314"/>
          </a:xfrm>
          <a:prstGeom prst="rect">
            <a:avLst/>
          </a:prstGeom>
          <a:noFill/>
        </p:spPr>
        <p:txBody>
          <a:bodyPr rtlCol="0" wrap="none">
            <a:spAutoFit/>
          </a:bodyPr>
          <a:lstStyle/>
          <a:p>
            <a:r>
              <a:rPr dirty="0" lang="fr-FR">
                <a:solidFill>
                  <a:srgbClr val="C00000"/>
                </a:solidFill>
              </a:rPr>
              <a:t>Une rubrique de 1</a:t>
            </a:r>
            <a:r>
              <a:rPr baseline="30000" dirty="0" lang="fr-FR">
                <a:solidFill>
                  <a:srgbClr val="C00000"/>
                </a:solidFill>
              </a:rPr>
              <a:t>er</a:t>
            </a:r>
            <a:r>
              <a:rPr dirty="0" lang="fr-FR">
                <a:solidFill>
                  <a:srgbClr val="C00000"/>
                </a:solidFill>
              </a:rPr>
              <a:t> niveau </a:t>
            </a:r>
            <a:br>
              <a:rPr dirty="0" lang="fr-FR">
                <a:solidFill>
                  <a:srgbClr val="C00000"/>
                </a:solidFill>
              </a:rPr>
            </a:br>
            <a:r>
              <a:rPr dirty="0" lang="fr-FR">
                <a:solidFill>
                  <a:srgbClr val="C00000"/>
                </a:solidFill>
              </a:rPr>
              <a:t>(sur fond rouge)</a:t>
            </a:r>
          </a:p>
          <a:p>
            <a:r>
              <a:rPr dirty="0" lang="fr-FR"/>
              <a:t>peut être utilisée juste </a:t>
            </a:r>
          </a:p>
          <a:p>
            <a:r>
              <a:rPr dirty="0" lang="fr-FR"/>
              <a:t>pour y classer </a:t>
            </a:r>
          </a:p>
          <a:p>
            <a:r>
              <a:rPr dirty="0" lang="fr-FR"/>
              <a:t>des sous-rubriques.</a:t>
            </a:r>
            <a:br>
              <a:rPr dirty="0" lang="fr-FR"/>
            </a:br>
            <a:r>
              <a:rPr dirty="0" lang="fr-FR"/>
              <a:t>Elle ne comporte donc pas </a:t>
            </a:r>
            <a:br>
              <a:rPr dirty="0" lang="fr-FR"/>
            </a:br>
            <a:r>
              <a:rPr dirty="0" lang="fr-FR"/>
              <a:t>forcément de page de tête.</a:t>
            </a:r>
            <a:br>
              <a:rPr dirty="0" lang="fr-FR"/>
            </a:br>
            <a:r>
              <a:rPr dirty="0" lang="fr-FR"/>
              <a:t>Si elle comporte une page de</a:t>
            </a:r>
            <a:br>
              <a:rPr dirty="0" lang="fr-FR"/>
            </a:br>
            <a:r>
              <a:rPr dirty="0" lang="fr-FR"/>
              <a:t>tête, le titre de celle-ci </a:t>
            </a:r>
            <a:br>
              <a:rPr dirty="0" lang="fr-FR"/>
            </a:br>
            <a:r>
              <a:rPr dirty="0" lang="fr-FR"/>
              <a:t>(ex ci-contre « Accueil »)</a:t>
            </a:r>
          </a:p>
          <a:p>
            <a:r>
              <a:rPr dirty="0" lang="fr-FR"/>
              <a:t>s’affichera dans le sous-menu </a:t>
            </a:r>
          </a:p>
          <a:p>
            <a:r>
              <a:rPr dirty="0" lang="fr-FR"/>
              <a:t>comme un titre </a:t>
            </a:r>
            <a:br>
              <a:rPr dirty="0" lang="fr-FR"/>
            </a:br>
            <a:r>
              <a:rPr dirty="0" lang="fr-FR"/>
              <a:t>de sous-rubrique.</a:t>
            </a:r>
          </a:p>
          <a:p>
            <a:r>
              <a:rPr dirty="0" lang="fr-FR">
                <a:solidFill>
                  <a:srgbClr val="C00000"/>
                </a:solidFill>
              </a:rPr>
              <a:t>En revanche, les rubriques de </a:t>
            </a:r>
            <a:br>
              <a:rPr dirty="0" lang="fr-FR">
                <a:solidFill>
                  <a:srgbClr val="C00000"/>
                </a:solidFill>
              </a:rPr>
            </a:br>
            <a:r>
              <a:rPr dirty="0" lang="fr-FR">
                <a:solidFill>
                  <a:srgbClr val="C00000"/>
                </a:solidFill>
              </a:rPr>
              <a:t>2</a:t>
            </a:r>
            <a:r>
              <a:rPr baseline="30000" dirty="0" lang="fr-FR">
                <a:solidFill>
                  <a:srgbClr val="C00000"/>
                </a:solidFill>
              </a:rPr>
              <a:t>e</a:t>
            </a:r>
            <a:r>
              <a:rPr dirty="0" lang="fr-FR">
                <a:solidFill>
                  <a:srgbClr val="C00000"/>
                </a:solidFill>
              </a:rPr>
              <a:t>, 3</a:t>
            </a:r>
            <a:r>
              <a:rPr baseline="30000" dirty="0" lang="fr-FR">
                <a:solidFill>
                  <a:srgbClr val="C00000"/>
                </a:solidFill>
              </a:rPr>
              <a:t>e</a:t>
            </a:r>
            <a:r>
              <a:rPr dirty="0" lang="fr-FR">
                <a:solidFill>
                  <a:srgbClr val="C00000"/>
                </a:solidFill>
              </a:rPr>
              <a:t>… niveaux</a:t>
            </a:r>
            <a:br>
              <a:rPr dirty="0" lang="fr-FR">
                <a:solidFill>
                  <a:srgbClr val="C00000"/>
                </a:solidFill>
              </a:rPr>
            </a:br>
            <a:r>
              <a:rPr dirty="0" lang="fr-FR">
                <a:solidFill>
                  <a:srgbClr val="C00000"/>
                </a:solidFill>
              </a:rPr>
              <a:t>doivent obligatoirement </a:t>
            </a:r>
            <a:br>
              <a:rPr dirty="0" lang="fr-FR">
                <a:solidFill>
                  <a:srgbClr val="C00000"/>
                </a:solidFill>
              </a:rPr>
            </a:br>
            <a:r>
              <a:rPr dirty="0" lang="fr-FR">
                <a:solidFill>
                  <a:srgbClr val="C00000"/>
                </a:solidFill>
              </a:rPr>
              <a:t>comporter une page de tête.</a:t>
            </a:r>
          </a:p>
        </p:txBody>
      </p:sp>
    </p:spTree>
    <p:extLst>
      <p:ext uri="{BB962C8B-B14F-4D97-AF65-F5344CB8AC3E}">
        <p14:creationId xmlns:p14="http://schemas.microsoft.com/office/powerpoint/2010/main" val="779683989"/>
      </p:ext>
    </p:extLst>
  </p:cSld>
  <p:clrMapOvr>
    <a:masterClrMapping/>
  </p:clrMapOvr>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53" presetSubtype="16">
                                  <p:stCondLst>
                                    <p:cond delay="1000"/>
                                  </p:stCondLst>
                                  <p:childTnLst>
                                    <p:set>
                                      <p:cBhvr>
                                        <p:cTn dur="1" fill="hold" id="6">
                                          <p:stCondLst>
                                            <p:cond delay="0"/>
                                          </p:stCondLst>
                                        </p:cTn>
                                        <p:tgtEl>
                                          <p:spTgt spid="24"/>
                                        </p:tgtEl>
                                        <p:attrNameLst>
                                          <p:attrName>style.visibility</p:attrName>
                                        </p:attrNameLst>
                                      </p:cBhvr>
                                      <p:to>
                                        <p:strVal val="visible"/>
                                      </p:to>
                                    </p:set>
                                    <p:anim calcmode="lin" valueType="num">
                                      <p:cBhvr>
                                        <p:cTn dur="200" fill="hold" id="7"/>
                                        <p:tgtEl>
                                          <p:spTgt spid="24"/>
                                        </p:tgtEl>
                                        <p:attrNameLst>
                                          <p:attrName>ppt_w</p:attrName>
                                        </p:attrNameLst>
                                      </p:cBhvr>
                                      <p:tavLst>
                                        <p:tav tm="0">
                                          <p:val>
                                            <p:fltVal val="0"/>
                                          </p:val>
                                        </p:tav>
                                        <p:tav tm="100000">
                                          <p:val>
                                            <p:strVal val="#ppt_w"/>
                                          </p:val>
                                        </p:tav>
                                      </p:tavLst>
                                    </p:anim>
                                    <p:anim calcmode="lin" valueType="num">
                                      <p:cBhvr>
                                        <p:cTn dur="200" fill="hold" id="8"/>
                                        <p:tgtEl>
                                          <p:spTgt spid="24"/>
                                        </p:tgtEl>
                                        <p:attrNameLst>
                                          <p:attrName>ppt_h</p:attrName>
                                        </p:attrNameLst>
                                      </p:cBhvr>
                                      <p:tavLst>
                                        <p:tav tm="0">
                                          <p:val>
                                            <p:fltVal val="0"/>
                                          </p:val>
                                        </p:tav>
                                        <p:tav tm="100000">
                                          <p:val>
                                            <p:strVal val="#ppt_h"/>
                                          </p:val>
                                        </p:tav>
                                      </p:tavLst>
                                    </p:anim>
                                    <p:animEffect filter="fade" transition="in">
                                      <p:cBhvr>
                                        <p:cTn dur="200" id="9"/>
                                        <p:tgtEl>
                                          <p:spTgt spid="24"/>
                                        </p:tgtEl>
                                      </p:cBhvr>
                                    </p:animEffect>
                                  </p:childTnLst>
                                </p:cTn>
                              </p:par>
                              <p:par>
                                <p:cTn fill="hold" grpId="0" id="10" nodeType="withEffect" presetClass="entr" presetID="53" presetSubtype="16">
                                  <p:stCondLst>
                                    <p:cond delay="1000"/>
                                  </p:stCondLst>
                                  <p:childTnLst>
                                    <p:set>
                                      <p:cBhvr>
                                        <p:cTn dur="1" fill="hold" id="11">
                                          <p:stCondLst>
                                            <p:cond delay="0"/>
                                          </p:stCondLst>
                                        </p:cTn>
                                        <p:tgtEl>
                                          <p:spTgt spid="23"/>
                                        </p:tgtEl>
                                        <p:attrNameLst>
                                          <p:attrName>style.visibility</p:attrName>
                                        </p:attrNameLst>
                                      </p:cBhvr>
                                      <p:to>
                                        <p:strVal val="visible"/>
                                      </p:to>
                                    </p:set>
                                    <p:anim calcmode="lin" valueType="num">
                                      <p:cBhvr>
                                        <p:cTn dur="300" fill="hold" id="12"/>
                                        <p:tgtEl>
                                          <p:spTgt spid="23"/>
                                        </p:tgtEl>
                                        <p:attrNameLst>
                                          <p:attrName>ppt_w</p:attrName>
                                        </p:attrNameLst>
                                      </p:cBhvr>
                                      <p:tavLst>
                                        <p:tav tm="0">
                                          <p:val>
                                            <p:fltVal val="0"/>
                                          </p:val>
                                        </p:tav>
                                        <p:tav tm="100000">
                                          <p:val>
                                            <p:strVal val="#ppt_w"/>
                                          </p:val>
                                        </p:tav>
                                      </p:tavLst>
                                    </p:anim>
                                    <p:anim calcmode="lin" valueType="num">
                                      <p:cBhvr>
                                        <p:cTn dur="300" fill="hold" id="13"/>
                                        <p:tgtEl>
                                          <p:spTgt spid="23"/>
                                        </p:tgtEl>
                                        <p:attrNameLst>
                                          <p:attrName>ppt_h</p:attrName>
                                        </p:attrNameLst>
                                      </p:cBhvr>
                                      <p:tavLst>
                                        <p:tav tm="0">
                                          <p:val>
                                            <p:fltVal val="0"/>
                                          </p:val>
                                        </p:tav>
                                        <p:tav tm="100000">
                                          <p:val>
                                            <p:strVal val="#ppt_h"/>
                                          </p:val>
                                        </p:tav>
                                      </p:tavLst>
                                    </p:anim>
                                    <p:animEffect filter="fade" transition="in">
                                      <p:cBhvr>
                                        <p:cTn dur="300" id="14"/>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23"/>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415BD90F-7F72-D241-8D44-D7669F248311}"/>
              </a:ext>
            </a:extLst>
          </p:cNvPr>
          <p:cNvGrpSpPr/>
          <p:nvPr/>
        </p:nvGrpSpPr>
        <p:grpSpPr>
          <a:xfrm>
            <a:off x="6015293" y="-11434"/>
            <a:ext cx="4209362" cy="1145751"/>
            <a:chOff x="3314697" y="-11432"/>
            <a:chExt cx="4308800" cy="1145751"/>
          </a:xfrm>
        </p:grpSpPr>
        <p:sp>
          <p:nvSpPr>
            <p:cNvPr id="21" name="Round Single Corner Rectangle 20">
              <a:extLst>
                <a:ext uri="{FF2B5EF4-FFF2-40B4-BE49-F238E27FC236}">
                  <a16:creationId xmlns:a16="http://schemas.microsoft.com/office/drawing/2014/main" id="{42666C4D-7066-3F42-9B50-735A742183C7}"/>
                </a:ext>
              </a:extLst>
            </p:cNvPr>
            <p:cNvSpPr/>
            <p:nvPr/>
          </p:nvSpPr>
          <p:spPr>
            <a:xfrm flipH="1">
              <a:off x="3314697" y="-11432"/>
              <a:ext cx="4308800" cy="1145751"/>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r>
                <a:rPr lang="fr-FR" dirty="0">
                  <a:latin typeface="Montserrat" pitchFamily="2" charset="77"/>
                </a:rPr>
                <a:t>-</a:t>
              </a:r>
            </a:p>
          </p:txBody>
        </p:sp>
        <p:sp>
          <p:nvSpPr>
            <p:cNvPr id="23" name="TextBox 22">
              <a:extLst>
                <a:ext uri="{FF2B5EF4-FFF2-40B4-BE49-F238E27FC236}">
                  <a16:creationId xmlns:a16="http://schemas.microsoft.com/office/drawing/2014/main" id="{AE0B59C7-EE8C-7E46-A69E-FB415D894994}"/>
                </a:ext>
              </a:extLst>
            </p:cNvPr>
            <p:cNvSpPr txBox="1"/>
            <p:nvPr/>
          </p:nvSpPr>
          <p:spPr>
            <a:xfrm>
              <a:off x="4305298" y="694812"/>
              <a:ext cx="3091290" cy="274434"/>
            </a:xfrm>
            <a:prstGeom prst="rect">
              <a:avLst/>
            </a:prstGeom>
            <a:noFill/>
            <a:ln>
              <a:noFill/>
            </a:ln>
          </p:spPr>
          <p:txBody>
            <a:bodyPr wrap="square" rtlCol="0">
              <a:spAutoFit/>
            </a:bodyPr>
            <a:lstStyle/>
            <a:p>
              <a:pPr>
                <a:lnSpc>
                  <a:spcPts val="1300"/>
                </a:lnSpc>
              </a:pPr>
              <a:r>
                <a:rPr lang="fr-FR" dirty="0">
                  <a:solidFill>
                    <a:schemeClr val="bg1"/>
                  </a:solidFill>
                  <a:latin typeface="Montserrat" pitchFamily="2" charset="77"/>
                </a:rPr>
                <a:t>LES SOUS-RUBRIQUES</a:t>
              </a:r>
            </a:p>
          </p:txBody>
        </p:sp>
      </p:grpSp>
      <p:grpSp>
        <p:nvGrpSpPr>
          <p:cNvPr id="31" name="Group 30">
            <a:extLst>
              <a:ext uri="{FF2B5EF4-FFF2-40B4-BE49-F238E27FC236}">
                <a16:creationId xmlns:a16="http://schemas.microsoft.com/office/drawing/2014/main" id="{0137A211-B7A7-0144-834D-F41DBFBBFE34}"/>
              </a:ext>
            </a:extLst>
          </p:cNvPr>
          <p:cNvGrpSpPr/>
          <p:nvPr/>
        </p:nvGrpSpPr>
        <p:grpSpPr>
          <a:xfrm>
            <a:off x="-2" y="0"/>
            <a:ext cx="6851375" cy="1134318"/>
            <a:chOff x="-3" y="1"/>
            <a:chExt cx="6851375" cy="1134318"/>
          </a:xfrm>
        </p:grpSpPr>
        <p:sp>
          <p:nvSpPr>
            <p:cNvPr id="32" name="Round Single Corner Rectangle 31">
              <a:extLst>
                <a:ext uri="{FF2B5EF4-FFF2-40B4-BE49-F238E27FC236}">
                  <a16:creationId xmlns:a16="http://schemas.microsoft.com/office/drawing/2014/main" id="{9ABAF962-210B-EE42-A066-90B337D7B823}"/>
                </a:ext>
              </a:extLst>
            </p:cNvPr>
            <p:cNvSpPr/>
            <p:nvPr/>
          </p:nvSpPr>
          <p:spPr>
            <a:xfrm flipH="1">
              <a:off x="-3" y="1"/>
              <a:ext cx="6851375"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33" name="TextBox 32">
              <a:extLst>
                <a:ext uri="{FF2B5EF4-FFF2-40B4-BE49-F238E27FC236}">
                  <a16:creationId xmlns:a16="http://schemas.microsoft.com/office/drawing/2014/main" id="{A765D6BF-792F-F045-8EA6-4F545DB7F6A1}"/>
                </a:ext>
              </a:extLst>
            </p:cNvPr>
            <p:cNvSpPr txBox="1"/>
            <p:nvPr/>
          </p:nvSpPr>
          <p:spPr>
            <a:xfrm>
              <a:off x="-1" y="694812"/>
              <a:ext cx="6533321" cy="274434"/>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GESTION EDITORIALE: AUTRES ONGLETS</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JUIN 2024</a:t>
              </a:r>
            </a:p>
          </p:txBody>
        </p:sp>
      </p:grpSp>
      <p:pic>
        <p:nvPicPr>
          <p:cNvPr id="7" name="Picture 6">
            <a:extLst>
              <a:ext uri="{FF2B5EF4-FFF2-40B4-BE49-F238E27FC236}">
                <a16:creationId xmlns:a16="http://schemas.microsoft.com/office/drawing/2014/main" id="{5D3746BD-EF8A-5F4E-A27F-BF42829049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900" y="1314777"/>
            <a:ext cx="10660111" cy="5285924"/>
          </a:xfrm>
          <a:prstGeom prst="rect">
            <a:avLst/>
          </a:prstGeom>
        </p:spPr>
      </p:pic>
      <p:sp>
        <p:nvSpPr>
          <p:cNvPr id="40" name="Rectangle 39">
            <a:extLst>
              <a:ext uri="{FF2B5EF4-FFF2-40B4-BE49-F238E27FC236}">
                <a16:creationId xmlns:a16="http://schemas.microsoft.com/office/drawing/2014/main" id="{CF875863-DF2B-4241-B81C-6E3AA4EA27C2}"/>
              </a:ext>
            </a:extLst>
          </p:cNvPr>
          <p:cNvSpPr/>
          <p:nvPr/>
        </p:nvSpPr>
        <p:spPr>
          <a:xfrm>
            <a:off x="4092820" y="3610797"/>
            <a:ext cx="3147646" cy="364518"/>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14" name="Rectangle 13">
            <a:extLst>
              <a:ext uri="{FF2B5EF4-FFF2-40B4-BE49-F238E27FC236}">
                <a16:creationId xmlns:a16="http://schemas.microsoft.com/office/drawing/2014/main" id="{CF875863-DF2B-4241-B81C-6E3AA4EA27C2}"/>
              </a:ext>
            </a:extLst>
          </p:cNvPr>
          <p:cNvSpPr/>
          <p:nvPr/>
        </p:nvSpPr>
        <p:spPr>
          <a:xfrm>
            <a:off x="2903309" y="2628111"/>
            <a:ext cx="1189511" cy="364518"/>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Tree>
    <p:extLst>
      <p:ext uri="{BB962C8B-B14F-4D97-AF65-F5344CB8AC3E}">
        <p14:creationId xmlns:p14="http://schemas.microsoft.com/office/powerpoint/2010/main" val="36541805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662" y="1314781"/>
            <a:ext cx="8312437" cy="5508639"/>
          </a:xfrm>
          <a:prstGeom prst="rect">
            <a:avLst/>
          </a:prstGeom>
        </p:spPr>
      </p:pic>
      <p:grpSp>
        <p:nvGrpSpPr>
          <p:cNvPr id="14" name="Group 13">
            <a:extLst>
              <a:ext uri="{FF2B5EF4-FFF2-40B4-BE49-F238E27FC236}">
                <a16:creationId xmlns:a16="http://schemas.microsoft.com/office/drawing/2014/main" id="{687878BA-9906-7D4D-B23A-6CFC33C4AF63}"/>
              </a:ext>
            </a:extLst>
          </p:cNvPr>
          <p:cNvGrpSpPr/>
          <p:nvPr/>
        </p:nvGrpSpPr>
        <p:grpSpPr>
          <a:xfrm>
            <a:off x="2795016" y="-11432"/>
            <a:ext cx="5024276" cy="1145751"/>
            <a:chOff x="3314700" y="-11432"/>
            <a:chExt cx="5142965" cy="1145751"/>
          </a:xfrm>
        </p:grpSpPr>
        <p:sp>
          <p:nvSpPr>
            <p:cNvPr id="15" name="Round Single Corner Rectangle 14">
              <a:extLst>
                <a:ext uri="{FF2B5EF4-FFF2-40B4-BE49-F238E27FC236}">
                  <a16:creationId xmlns:a16="http://schemas.microsoft.com/office/drawing/2014/main" id="{59EEB458-8DB1-9343-A9A0-52979BDE09D8}"/>
                </a:ext>
              </a:extLst>
            </p:cNvPr>
            <p:cNvSpPr/>
            <p:nvPr/>
          </p:nvSpPr>
          <p:spPr>
            <a:xfrm flipH="1">
              <a:off x="3314700" y="-11432"/>
              <a:ext cx="5142965" cy="1145751"/>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r>
                <a:rPr lang="fr-FR" dirty="0">
                  <a:latin typeface="Montserrat" pitchFamily="2" charset="77"/>
                </a:rPr>
                <a:t>-</a:t>
              </a:r>
            </a:p>
          </p:txBody>
        </p:sp>
        <p:sp>
          <p:nvSpPr>
            <p:cNvPr id="18" name="TextBox 17">
              <a:extLst>
                <a:ext uri="{FF2B5EF4-FFF2-40B4-BE49-F238E27FC236}">
                  <a16:creationId xmlns:a16="http://schemas.microsoft.com/office/drawing/2014/main" id="{06E549DA-D080-9C49-A1EA-EA966D1238E4}"/>
                </a:ext>
              </a:extLst>
            </p:cNvPr>
            <p:cNvSpPr txBox="1"/>
            <p:nvPr/>
          </p:nvSpPr>
          <p:spPr>
            <a:xfrm>
              <a:off x="4086828" y="694812"/>
              <a:ext cx="4370837" cy="259045"/>
            </a:xfrm>
            <a:prstGeom prst="rect">
              <a:avLst/>
            </a:prstGeom>
            <a:noFill/>
            <a:ln>
              <a:noFill/>
            </a:ln>
          </p:spPr>
          <p:txBody>
            <a:bodyPr wrap="square" rtlCol="0">
              <a:spAutoFit/>
            </a:bodyPr>
            <a:lstStyle/>
            <a:p>
              <a:pPr>
                <a:lnSpc>
                  <a:spcPts val="1300"/>
                </a:lnSpc>
              </a:pPr>
              <a:r>
                <a:rPr lang="fr-FR" dirty="0">
                  <a:solidFill>
                    <a:schemeClr val="bg1"/>
                  </a:solidFill>
                  <a:latin typeface="Montserrat" pitchFamily="2" charset="77"/>
                </a:rPr>
                <a:t>DÉPLACER UNE SOUS-RUBRIQUE</a:t>
              </a:r>
            </a:p>
          </p:txBody>
        </p:sp>
      </p:grpSp>
      <p:grpSp>
        <p:nvGrpSpPr>
          <p:cNvPr id="21" name="Group 20">
            <a:extLst>
              <a:ext uri="{FF2B5EF4-FFF2-40B4-BE49-F238E27FC236}">
                <a16:creationId xmlns:a16="http://schemas.microsoft.com/office/drawing/2014/main" id="{FFC088F5-BE8B-134B-9E65-753F32ABFA6F}"/>
              </a:ext>
            </a:extLst>
          </p:cNvPr>
          <p:cNvGrpSpPr/>
          <p:nvPr/>
        </p:nvGrpSpPr>
        <p:grpSpPr>
          <a:xfrm>
            <a:off x="-1" y="1"/>
            <a:ext cx="3549326" cy="1134318"/>
            <a:chOff x="-1" y="1"/>
            <a:chExt cx="3549326" cy="1134318"/>
          </a:xfrm>
        </p:grpSpPr>
        <p:sp>
          <p:nvSpPr>
            <p:cNvPr id="22" name="Round Single Corner Rectangle 21">
              <a:extLst>
                <a:ext uri="{FF2B5EF4-FFF2-40B4-BE49-F238E27FC236}">
                  <a16:creationId xmlns:a16="http://schemas.microsoft.com/office/drawing/2014/main" id="{4BD17104-74E9-D24A-BAE8-C17ACF98CEF5}"/>
                </a:ext>
              </a:extLst>
            </p:cNvPr>
            <p:cNvSpPr/>
            <p:nvPr/>
          </p:nvSpPr>
          <p:spPr>
            <a:xfrm flipH="1">
              <a:off x="-1" y="1"/>
              <a:ext cx="3549326"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23" name="TextBox 22">
              <a:extLst>
                <a:ext uri="{FF2B5EF4-FFF2-40B4-BE49-F238E27FC236}">
                  <a16:creationId xmlns:a16="http://schemas.microsoft.com/office/drawing/2014/main" id="{38860596-8EE1-6B4C-92F4-92BBFBF5DAE4}"/>
                </a:ext>
              </a:extLst>
            </p:cNvPr>
            <p:cNvSpPr txBox="1"/>
            <p:nvPr/>
          </p:nvSpPr>
          <p:spPr>
            <a:xfrm>
              <a:off x="0" y="694812"/>
              <a:ext cx="3210318" cy="259045"/>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 LA GESTION ÉDITORIALE</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 JUIN 2024</a:t>
              </a:r>
            </a:p>
          </p:txBody>
        </p:sp>
      </p:grpSp>
      <p:sp>
        <p:nvSpPr>
          <p:cNvPr id="17" name="Rectangle 16">
            <a:extLst>
              <a:ext uri="{FF2B5EF4-FFF2-40B4-BE49-F238E27FC236}">
                <a16:creationId xmlns:a16="http://schemas.microsoft.com/office/drawing/2014/main" id="{13335A26-5D4F-F147-A954-92AED0B385F5}"/>
              </a:ext>
            </a:extLst>
          </p:cNvPr>
          <p:cNvSpPr/>
          <p:nvPr/>
        </p:nvSpPr>
        <p:spPr>
          <a:xfrm>
            <a:off x="2110289" y="3835020"/>
            <a:ext cx="1652464" cy="2210937"/>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18">
            <a:extLst>
              <a:ext uri="{FF2B5EF4-FFF2-40B4-BE49-F238E27FC236}">
                <a16:creationId xmlns:a16="http://schemas.microsoft.com/office/drawing/2014/main" id="{F0A2B729-EF63-0443-83C0-70FE2F96412C}"/>
              </a:ext>
            </a:extLst>
          </p:cNvPr>
          <p:cNvSpPr/>
          <p:nvPr/>
        </p:nvSpPr>
        <p:spPr>
          <a:xfrm>
            <a:off x="9113898" y="2466685"/>
            <a:ext cx="871451" cy="318052"/>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ZoneTexte 15"/>
          <p:cNvSpPr txBox="1"/>
          <p:nvPr/>
        </p:nvSpPr>
        <p:spPr>
          <a:xfrm>
            <a:off x="10192574" y="3491345"/>
            <a:ext cx="2057615" cy="1477328"/>
          </a:xfrm>
          <a:prstGeom prst="rect">
            <a:avLst/>
          </a:prstGeom>
          <a:noFill/>
        </p:spPr>
        <p:txBody>
          <a:bodyPr wrap="none" rtlCol="0">
            <a:spAutoFit/>
          </a:bodyPr>
          <a:lstStyle/>
          <a:p>
            <a:r>
              <a:rPr lang="fr-FR" dirty="0">
                <a:solidFill>
                  <a:srgbClr val="FF0000"/>
                </a:solidFill>
              </a:rPr>
              <a:t>Attention!</a:t>
            </a:r>
            <a:br>
              <a:rPr lang="fr-FR" dirty="0">
                <a:solidFill>
                  <a:srgbClr val="FF0000"/>
                </a:solidFill>
              </a:rPr>
            </a:br>
            <a:r>
              <a:rPr lang="fr-FR" dirty="0">
                <a:solidFill>
                  <a:srgbClr val="FF0000"/>
                </a:solidFill>
              </a:rPr>
              <a:t>N’oubliez pas </a:t>
            </a:r>
            <a:br>
              <a:rPr lang="fr-FR" dirty="0">
                <a:solidFill>
                  <a:srgbClr val="FF0000"/>
                </a:solidFill>
              </a:rPr>
            </a:br>
            <a:r>
              <a:rPr lang="fr-FR" dirty="0">
                <a:solidFill>
                  <a:srgbClr val="FF0000"/>
                </a:solidFill>
              </a:rPr>
              <a:t>d’ enregistrer, </a:t>
            </a:r>
            <a:br>
              <a:rPr lang="fr-FR" dirty="0">
                <a:solidFill>
                  <a:srgbClr val="FF0000"/>
                </a:solidFill>
              </a:rPr>
            </a:br>
            <a:r>
              <a:rPr lang="fr-FR" dirty="0">
                <a:solidFill>
                  <a:srgbClr val="FF0000"/>
                </a:solidFill>
              </a:rPr>
              <a:t>après avoir déplacé </a:t>
            </a:r>
            <a:br>
              <a:rPr lang="fr-FR" dirty="0">
                <a:solidFill>
                  <a:srgbClr val="FF0000"/>
                </a:solidFill>
              </a:rPr>
            </a:br>
            <a:r>
              <a:rPr lang="fr-FR" dirty="0">
                <a:solidFill>
                  <a:srgbClr val="FF0000"/>
                </a:solidFill>
              </a:rPr>
              <a:t>une rubrique.</a:t>
            </a:r>
          </a:p>
        </p:txBody>
      </p:sp>
      <p:sp>
        <p:nvSpPr>
          <p:cNvPr id="20" name="Rectangle 19">
            <a:extLst>
              <a:ext uri="{FF2B5EF4-FFF2-40B4-BE49-F238E27FC236}">
                <a16:creationId xmlns:a16="http://schemas.microsoft.com/office/drawing/2014/main" id="{CF875863-DF2B-4241-B81C-6E3AA4EA27C2}"/>
              </a:ext>
            </a:extLst>
          </p:cNvPr>
          <p:cNvSpPr/>
          <p:nvPr/>
        </p:nvSpPr>
        <p:spPr>
          <a:xfrm>
            <a:off x="3411310" y="2950596"/>
            <a:ext cx="1067558" cy="364518"/>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Tree>
    <p:extLst>
      <p:ext uri="{BB962C8B-B14F-4D97-AF65-F5344CB8AC3E}">
        <p14:creationId xmlns:p14="http://schemas.microsoft.com/office/powerpoint/2010/main" val="24083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000"/>
                                  </p:stCondLst>
                                  <p:childTnLst>
                                    <p:set>
                                      <p:cBhvr>
                                        <p:cTn id="6" dur="1" fill="hold">
                                          <p:stCondLst>
                                            <p:cond delay="0"/>
                                          </p:stCondLst>
                                        </p:cTn>
                                        <p:tgtEl>
                                          <p:spTgt spid="19"/>
                                        </p:tgtEl>
                                        <p:attrNameLst>
                                          <p:attrName>style.visibility</p:attrName>
                                        </p:attrNameLst>
                                      </p:cBhvr>
                                      <p:to>
                                        <p:strVal val="visible"/>
                                      </p:to>
                                    </p:set>
                                    <p:anim calcmode="lin" valueType="num">
                                      <p:cBhvr>
                                        <p:cTn id="7" dur="300" fill="hold"/>
                                        <p:tgtEl>
                                          <p:spTgt spid="19"/>
                                        </p:tgtEl>
                                        <p:attrNameLst>
                                          <p:attrName>ppt_w</p:attrName>
                                        </p:attrNameLst>
                                      </p:cBhvr>
                                      <p:tavLst>
                                        <p:tav tm="0">
                                          <p:val>
                                            <p:fltVal val="0"/>
                                          </p:val>
                                        </p:tav>
                                        <p:tav tm="100000">
                                          <p:val>
                                            <p:strVal val="#ppt_w"/>
                                          </p:val>
                                        </p:tav>
                                      </p:tavLst>
                                    </p:anim>
                                    <p:anim calcmode="lin" valueType="num">
                                      <p:cBhvr>
                                        <p:cTn id="8" dur="300" fill="hold"/>
                                        <p:tgtEl>
                                          <p:spTgt spid="19"/>
                                        </p:tgtEl>
                                        <p:attrNameLst>
                                          <p:attrName>ppt_h</p:attrName>
                                        </p:attrNameLst>
                                      </p:cBhvr>
                                      <p:tavLst>
                                        <p:tav tm="0">
                                          <p:val>
                                            <p:fltVal val="0"/>
                                          </p:val>
                                        </p:tav>
                                        <p:tav tm="100000">
                                          <p:val>
                                            <p:strVal val="#ppt_h"/>
                                          </p:val>
                                        </p:tav>
                                      </p:tavLst>
                                    </p:anim>
                                    <p:animEffect transition="in" filter="fade">
                                      <p:cBhvr>
                                        <p:cTn id="9" dur="3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87878BA-9906-7D4D-B23A-6CFC33C4AF63}"/>
              </a:ext>
            </a:extLst>
          </p:cNvPr>
          <p:cNvGrpSpPr/>
          <p:nvPr/>
        </p:nvGrpSpPr>
        <p:grpSpPr>
          <a:xfrm>
            <a:off x="2795016" y="-11432"/>
            <a:ext cx="5024276" cy="1145751"/>
            <a:chOff x="3314700" y="-11432"/>
            <a:chExt cx="5142965" cy="1145751"/>
          </a:xfrm>
        </p:grpSpPr>
        <p:sp>
          <p:nvSpPr>
            <p:cNvPr id="15" name="Round Single Corner Rectangle 14">
              <a:extLst>
                <a:ext uri="{FF2B5EF4-FFF2-40B4-BE49-F238E27FC236}">
                  <a16:creationId xmlns:a16="http://schemas.microsoft.com/office/drawing/2014/main" id="{59EEB458-8DB1-9343-A9A0-52979BDE09D8}"/>
                </a:ext>
              </a:extLst>
            </p:cNvPr>
            <p:cNvSpPr/>
            <p:nvPr/>
          </p:nvSpPr>
          <p:spPr>
            <a:xfrm flipH="1">
              <a:off x="3314700" y="-11432"/>
              <a:ext cx="5142965" cy="1145751"/>
            </a:xfrm>
            <a:prstGeom prst="round1Rect">
              <a:avLst>
                <a:gd fmla="val 50000" name="adj"/>
              </a:avLst>
            </a:prstGeom>
            <a:solidFill>
              <a:srgbClr val="AA9F96"/>
            </a:solidFill>
            <a:ln>
              <a:noFill/>
            </a:ln>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nSpc>
                  <a:spcPts val="1200"/>
                </a:lnSpc>
              </a:pPr>
              <a:r>
                <a:rPr dirty="0" lang="fr-FR">
                  <a:latin charset="77" pitchFamily="2" typeface="Montserrat"/>
                </a:rPr>
                <a:t>-</a:t>
              </a:r>
            </a:p>
          </p:txBody>
        </p:sp>
        <p:sp>
          <p:nvSpPr>
            <p:cNvPr id="18" name="TextBox 17">
              <a:extLst>
                <a:ext uri="{FF2B5EF4-FFF2-40B4-BE49-F238E27FC236}">
                  <a16:creationId xmlns:a16="http://schemas.microsoft.com/office/drawing/2014/main" id="{06E549DA-D080-9C49-A1EA-EA966D1238E4}"/>
                </a:ext>
              </a:extLst>
            </p:cNvPr>
            <p:cNvSpPr txBox="1"/>
            <p:nvPr/>
          </p:nvSpPr>
          <p:spPr>
            <a:xfrm>
              <a:off x="4305298" y="694812"/>
              <a:ext cx="3912366" cy="259045"/>
            </a:xfrm>
            <a:prstGeom prst="rect">
              <a:avLst/>
            </a:prstGeom>
            <a:noFill/>
            <a:ln>
              <a:noFill/>
            </a:ln>
          </p:spPr>
          <p:txBody>
            <a:bodyPr rtlCol="0" wrap="square">
              <a:spAutoFit/>
            </a:bodyPr>
            <a:lstStyle/>
            <a:p>
              <a:pPr>
                <a:lnSpc>
                  <a:spcPts val="1300"/>
                </a:lnSpc>
              </a:pPr>
              <a:r>
                <a:rPr dirty="0" lang="fr-FR">
                  <a:solidFill>
                    <a:schemeClr val="bg1"/>
                  </a:solidFill>
                  <a:latin charset="77" pitchFamily="2" typeface="Montserrat"/>
                </a:rPr>
                <a:t>GÉRER LES SOUS-RUBRIQUES</a:t>
              </a:r>
            </a:p>
          </p:txBody>
        </p:sp>
      </p:grpSp>
      <p:grpSp>
        <p:nvGrpSpPr>
          <p:cNvPr id="24" name="Group 23">
            <a:extLst>
              <a:ext uri="{FF2B5EF4-FFF2-40B4-BE49-F238E27FC236}">
                <a16:creationId xmlns:a16="http://schemas.microsoft.com/office/drawing/2014/main" id="{4FCBF0EA-2E06-A346-9AFD-ED336ED29EF2}"/>
              </a:ext>
            </a:extLst>
          </p:cNvPr>
          <p:cNvGrpSpPr/>
          <p:nvPr/>
        </p:nvGrpSpPr>
        <p:grpSpPr>
          <a:xfrm>
            <a:off x="2795014" y="-11433"/>
            <a:ext cx="5673124" cy="1145751"/>
            <a:chOff x="3314698" y="-11432"/>
            <a:chExt cx="5807141" cy="1145751"/>
          </a:xfrm>
        </p:grpSpPr>
        <p:sp>
          <p:nvSpPr>
            <p:cNvPr id="25" name="Round Single Corner Rectangle 24">
              <a:extLst>
                <a:ext uri="{FF2B5EF4-FFF2-40B4-BE49-F238E27FC236}">
                  <a16:creationId xmlns:a16="http://schemas.microsoft.com/office/drawing/2014/main" id="{E80BAF27-3561-6349-9C64-E40E47DFF70F}"/>
                </a:ext>
              </a:extLst>
            </p:cNvPr>
            <p:cNvSpPr/>
            <p:nvPr/>
          </p:nvSpPr>
          <p:spPr>
            <a:xfrm flipH="1">
              <a:off x="3314698" y="-11432"/>
              <a:ext cx="5807141" cy="1145751"/>
            </a:xfrm>
            <a:prstGeom prst="round1Rect">
              <a:avLst>
                <a:gd fmla="val 50000" name="adj"/>
              </a:avLst>
            </a:prstGeom>
            <a:solidFill>
              <a:srgbClr val="AA9F96"/>
            </a:solidFill>
            <a:ln>
              <a:noFill/>
            </a:ln>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nSpc>
                  <a:spcPts val="1200"/>
                </a:lnSpc>
              </a:pPr>
              <a:r>
                <a:rPr dirty="0" lang="fr-FR">
                  <a:latin charset="77" pitchFamily="2" typeface="Montserrat"/>
                </a:rPr>
                <a:t>-</a:t>
              </a:r>
            </a:p>
          </p:txBody>
        </p:sp>
        <p:sp>
          <p:nvSpPr>
            <p:cNvPr id="26" name="TextBox 25">
              <a:extLst>
                <a:ext uri="{FF2B5EF4-FFF2-40B4-BE49-F238E27FC236}">
                  <a16:creationId xmlns:a16="http://schemas.microsoft.com/office/drawing/2014/main" id="{DB30E4FF-C074-7841-9CB1-744A645FB301}"/>
                </a:ext>
              </a:extLst>
            </p:cNvPr>
            <p:cNvSpPr txBox="1"/>
            <p:nvPr/>
          </p:nvSpPr>
          <p:spPr>
            <a:xfrm>
              <a:off x="4305298" y="694812"/>
              <a:ext cx="4531672" cy="259045"/>
            </a:xfrm>
            <a:prstGeom prst="rect">
              <a:avLst/>
            </a:prstGeom>
            <a:noFill/>
            <a:ln>
              <a:noFill/>
            </a:ln>
          </p:spPr>
          <p:txBody>
            <a:bodyPr rtlCol="0" wrap="square">
              <a:spAutoFit/>
            </a:bodyPr>
            <a:lstStyle/>
            <a:p>
              <a:pPr>
                <a:lnSpc>
                  <a:spcPts val="1300"/>
                </a:lnSpc>
              </a:pPr>
              <a:r>
                <a:rPr dirty="0" lang="fr-FR">
                  <a:solidFill>
                    <a:schemeClr val="bg1"/>
                  </a:solidFill>
                  <a:latin charset="77" pitchFamily="2" typeface="Montserrat"/>
                </a:rPr>
                <a:t>CRÉER UN ENCADRÉ DE RUBRIQUE</a:t>
              </a:r>
            </a:p>
          </p:txBody>
        </p:sp>
      </p:grpSp>
      <p:grpSp>
        <p:nvGrpSpPr>
          <p:cNvPr id="21" name="Group 20">
            <a:extLst>
              <a:ext uri="{FF2B5EF4-FFF2-40B4-BE49-F238E27FC236}">
                <a16:creationId xmlns:a16="http://schemas.microsoft.com/office/drawing/2014/main" id="{FFC088F5-BE8B-134B-9E65-753F32ABFA6F}"/>
              </a:ext>
            </a:extLst>
          </p:cNvPr>
          <p:cNvGrpSpPr/>
          <p:nvPr/>
        </p:nvGrpSpPr>
        <p:grpSpPr>
          <a:xfrm>
            <a:off x="-1" y="1"/>
            <a:ext cx="3549326" cy="1134318"/>
            <a:chOff x="-1" y="1"/>
            <a:chExt cx="3549326" cy="1134318"/>
          </a:xfrm>
        </p:grpSpPr>
        <p:sp>
          <p:nvSpPr>
            <p:cNvPr id="22" name="Round Single Corner Rectangle 21">
              <a:extLst>
                <a:ext uri="{FF2B5EF4-FFF2-40B4-BE49-F238E27FC236}">
                  <a16:creationId xmlns:a16="http://schemas.microsoft.com/office/drawing/2014/main" id="{4BD17104-74E9-D24A-BAE8-C17ACF98CEF5}"/>
                </a:ext>
              </a:extLst>
            </p:cNvPr>
            <p:cNvSpPr/>
            <p:nvPr/>
          </p:nvSpPr>
          <p:spPr>
            <a:xfrm flipH="1">
              <a:off x="-1" y="1"/>
              <a:ext cx="3549326" cy="1134318"/>
            </a:xfrm>
            <a:prstGeom prst="round1Rect">
              <a:avLst>
                <a:gd fmla="val 50000" name="adj"/>
              </a:avLst>
            </a:prstGeom>
            <a:solidFill>
              <a:srgbClr val="C1002A"/>
            </a:solidFill>
            <a:ln>
              <a:noFill/>
            </a:ln>
            <a:effectLst>
              <a:outerShdw algn="ctr" dir="16200000" dist="63500" rotWithShape="0">
                <a:srgbClr val="0D0D0D">
                  <a:alpha val="0"/>
                </a:srgbClr>
              </a:outerShdw>
            </a:effectLst>
            <a:scene3d>
              <a:camera prst="orthographicFront">
                <a:rot lat="0" lon="0" rev="10800000"/>
              </a:camera>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b" rtlCol="0">
              <a:scene3d>
                <a:camera prst="orthographicFront">
                  <a:rot lat="0" lon="0" rev="0"/>
                </a:camera>
                <a:lightRig dir="t" rig="threePt"/>
              </a:scene3d>
              <a:flatTx/>
            </a:bodyPr>
            <a:lstStyle/>
            <a:p>
              <a:pPr algn="ctr">
                <a:lnSpc>
                  <a:spcPts val="1300"/>
                </a:lnSpc>
              </a:pPr>
              <a:endParaRPr b="1" dirty="0" lang="fr-FR">
                <a:latin charset="77" pitchFamily="2" typeface="Montserrat SemiBold"/>
              </a:endParaRPr>
            </a:p>
          </p:txBody>
        </p:sp>
        <p:sp>
          <p:nvSpPr>
            <p:cNvPr id="23" name="TextBox 22">
              <a:extLst>
                <a:ext uri="{FF2B5EF4-FFF2-40B4-BE49-F238E27FC236}">
                  <a16:creationId xmlns:a16="http://schemas.microsoft.com/office/drawing/2014/main" id="{38860596-8EE1-6B4C-92F4-92BBFBF5DAE4}"/>
                </a:ext>
              </a:extLst>
            </p:cNvPr>
            <p:cNvSpPr txBox="1"/>
            <p:nvPr/>
          </p:nvSpPr>
          <p:spPr>
            <a:xfrm>
              <a:off x="0" y="694812"/>
              <a:ext cx="3210318" cy="259045"/>
            </a:xfrm>
            <a:prstGeom prst="rect">
              <a:avLst/>
            </a:prstGeom>
            <a:noFill/>
            <a:ln>
              <a:noFill/>
            </a:ln>
          </p:spPr>
          <p:txBody>
            <a:bodyPr rtlCol="0" wrap="square">
              <a:spAutoFit/>
            </a:bodyPr>
            <a:lstStyle/>
            <a:p>
              <a:pPr>
                <a:lnSpc>
                  <a:spcPts val="1300"/>
                </a:lnSpc>
              </a:pPr>
              <a:r>
                <a:rPr b="1" dirty="0" lang="fr-FR">
                  <a:solidFill>
                    <a:schemeClr val="bg1"/>
                  </a:solidFill>
                  <a:latin charset="77" pitchFamily="2" typeface="Montserrat SemiBold"/>
                </a:rPr>
                <a:t> LA GESTION ÉDITORIALE</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fr-FR"/>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dirty="0" lang="fr-FR">
                  <a:latin charset="77" pitchFamily="2" typeface="Montserrat"/>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dirty="0" lang="fr-FR">
                  <a:latin charset="77" pitchFamily="2" typeface="Montserrat"/>
                </a:rPr>
                <a:t> JUIN 2024</a:t>
              </a:r>
            </a:p>
          </p:txBody>
        </p:sp>
      </p:grpSp>
      <p:sp>
        <p:nvSpPr>
          <p:cNvPr id="19" name="Rectangle 18">
            <a:extLst>
              <a:ext uri="{FF2B5EF4-FFF2-40B4-BE49-F238E27FC236}">
                <a16:creationId xmlns:a16="http://schemas.microsoft.com/office/drawing/2014/main" id="{F0A2B729-EF63-0443-83C0-70FE2F96412C}"/>
              </a:ext>
            </a:extLst>
          </p:cNvPr>
          <p:cNvSpPr/>
          <p:nvPr/>
        </p:nvSpPr>
        <p:spPr>
          <a:xfrm>
            <a:off x="5488253" y="2402648"/>
            <a:ext cx="766774" cy="318052"/>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fr-FR"/>
          </a:p>
        </p:txBody>
      </p:sp>
      <p:pic>
        <p:nvPicPr>
          <p:cNvPr id="3" name="Objet 2"/>
          <p:cNvPicPr/>
          <p:nvPr/>
        </p:nvPicPr>
        <p:blipFill>
          <a:blip r:embed="rId2"/>
          <a:stretch>
            <a:fillRect/>
          </a:stretch>
          <a:srcRect/>
        </p:blipFill>
        <p:spPr>
          <a:xfrm>
            <a:off x="6613465" y="1720214"/>
            <a:ext cx="5479852" cy="2929038"/>
          </a:xfrm>
          <a:prstGeom prst="rect">
            <a:avLst/>
          </a:prstGeom>
        </p:spPr>
      </p:pic>
      <p:pic>
        <p:nvPicPr>
          <p:cNvPr id="9" name="Picture 8">
            <a:extLst>
              <a:ext uri="{FF2B5EF4-FFF2-40B4-BE49-F238E27FC236}">
                <a16:creationId xmlns:a16="http://schemas.microsoft.com/office/drawing/2014/main" id="{E4F4CD35-F607-D94C-B59A-B15CBA8116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147" y="1431157"/>
            <a:ext cx="9422295" cy="5234608"/>
          </a:xfrm>
          <a:prstGeom prst="rect">
            <a:avLst/>
          </a:prstGeom>
        </p:spPr>
      </p:pic>
      <p:sp>
        <p:nvSpPr>
          <p:cNvPr id="20" name="Rectangle 19">
            <a:extLst>
              <a:ext uri="{FF2B5EF4-FFF2-40B4-BE49-F238E27FC236}">
                <a16:creationId xmlns:a16="http://schemas.microsoft.com/office/drawing/2014/main" id="{13335A26-5D4F-F147-A954-92AED0B385F5}"/>
              </a:ext>
            </a:extLst>
          </p:cNvPr>
          <p:cNvSpPr/>
          <p:nvPr/>
        </p:nvSpPr>
        <p:spPr>
          <a:xfrm>
            <a:off x="10829782" y="3316202"/>
            <a:ext cx="1263535" cy="1464518"/>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fr-FR"/>
          </a:p>
        </p:txBody>
      </p:sp>
      <p:sp>
        <p:nvSpPr>
          <p:cNvPr id="27" name="Rectangle 26">
            <a:extLst>
              <a:ext uri="{FF2B5EF4-FFF2-40B4-BE49-F238E27FC236}">
                <a16:creationId xmlns:a16="http://schemas.microsoft.com/office/drawing/2014/main" id="{F0A2B729-EF63-0443-83C0-70FE2F96412C}"/>
              </a:ext>
            </a:extLst>
          </p:cNvPr>
          <p:cNvSpPr/>
          <p:nvPr/>
        </p:nvSpPr>
        <p:spPr>
          <a:xfrm>
            <a:off x="3675545" y="2561674"/>
            <a:ext cx="796702" cy="251820"/>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fr-FR"/>
          </a:p>
        </p:txBody>
      </p:sp>
      <p:sp>
        <p:nvSpPr>
          <p:cNvPr id="28" name="Rectangle 27">
            <a:extLst>
              <a:ext uri="{FF2B5EF4-FFF2-40B4-BE49-F238E27FC236}">
                <a16:creationId xmlns:a16="http://schemas.microsoft.com/office/drawing/2014/main" id="{13335A26-5D4F-F147-A954-92AED0B385F5}"/>
              </a:ext>
            </a:extLst>
          </p:cNvPr>
          <p:cNvSpPr/>
          <p:nvPr/>
        </p:nvSpPr>
        <p:spPr>
          <a:xfrm>
            <a:off x="1965884" y="6259486"/>
            <a:ext cx="1796869" cy="166253"/>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fr-FR"/>
          </a:p>
        </p:txBody>
      </p:sp>
    </p:spTree>
    <p:extLst>
      <p:ext uri="{BB962C8B-B14F-4D97-AF65-F5344CB8AC3E}">
        <p14:creationId xmlns:p14="http://schemas.microsoft.com/office/powerpoint/2010/main" val="2533716705"/>
      </p:ext>
    </p:extLst>
  </p:cSld>
  <p:clrMapOvr>
    <a:masterClrMapping/>
  </p:clrMapOvr>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decel="50000" fill="hold" id="5" nodeType="withEffect" presetClass="exit" presetID="2" presetSubtype="1">
                                  <p:stCondLst>
                                    <p:cond delay="0"/>
                                  </p:stCondLst>
                                  <p:childTnLst>
                                    <p:anim calcmode="lin" valueType="num">
                                      <p:cBhvr additive="base">
                                        <p:cTn dur="200" id="6"/>
                                        <p:tgtEl>
                                          <p:spTgt spid="14"/>
                                        </p:tgtEl>
                                        <p:attrNameLst>
                                          <p:attrName>ppt_x</p:attrName>
                                        </p:attrNameLst>
                                      </p:cBhvr>
                                      <p:tavLst>
                                        <p:tav tm="0">
                                          <p:val>
                                            <p:strVal val="ppt_x"/>
                                          </p:val>
                                        </p:tav>
                                        <p:tav tm="100000">
                                          <p:val>
                                            <p:strVal val="ppt_x"/>
                                          </p:val>
                                        </p:tav>
                                      </p:tavLst>
                                    </p:anim>
                                    <p:anim calcmode="lin" valueType="num">
                                      <p:cBhvr additive="base">
                                        <p:cTn dur="200" id="7"/>
                                        <p:tgtEl>
                                          <p:spTgt spid="14"/>
                                        </p:tgtEl>
                                        <p:attrNameLst>
                                          <p:attrName>ppt_y</p:attrName>
                                        </p:attrNameLst>
                                      </p:cBhvr>
                                      <p:tavLst>
                                        <p:tav tm="0">
                                          <p:val>
                                            <p:strVal val="ppt_y"/>
                                          </p:val>
                                        </p:tav>
                                        <p:tav tm="100000">
                                          <p:val>
                                            <p:strVal val="0-ppt_h/2"/>
                                          </p:val>
                                        </p:tav>
                                      </p:tavLst>
                                    </p:anim>
                                    <p:set>
                                      <p:cBhvr>
                                        <p:cTn dur="1" fill="hold" id="8">
                                          <p:stCondLst>
                                            <p:cond delay="199"/>
                                          </p:stCondLst>
                                        </p:cTn>
                                        <p:tgtEl>
                                          <p:spTgt spid="14"/>
                                        </p:tgtEl>
                                        <p:attrNameLst>
                                          <p:attrName>style.visibility</p:attrName>
                                        </p:attrNameLst>
                                      </p:cBhvr>
                                      <p:to>
                                        <p:strVal val="hidden"/>
                                      </p:to>
                                    </p:set>
                                  </p:childTnLst>
                                </p:cTn>
                              </p:par>
                              <p:par>
                                <p:cTn decel="50000" fill="hold" id="9" nodeType="withEffect" presetClass="entr" presetID="2" presetSubtype="8">
                                  <p:stCondLst>
                                    <p:cond delay="0"/>
                                  </p:stCondLst>
                                  <p:childTnLst>
                                    <p:set>
                                      <p:cBhvr>
                                        <p:cTn dur="1" fill="hold" id="10">
                                          <p:stCondLst>
                                            <p:cond delay="0"/>
                                          </p:stCondLst>
                                        </p:cTn>
                                        <p:tgtEl>
                                          <p:spTgt spid="24"/>
                                        </p:tgtEl>
                                        <p:attrNameLst>
                                          <p:attrName>style.visibility</p:attrName>
                                        </p:attrNameLst>
                                      </p:cBhvr>
                                      <p:to>
                                        <p:strVal val="visible"/>
                                      </p:to>
                                    </p:set>
                                    <p:anim calcmode="lin" valueType="num">
                                      <p:cBhvr additive="base">
                                        <p:cTn dur="500" fill="hold" id="11"/>
                                        <p:tgtEl>
                                          <p:spTgt spid="24"/>
                                        </p:tgtEl>
                                        <p:attrNameLst>
                                          <p:attrName>ppt_x</p:attrName>
                                        </p:attrNameLst>
                                      </p:cBhvr>
                                      <p:tavLst>
                                        <p:tav tm="0">
                                          <p:val>
                                            <p:strVal val="0-#ppt_w/2"/>
                                          </p:val>
                                        </p:tav>
                                        <p:tav tm="100000">
                                          <p:val>
                                            <p:strVal val="#ppt_x"/>
                                          </p:val>
                                        </p:tav>
                                      </p:tavLst>
                                    </p:anim>
                                    <p:anim calcmode="lin" valueType="num">
                                      <p:cBhvr additive="base">
                                        <p:cTn dur="500" fill="hold" id="12"/>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15AA40E-F1DC-7545-9367-79A41D324BA8}"/>
              </a:ext>
            </a:extLst>
          </p:cNvPr>
          <p:cNvGrpSpPr/>
          <p:nvPr/>
        </p:nvGrpSpPr>
        <p:grpSpPr>
          <a:xfrm>
            <a:off x="2836472" y="-5717"/>
            <a:ext cx="5991650" cy="1145751"/>
            <a:chOff x="3314697" y="-11432"/>
            <a:chExt cx="6133191" cy="1145751"/>
          </a:xfrm>
        </p:grpSpPr>
        <p:sp>
          <p:nvSpPr>
            <p:cNvPr id="15" name="Round Single Corner Rectangle 14">
              <a:extLst>
                <a:ext uri="{FF2B5EF4-FFF2-40B4-BE49-F238E27FC236}">
                  <a16:creationId xmlns:a16="http://schemas.microsoft.com/office/drawing/2014/main" id="{B2E08F9F-94CA-9146-B9D6-B46D03E7BA5A}"/>
                </a:ext>
              </a:extLst>
            </p:cNvPr>
            <p:cNvSpPr/>
            <p:nvPr/>
          </p:nvSpPr>
          <p:spPr>
            <a:xfrm flipH="1">
              <a:off x="3314697" y="-11432"/>
              <a:ext cx="6133191" cy="1145751"/>
            </a:xfrm>
            <a:prstGeom prst="round1Rect">
              <a:avLst>
                <a:gd name="adj" fmla="val 50000"/>
              </a:avLst>
            </a:prstGeom>
            <a:solidFill>
              <a:srgbClr val="AA9F96"/>
            </a:solidFill>
            <a:ln>
              <a:noFill/>
            </a:ln>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nSpc>
                  <a:spcPts val="1200"/>
                </a:lnSpc>
              </a:pPr>
              <a:endParaRPr lang="fr-FR" dirty="0">
                <a:latin typeface="Montserrat" pitchFamily="2" charset="77"/>
              </a:endParaRPr>
            </a:p>
          </p:txBody>
        </p:sp>
        <p:sp>
          <p:nvSpPr>
            <p:cNvPr id="16" name="TextBox 15">
              <a:extLst>
                <a:ext uri="{FF2B5EF4-FFF2-40B4-BE49-F238E27FC236}">
                  <a16:creationId xmlns:a16="http://schemas.microsoft.com/office/drawing/2014/main" id="{16B75861-DDE4-C747-A41B-0BE235828607}"/>
                </a:ext>
              </a:extLst>
            </p:cNvPr>
            <p:cNvSpPr txBox="1"/>
            <p:nvPr/>
          </p:nvSpPr>
          <p:spPr>
            <a:xfrm>
              <a:off x="4030319" y="634414"/>
              <a:ext cx="5290943" cy="274434"/>
            </a:xfrm>
            <a:prstGeom prst="rect">
              <a:avLst/>
            </a:prstGeom>
            <a:noFill/>
            <a:ln>
              <a:noFill/>
            </a:ln>
          </p:spPr>
          <p:txBody>
            <a:bodyPr wrap="square" rtlCol="0">
              <a:spAutoFit/>
            </a:bodyPr>
            <a:lstStyle/>
            <a:p>
              <a:pPr>
                <a:lnSpc>
                  <a:spcPts val="1300"/>
                </a:lnSpc>
              </a:pPr>
              <a:r>
                <a:rPr lang="fr-FR" dirty="0">
                  <a:solidFill>
                    <a:schemeClr val="bg1"/>
                  </a:solidFill>
                  <a:latin typeface="Montserrat" pitchFamily="2" charset="77"/>
                </a:rPr>
                <a:t>GÉRER LE CONTENU DE LA RUBRIQUE</a:t>
              </a:r>
            </a:p>
          </p:txBody>
        </p:sp>
      </p:grpSp>
      <p:grpSp>
        <p:nvGrpSpPr>
          <p:cNvPr id="31" name="Group 30">
            <a:extLst>
              <a:ext uri="{FF2B5EF4-FFF2-40B4-BE49-F238E27FC236}">
                <a16:creationId xmlns:a16="http://schemas.microsoft.com/office/drawing/2014/main" id="{0137A211-B7A7-0144-834D-F41DBFBBFE34}"/>
              </a:ext>
            </a:extLst>
          </p:cNvPr>
          <p:cNvGrpSpPr/>
          <p:nvPr/>
        </p:nvGrpSpPr>
        <p:grpSpPr>
          <a:xfrm>
            <a:off x="-2" y="0"/>
            <a:ext cx="3283529" cy="1134318"/>
            <a:chOff x="-3" y="1"/>
            <a:chExt cx="6851375" cy="1134318"/>
          </a:xfrm>
        </p:grpSpPr>
        <p:sp>
          <p:nvSpPr>
            <p:cNvPr id="32" name="Round Single Corner Rectangle 31">
              <a:extLst>
                <a:ext uri="{FF2B5EF4-FFF2-40B4-BE49-F238E27FC236}">
                  <a16:creationId xmlns:a16="http://schemas.microsoft.com/office/drawing/2014/main" id="{9ABAF962-210B-EE42-A066-90B337D7B823}"/>
                </a:ext>
              </a:extLst>
            </p:cNvPr>
            <p:cNvSpPr/>
            <p:nvPr/>
          </p:nvSpPr>
          <p:spPr>
            <a:xfrm flipH="1">
              <a:off x="-3" y="1"/>
              <a:ext cx="6851375" cy="1134318"/>
            </a:xfrm>
            <a:prstGeom prst="round1Rect">
              <a:avLst>
                <a:gd name="adj" fmla="val 50000"/>
              </a:avLst>
            </a:prstGeom>
            <a:solidFill>
              <a:srgbClr val="C1002A"/>
            </a:solidFill>
            <a:ln>
              <a:noFill/>
            </a:ln>
            <a:effectLst>
              <a:outerShdw dist="63500" dir="16200000" algn="ctr" rotWithShape="0">
                <a:srgbClr val="0D0D0D">
                  <a:alpha val="0"/>
                </a:srgbClr>
              </a:outerShdw>
            </a:effectLst>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b">
              <a:scene3d>
                <a:camera prst="orthographicFront">
                  <a:rot lat="0" lon="0" rev="0"/>
                </a:camera>
                <a:lightRig rig="threePt" dir="t"/>
              </a:scene3d>
              <a:flatTx/>
            </a:bodyPr>
            <a:lstStyle/>
            <a:p>
              <a:pPr algn="ctr">
                <a:lnSpc>
                  <a:spcPts val="1300"/>
                </a:lnSpc>
              </a:pPr>
              <a:endParaRPr lang="fr-FR" b="1" dirty="0">
                <a:latin typeface="Montserrat SemiBold" pitchFamily="2" charset="77"/>
              </a:endParaRPr>
            </a:p>
          </p:txBody>
        </p:sp>
        <p:sp>
          <p:nvSpPr>
            <p:cNvPr id="33" name="TextBox 32">
              <a:extLst>
                <a:ext uri="{FF2B5EF4-FFF2-40B4-BE49-F238E27FC236}">
                  <a16:creationId xmlns:a16="http://schemas.microsoft.com/office/drawing/2014/main" id="{A765D6BF-792F-F045-8EA6-4F545DB7F6A1}"/>
                </a:ext>
              </a:extLst>
            </p:cNvPr>
            <p:cNvSpPr txBox="1"/>
            <p:nvPr/>
          </p:nvSpPr>
          <p:spPr>
            <a:xfrm>
              <a:off x="79444" y="679041"/>
              <a:ext cx="6533321" cy="271356"/>
            </a:xfrm>
            <a:prstGeom prst="rect">
              <a:avLst/>
            </a:prstGeom>
            <a:noFill/>
            <a:ln>
              <a:noFill/>
            </a:ln>
          </p:spPr>
          <p:txBody>
            <a:bodyPr wrap="square" rtlCol="0">
              <a:spAutoFit/>
            </a:bodyPr>
            <a:lstStyle/>
            <a:p>
              <a:pPr>
                <a:lnSpc>
                  <a:spcPts val="1300"/>
                </a:lnSpc>
              </a:pPr>
              <a:r>
                <a:rPr lang="fr-FR" b="1" dirty="0">
                  <a:solidFill>
                    <a:schemeClr val="bg1"/>
                  </a:solidFill>
                  <a:latin typeface="Montserrat SemiBold" pitchFamily="2" charset="77"/>
                </a:rPr>
                <a:t>LA GESTION EDITORIALE</a:t>
              </a:r>
            </a:p>
          </p:txBody>
        </p:sp>
      </p:grpSp>
      <p:grpSp>
        <p:nvGrpSpPr>
          <p:cNvPr id="2" name="Group 1">
            <a:extLst>
              <a:ext uri="{FF2B5EF4-FFF2-40B4-BE49-F238E27FC236}">
                <a16:creationId xmlns:a16="http://schemas.microsoft.com/office/drawing/2014/main" id="{2B799DCC-8872-7247-8F18-F565CEE1375E}"/>
              </a:ext>
            </a:extLst>
          </p:cNvPr>
          <p:cNvGrpSpPr/>
          <p:nvPr/>
        </p:nvGrpSpPr>
        <p:grpSpPr>
          <a:xfrm>
            <a:off x="0" y="-11432"/>
            <a:ext cx="12192000" cy="525782"/>
            <a:chOff x="0" y="-11432"/>
            <a:chExt cx="12192000" cy="525782"/>
          </a:xfrm>
        </p:grpSpPr>
        <p:sp>
          <p:nvSpPr>
            <p:cNvPr id="6" name="Rectangle 5">
              <a:extLst>
                <a:ext uri="{FF2B5EF4-FFF2-40B4-BE49-F238E27FC236}">
                  <a16:creationId xmlns:a16="http://schemas.microsoft.com/office/drawing/2014/main" id="{EBC419E4-35D8-AC4A-9E6F-8A2C069AA81F}"/>
                </a:ext>
              </a:extLst>
            </p:cNvPr>
            <p:cNvSpPr/>
            <p:nvPr/>
          </p:nvSpPr>
          <p:spPr>
            <a:xfrm>
              <a:off x="0" y="0"/>
              <a:ext cx="12192000" cy="514350"/>
            </a:xfrm>
            <a:prstGeom prst="rect">
              <a:avLst/>
            </a:prstGeom>
            <a:solidFill>
              <a:srgbClr val="0D0D0D">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9876B3B5-538B-7E45-84B7-6B454DDC0D95}"/>
                </a:ext>
              </a:extLst>
            </p:cNvPr>
            <p:cNvSpPr/>
            <p:nvPr/>
          </p:nvSpPr>
          <p:spPr>
            <a:xfrm>
              <a:off x="0" y="-11432"/>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Montserrat" pitchFamily="2" charset="77"/>
                </a:rPr>
                <a:t> FORMATION KSUP V6</a:t>
              </a:r>
            </a:p>
          </p:txBody>
        </p:sp>
        <p:sp>
          <p:nvSpPr>
            <p:cNvPr id="5" name="Rectangle 4">
              <a:extLst>
                <a:ext uri="{FF2B5EF4-FFF2-40B4-BE49-F238E27FC236}">
                  <a16:creationId xmlns:a16="http://schemas.microsoft.com/office/drawing/2014/main" id="{C3A24112-8BC6-4C46-9073-CAA49E900BE5}"/>
                </a:ext>
              </a:extLst>
            </p:cNvPr>
            <p:cNvSpPr/>
            <p:nvPr/>
          </p:nvSpPr>
          <p:spPr>
            <a:xfrm>
              <a:off x="5832297" y="-11431"/>
              <a:ext cx="6359703" cy="441789"/>
            </a:xfrm>
            <a:prstGeom prst="rect">
              <a:avLst/>
            </a:prstGeom>
            <a:solidFill>
              <a:srgbClr val="1E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latin typeface="Montserrat" pitchFamily="2" charset="77"/>
                </a:rPr>
                <a:t> JUIN 2024</a:t>
              </a:r>
            </a:p>
          </p:txBody>
        </p:sp>
      </p:grpSp>
      <p:pic>
        <p:nvPicPr>
          <p:cNvPr id="10" name="Picture 9">
            <a:extLst>
              <a:ext uri="{FF2B5EF4-FFF2-40B4-BE49-F238E27FC236}">
                <a16:creationId xmlns:a16="http://schemas.microsoft.com/office/drawing/2014/main" id="{B8A745D5-D8F9-7944-B5CE-B9845416B1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0057" y="1314777"/>
            <a:ext cx="8007747" cy="5417382"/>
          </a:xfrm>
          <a:prstGeom prst="rect">
            <a:avLst/>
          </a:prstGeom>
        </p:spPr>
      </p:pic>
      <p:sp>
        <p:nvSpPr>
          <p:cNvPr id="17" name="Rectangle 16">
            <a:extLst>
              <a:ext uri="{FF2B5EF4-FFF2-40B4-BE49-F238E27FC236}">
                <a16:creationId xmlns:a16="http://schemas.microsoft.com/office/drawing/2014/main" id="{CF875863-DF2B-4241-B81C-6E3AA4EA27C2}"/>
              </a:ext>
            </a:extLst>
          </p:cNvPr>
          <p:cNvSpPr/>
          <p:nvPr/>
        </p:nvSpPr>
        <p:spPr>
          <a:xfrm>
            <a:off x="3025588" y="2493818"/>
            <a:ext cx="6104964" cy="1366033"/>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3" name="Rectangle 2"/>
          <p:cNvSpPr/>
          <p:nvPr/>
        </p:nvSpPr>
        <p:spPr>
          <a:xfrm>
            <a:off x="4655541" y="3299478"/>
            <a:ext cx="2880917" cy="259045"/>
          </a:xfrm>
          <a:prstGeom prst="rect">
            <a:avLst/>
          </a:prstGeom>
        </p:spPr>
        <p:txBody>
          <a:bodyPr wrap="none">
            <a:spAutoFit/>
          </a:bodyPr>
          <a:lstStyle/>
          <a:p>
            <a:pPr>
              <a:lnSpc>
                <a:spcPts val="1300"/>
              </a:lnSpc>
            </a:pPr>
            <a:r>
              <a:rPr lang="fr-FR" b="1" dirty="0">
                <a:solidFill>
                  <a:schemeClr val="bg1"/>
                </a:solidFill>
                <a:latin typeface="Montserrat SemiBold" pitchFamily="2" charset="77"/>
              </a:rPr>
              <a:t>LA GESTION EDITORIALE</a:t>
            </a:r>
          </a:p>
        </p:txBody>
      </p:sp>
      <p:sp>
        <p:nvSpPr>
          <p:cNvPr id="7" name="Rectangle 6"/>
          <p:cNvSpPr/>
          <p:nvPr/>
        </p:nvSpPr>
        <p:spPr>
          <a:xfrm>
            <a:off x="4655541" y="3299478"/>
            <a:ext cx="2880917" cy="259045"/>
          </a:xfrm>
          <a:prstGeom prst="rect">
            <a:avLst/>
          </a:prstGeom>
        </p:spPr>
        <p:txBody>
          <a:bodyPr wrap="none">
            <a:spAutoFit/>
          </a:bodyPr>
          <a:lstStyle/>
          <a:p>
            <a:pPr>
              <a:lnSpc>
                <a:spcPts val="1300"/>
              </a:lnSpc>
            </a:pPr>
            <a:r>
              <a:rPr lang="fr-FR" b="1" dirty="0">
                <a:solidFill>
                  <a:schemeClr val="bg1"/>
                </a:solidFill>
                <a:latin typeface="Montserrat SemiBold" pitchFamily="2" charset="77"/>
              </a:rPr>
              <a:t>LA GESTION EDITORIALE</a:t>
            </a:r>
          </a:p>
        </p:txBody>
      </p:sp>
      <p:sp>
        <p:nvSpPr>
          <p:cNvPr id="18" name="Rectangle 17">
            <a:extLst>
              <a:ext uri="{FF2B5EF4-FFF2-40B4-BE49-F238E27FC236}">
                <a16:creationId xmlns:a16="http://schemas.microsoft.com/office/drawing/2014/main" id="{F0A2B729-EF63-0443-83C0-70FE2F96412C}"/>
              </a:ext>
            </a:extLst>
          </p:cNvPr>
          <p:cNvSpPr/>
          <p:nvPr/>
        </p:nvSpPr>
        <p:spPr>
          <a:xfrm>
            <a:off x="6214533" y="2151769"/>
            <a:ext cx="508802" cy="251820"/>
          </a:xfrm>
          <a:prstGeom prst="rect">
            <a:avLst/>
          </a:prstGeom>
          <a:solidFill>
            <a:srgbClr val="FFFF00">
              <a:alpha val="12000"/>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711570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1F14EA9D1B5AC419AB13A6718A86A64" ma:contentTypeVersion="3" ma:contentTypeDescription="Crée un document." ma:contentTypeScope="" ma:versionID="ad072658e98646bb65dd28c7cce29155">
  <xsd:schema xmlns:xsd="http://www.w3.org/2001/XMLSchema" xmlns:xs="http://www.w3.org/2001/XMLSchema" xmlns:p="http://schemas.microsoft.com/office/2006/metadata/properties" xmlns:ns2="d21e13c3-547d-4c94-a092-f4a9026cdaf2" targetNamespace="http://schemas.microsoft.com/office/2006/metadata/properties" ma:root="true" ma:fieldsID="057d984636cfbcdb1f615bb859d5ab52" ns2:_="">
    <xsd:import namespace="d21e13c3-547d-4c94-a092-f4a9026cdaf2"/>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1e13c3-547d-4c94-a092-f4a9026cda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10B622-C504-42F1-9F3A-37A685002C17}">
  <ds:schemaRefs>
    <ds:schemaRef ds:uri="http://schemas.microsoft.com/sharepoint/v3/contenttype/forms"/>
  </ds:schemaRefs>
</ds:datastoreItem>
</file>

<file path=customXml/itemProps2.xml><?xml version="1.0" encoding="utf-8"?>
<ds:datastoreItem xmlns:ds="http://schemas.openxmlformats.org/officeDocument/2006/customXml" ds:itemID="{D124D51A-9EE1-421E-86BF-9BE9DBB9570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B7F6212-8457-4C3D-9201-A1855E4BB95D}"/>
</file>

<file path=docProps/app.xml><?xml version="1.0" encoding="utf-8"?>
<Properties xmlns="http://schemas.openxmlformats.org/officeDocument/2006/extended-properties" xmlns:vt="http://schemas.openxmlformats.org/officeDocument/2006/docPropsVTypes">
  <TotalTime>38043</TotalTime>
  <Words>5846</Words>
  <Application>Microsoft Macintosh PowerPoint</Application>
  <PresentationFormat>Grand écran</PresentationFormat>
  <Paragraphs>1095</Paragraphs>
  <Slides>118</Slides>
  <Notes>0</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118</vt:i4>
      </vt:variant>
    </vt:vector>
  </HeadingPairs>
  <TitlesOfParts>
    <vt:vector size="127" baseType="lpstr">
      <vt:lpstr>Arial</vt:lpstr>
      <vt:lpstr>Calibri</vt:lpstr>
      <vt:lpstr>Calibri Light</vt:lpstr>
      <vt:lpstr>Montserrat</vt:lpstr>
      <vt:lpstr>Montserrat SemiBold</vt:lpstr>
      <vt:lpstr>Symbol</vt:lpstr>
      <vt:lpstr>Wingdings</vt:lpstr>
      <vt:lpstr>Office Theme</vt:lpstr>
      <vt:lpstr>Image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THEVENIN Loup</dc:creator>
  <cp:lastModifiedBy>CECILE COUTU</cp:lastModifiedBy>
  <cp:revision>725</cp:revision>
  <dcterms:created xsi:type="dcterms:W3CDTF">2018-02-09T14:19:38Z</dcterms:created>
  <dcterms:modified xsi:type="dcterms:W3CDTF">2024-06-26T14:37:02Z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ntentTypeId" pid="2">
    <vt:lpwstr>0x01010071F14EA9D1B5AC419AB13A6718A86A64</vt:lpwstr>
  </property>
  <property fmtid="{D5CDD505-2E9C-101B-9397-08002B2CF9AE}" name="NXPowerLiteLastOptimized" pid="3">
    <vt:lpwstr>2447770</vt:lpwstr>
  </property>
  <property fmtid="{D5CDD505-2E9C-101B-9397-08002B2CF9AE}" name="NXPowerLiteSettings" pid="4">
    <vt:lpwstr>F7000400038000</vt:lpwstr>
  </property>
  <property fmtid="{D5CDD505-2E9C-101B-9397-08002B2CF9AE}" name="NXPowerLiteVersion" pid="5">
    <vt:lpwstr>S10.9.0</vt:lpwstr>
  </property>
</Properties>
</file>