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61" r:id="rId2"/>
    <p:sldId id="259" r:id="rId3"/>
    <p:sldId id="433" r:id="rId4"/>
    <p:sldId id="434" r:id="rId5"/>
    <p:sldId id="435" r:id="rId6"/>
    <p:sldId id="436" r:id="rId7"/>
    <p:sldId id="437" r:id="rId8"/>
    <p:sldId id="438" r:id="rId9"/>
    <p:sldId id="336" r:id="rId10"/>
    <p:sldId id="491" r:id="rId11"/>
    <p:sldId id="264" r:id="rId12"/>
    <p:sldId id="342" r:id="rId13"/>
    <p:sldId id="429" r:id="rId14"/>
    <p:sldId id="296" r:id="rId15"/>
    <p:sldId id="488" r:id="rId16"/>
    <p:sldId id="299" r:id="rId17"/>
    <p:sldId id="440" r:id="rId18"/>
    <p:sldId id="489" r:id="rId19"/>
    <p:sldId id="305" r:id="rId20"/>
    <p:sldId id="431" r:id="rId21"/>
    <p:sldId id="304" r:id="rId22"/>
    <p:sldId id="308" r:id="rId23"/>
    <p:sldId id="310" r:id="rId24"/>
    <p:sldId id="312" r:id="rId25"/>
    <p:sldId id="441" r:id="rId26"/>
    <p:sldId id="314" r:id="rId27"/>
    <p:sldId id="442" r:id="rId28"/>
    <p:sldId id="492" r:id="rId29"/>
    <p:sldId id="432" r:id="rId30"/>
    <p:sldId id="430" r:id="rId31"/>
    <p:sldId id="317" r:id="rId32"/>
    <p:sldId id="493" r:id="rId33"/>
    <p:sldId id="319" r:id="rId34"/>
    <p:sldId id="320" r:id="rId35"/>
    <p:sldId id="467" r:id="rId36"/>
    <p:sldId id="468" r:id="rId37"/>
    <p:sldId id="322" r:id="rId38"/>
    <p:sldId id="324" r:id="rId39"/>
    <p:sldId id="325" r:id="rId40"/>
    <p:sldId id="449" r:id="rId41"/>
    <p:sldId id="326" r:id="rId42"/>
    <p:sldId id="327" r:id="rId43"/>
    <p:sldId id="496" r:id="rId44"/>
    <p:sldId id="497" r:id="rId45"/>
    <p:sldId id="344" r:id="rId46"/>
    <p:sldId id="393" r:id="rId47"/>
    <p:sldId id="515" r:id="rId48"/>
    <p:sldId id="470" r:id="rId49"/>
    <p:sldId id="471" r:id="rId50"/>
    <p:sldId id="472" r:id="rId51"/>
    <p:sldId id="473" r:id="rId52"/>
    <p:sldId id="474" r:id="rId53"/>
    <p:sldId id="475" r:id="rId54"/>
    <p:sldId id="476" r:id="rId55"/>
    <p:sldId id="477" r:id="rId56"/>
    <p:sldId id="478" r:id="rId57"/>
    <p:sldId id="479" r:id="rId58"/>
    <p:sldId id="480" r:id="rId59"/>
    <p:sldId id="481" r:id="rId60"/>
    <p:sldId id="482" r:id="rId61"/>
    <p:sldId id="483" r:id="rId62"/>
    <p:sldId id="485" r:id="rId63"/>
    <p:sldId id="484" r:id="rId64"/>
    <p:sldId id="487" r:id="rId65"/>
    <p:sldId id="450" r:id="rId66"/>
    <p:sldId id="332" r:id="rId67"/>
    <p:sldId id="335" r:id="rId68"/>
    <p:sldId id="423" r:id="rId69"/>
    <p:sldId id="347" r:id="rId70"/>
    <p:sldId id="348" r:id="rId71"/>
    <p:sldId id="494" r:id="rId72"/>
    <p:sldId id="353" r:id="rId73"/>
    <p:sldId id="387" r:id="rId74"/>
    <p:sldId id="394" r:id="rId75"/>
    <p:sldId id="495" r:id="rId76"/>
    <p:sldId id="385" r:id="rId77"/>
    <p:sldId id="388" r:id="rId78"/>
    <p:sldId id="453" r:id="rId79"/>
    <p:sldId id="375" r:id="rId80"/>
    <p:sldId id="379" r:id="rId81"/>
    <p:sldId id="382" r:id="rId82"/>
    <p:sldId id="384" r:id="rId83"/>
    <p:sldId id="380" r:id="rId84"/>
    <p:sldId id="399" r:id="rId85"/>
    <p:sldId id="490" r:id="rId86"/>
    <p:sldId id="466" r:id="rId87"/>
    <p:sldId id="516" r:id="rId88"/>
    <p:sldId id="498" r:id="rId89"/>
    <p:sldId id="499" r:id="rId90"/>
    <p:sldId id="500" r:id="rId91"/>
    <p:sldId id="501" r:id="rId92"/>
    <p:sldId id="502" r:id="rId93"/>
    <p:sldId id="503" r:id="rId94"/>
    <p:sldId id="504" r:id="rId95"/>
    <p:sldId id="506" r:id="rId96"/>
    <p:sldId id="505" r:id="rId97"/>
    <p:sldId id="507" r:id="rId98"/>
    <p:sldId id="517" r:id="rId99"/>
    <p:sldId id="509" r:id="rId100"/>
    <p:sldId id="510" r:id="rId101"/>
    <p:sldId id="511" r:id="rId102"/>
    <p:sldId id="512" r:id="rId103"/>
    <p:sldId id="513" r:id="rId104"/>
    <p:sldId id="458" r:id="rId105"/>
    <p:sldId id="354" r:id="rId106"/>
    <p:sldId id="402" r:id="rId107"/>
    <p:sldId id="403" r:id="rId108"/>
    <p:sldId id="404" r:id="rId109"/>
    <p:sldId id="405" r:id="rId110"/>
    <p:sldId id="406" r:id="rId111"/>
    <p:sldId id="407" r:id="rId112"/>
    <p:sldId id="408" r:id="rId113"/>
    <p:sldId id="363" r:id="rId114"/>
    <p:sldId id="365" r:id="rId115"/>
    <p:sldId id="401" r:id="rId116"/>
    <p:sldId id="400" r:id="rId117"/>
    <p:sldId id="369" r:id="rId118"/>
    <p:sldId id="397" r:id="rId119"/>
    <p:sldId id="377" r:id="rId120"/>
    <p:sldId id="370" r:id="rId121"/>
    <p:sldId id="372" r:id="rId1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16E"/>
    <a:srgbClr val="C1002A"/>
    <a:srgbClr val="AA9F96"/>
    <a:srgbClr val="857761"/>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4" autoAdjust="0"/>
    <p:restoredTop sz="94751"/>
  </p:normalViewPr>
  <p:slideViewPr>
    <p:cSldViewPr snapToGrid="0" snapToObjects="1">
      <p:cViewPr varScale="1">
        <p:scale>
          <a:sx n="115" d="100"/>
          <a:sy n="115" d="100"/>
        </p:scale>
        <p:origin x="3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4" Type="http://schemas.openxmlformats.org/officeDocument/2006/relationships/image" Target="../media/image1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4F992-60D7-0943-981A-A78683D960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AE76D55-40B1-0A46-9A3A-25BD8715D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075BBFC-496B-934B-985B-572EC3FFA314}"/>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5" name="Footer Placeholder 4">
            <a:extLst>
              <a:ext uri="{FF2B5EF4-FFF2-40B4-BE49-F238E27FC236}">
                <a16:creationId xmlns:a16="http://schemas.microsoft.com/office/drawing/2014/main" id="{894EB8E1-0BB3-E14A-AEEE-BF6C03AEBDA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9BE934D-AA3C-6F48-94D5-0E986145B274}"/>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97253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7867F-BBB3-D640-801B-AFAEC02843C9}"/>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18F8895C-FCB4-894A-A5A9-736EE7556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089E092-1299-AB47-B01F-FCF02AD4C940}"/>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5" name="Footer Placeholder 4">
            <a:extLst>
              <a:ext uri="{FF2B5EF4-FFF2-40B4-BE49-F238E27FC236}">
                <a16:creationId xmlns:a16="http://schemas.microsoft.com/office/drawing/2014/main" id="{D60FD2ED-D922-E04F-8ABF-0F954A36B5E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29310406-0DA9-9C4E-8F7E-EF4FDA34D0E3}"/>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535919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A6900E-AD0E-5743-8FC1-7A6385A329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6009964F-278B-774E-B060-65E4169556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0ACB6D4-A15C-6042-A3F7-EFDB8CBDCF7A}"/>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5" name="Footer Placeholder 4">
            <a:extLst>
              <a:ext uri="{FF2B5EF4-FFF2-40B4-BE49-F238E27FC236}">
                <a16:creationId xmlns:a16="http://schemas.microsoft.com/office/drawing/2014/main" id="{29008592-8DCC-E44C-B4F8-30B0BEFCF53B}"/>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3F56ABB-DD46-2A4E-94FC-6E19B42A7986}"/>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99444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D236-431B-B14A-89CA-79996CCC97ED}"/>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54DFEDA-5830-3C40-BB1F-F13834B4C5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140133B-F9E9-1041-B68A-CF62A8EC0A73}"/>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5" name="Footer Placeholder 4">
            <a:extLst>
              <a:ext uri="{FF2B5EF4-FFF2-40B4-BE49-F238E27FC236}">
                <a16:creationId xmlns:a16="http://schemas.microsoft.com/office/drawing/2014/main" id="{F81C9CB3-ED2F-A34C-A94E-17A21D4D7D91}"/>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A7FBB12-CEFD-1947-8C5A-BACE755DC964}"/>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956636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6B28-8ED0-4D43-8674-EA5D2C10A8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F8D6715F-B755-B047-8E14-A7A37CCB4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1B579A-69A3-1D4A-BECF-D9C04E2EF754}"/>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5" name="Footer Placeholder 4">
            <a:extLst>
              <a:ext uri="{FF2B5EF4-FFF2-40B4-BE49-F238E27FC236}">
                <a16:creationId xmlns:a16="http://schemas.microsoft.com/office/drawing/2014/main" id="{0771665E-969C-CD4F-87B6-0DE1017A1AC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A965CCA5-8F1F-6F4B-AE81-CD3D710AFFF4}"/>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469018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67FC3-D621-A942-9263-70F9697AE76A}"/>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BF1D5A3-15E0-5D4A-87B5-AFB5413EFE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7D8B68B0-6AF2-094B-8809-122824420EE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849113CB-BA63-D94A-ABEA-E99CED51ACF9}"/>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6" name="Footer Placeholder 5">
            <a:extLst>
              <a:ext uri="{FF2B5EF4-FFF2-40B4-BE49-F238E27FC236}">
                <a16:creationId xmlns:a16="http://schemas.microsoft.com/office/drawing/2014/main" id="{C937D7F7-9725-7743-BC68-DF6D51FD350B}"/>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C76E486-7C5D-0B4F-9C08-1C0B8F7BFD73}"/>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101430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03714-09D9-B84D-A42B-4598E707C0EE}"/>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DBE5A1A4-9C51-2A4A-A01C-B922C5385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87A43F-583A-9643-A5E9-B1DE9F1A61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E634D369-28BE-7C45-BF1B-0955979BC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F925EB-469D-7648-84CE-099C8599FF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F67D9E9B-699F-2F44-8B8D-7E83757F5FF2}"/>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8" name="Footer Placeholder 7">
            <a:extLst>
              <a:ext uri="{FF2B5EF4-FFF2-40B4-BE49-F238E27FC236}">
                <a16:creationId xmlns:a16="http://schemas.microsoft.com/office/drawing/2014/main" id="{5C9AD1E7-DF93-7C49-AEA5-7E00212D87E7}"/>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11198212-4ED6-8343-A412-8535044F9EB3}"/>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72017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581B-8AEB-2F47-AE57-46A6E93883FA}"/>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13B0AB2-C37B-5746-B95F-DBA23E12453B}"/>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4" name="Footer Placeholder 3">
            <a:extLst>
              <a:ext uri="{FF2B5EF4-FFF2-40B4-BE49-F238E27FC236}">
                <a16:creationId xmlns:a16="http://schemas.microsoft.com/office/drawing/2014/main" id="{FA20699C-793F-C342-A467-1B4F4583921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183C6CE0-ACA2-4C44-B25D-4A15333B35C0}"/>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44053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C0777-C50F-2D49-A345-A21563DD39B6}"/>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3" name="Footer Placeholder 2">
            <a:extLst>
              <a:ext uri="{FF2B5EF4-FFF2-40B4-BE49-F238E27FC236}">
                <a16:creationId xmlns:a16="http://schemas.microsoft.com/office/drawing/2014/main" id="{2F043043-EF23-DA47-9C5F-C1E04FA1D527}"/>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C14CB5FC-19C5-4E45-80DD-0E96723F420E}"/>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218112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657B-0F8F-9E4C-A803-D4ADA1AD9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F9062F94-B840-3144-B5C5-4CB24A0DF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36761015-FDA2-CD4E-9274-96CF11DCB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1A0E9F-2F98-EE40-896C-F670EFBD80F1}"/>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6" name="Footer Placeholder 5">
            <a:extLst>
              <a:ext uri="{FF2B5EF4-FFF2-40B4-BE49-F238E27FC236}">
                <a16:creationId xmlns:a16="http://schemas.microsoft.com/office/drawing/2014/main" id="{E3C958E7-FC58-E94D-B11E-10581A227E4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5806F48-CBE2-734A-8A29-6DFAB2B4A08E}"/>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43766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1B64-8D78-ED4A-993F-B65C3D5B9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A87851E5-DE8A-E44F-B45D-5F9F26B18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503CCC4D-07EE-2244-9843-BE5B05BC1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BBC66A-F16D-0140-B6FD-7BCDDBD2917D}"/>
              </a:ext>
            </a:extLst>
          </p:cNvPr>
          <p:cNvSpPr>
            <a:spLocks noGrp="1"/>
          </p:cNvSpPr>
          <p:nvPr>
            <p:ph type="dt" sz="half" idx="10"/>
          </p:nvPr>
        </p:nvSpPr>
        <p:spPr/>
        <p:txBody>
          <a:bodyPr/>
          <a:lstStyle/>
          <a:p>
            <a:fld id="{7A2DBF99-FEC6-E448-9B4C-71FA6EB37E1A}" type="datetimeFigureOut">
              <a:rPr lang="fr-FR" smtClean="0"/>
              <a:t>05/03/2021</a:t>
            </a:fld>
            <a:endParaRPr lang="fr-FR"/>
          </a:p>
        </p:txBody>
      </p:sp>
      <p:sp>
        <p:nvSpPr>
          <p:cNvPr id="6" name="Footer Placeholder 5">
            <a:extLst>
              <a:ext uri="{FF2B5EF4-FFF2-40B4-BE49-F238E27FC236}">
                <a16:creationId xmlns:a16="http://schemas.microsoft.com/office/drawing/2014/main" id="{1982D5C2-C694-BF47-AEC3-5B6A5BEADEE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B54C6E9-9443-2B49-A6EE-362879A27479}"/>
              </a:ext>
            </a:extLst>
          </p:cNvPr>
          <p:cNvSpPr>
            <a:spLocks noGrp="1"/>
          </p:cNvSpPr>
          <p:nvPr>
            <p:ph type="sldNum" sz="quarter" idx="12"/>
          </p:nvPr>
        </p:nvSpPr>
        <p:spPr/>
        <p:txBody>
          <a:bodyPr/>
          <a:lstStyle/>
          <a:p>
            <a:fld id="{5DB20064-3ABC-204C-9183-C5C3C4F1944C}" type="slidenum">
              <a:rPr lang="fr-FR" smtClean="0"/>
              <a:t>‹N°›</a:t>
            </a:fld>
            <a:endParaRPr lang="fr-FR"/>
          </a:p>
        </p:txBody>
      </p:sp>
    </p:spTree>
    <p:extLst>
      <p:ext uri="{BB962C8B-B14F-4D97-AF65-F5344CB8AC3E}">
        <p14:creationId xmlns:p14="http://schemas.microsoft.com/office/powerpoint/2010/main" val="322261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205E7-40F7-7C43-B365-9095AAED1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81E5AE32-444E-5A47-BC3F-C419B576F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27FB856-1519-FC44-B36C-83CAB9AE2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DBF99-FEC6-E448-9B4C-71FA6EB37E1A}" type="datetimeFigureOut">
              <a:rPr lang="fr-FR" smtClean="0"/>
              <a:t>05/03/2021</a:t>
            </a:fld>
            <a:endParaRPr lang="fr-FR"/>
          </a:p>
        </p:txBody>
      </p:sp>
      <p:sp>
        <p:nvSpPr>
          <p:cNvPr id="5" name="Footer Placeholder 4">
            <a:extLst>
              <a:ext uri="{FF2B5EF4-FFF2-40B4-BE49-F238E27FC236}">
                <a16:creationId xmlns:a16="http://schemas.microsoft.com/office/drawing/2014/main" id="{86645B59-7E00-014A-97CE-FF7824C1E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117DEA26-D486-3342-9112-68EECD34C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064-3ABC-204C-9183-C5C3C4F1944C}" type="slidenum">
              <a:rPr lang="fr-FR" smtClean="0"/>
              <a:t>‹N°›</a:t>
            </a:fld>
            <a:endParaRPr lang="fr-FR"/>
          </a:p>
        </p:txBody>
      </p:sp>
    </p:spTree>
    <p:extLst>
      <p:ext uri="{BB962C8B-B14F-4D97-AF65-F5344CB8AC3E}">
        <p14:creationId xmlns:p14="http://schemas.microsoft.com/office/powerpoint/2010/main" val="53938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gif"/><Relationship Id="rId4" Type="http://schemas.openxmlformats.org/officeDocument/2006/relationships/image" Target="../media/image6.gi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22.vml"/><Relationship Id="rId5" Type="http://schemas.openxmlformats.org/officeDocument/2006/relationships/image" Target="../media/image154.png"/><Relationship Id="rId4" Type="http://schemas.openxmlformats.org/officeDocument/2006/relationships/image" Target="../media/image153.wmf"/></Relationships>
</file>

<file path=ppt/slides/_rels/slide10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159.wmf"/></Relationships>
</file>

<file path=ppt/slides/_rels/slide119.xml.rels><?xml version="1.0" encoding="UTF-8" standalone="yes"?>
<Relationships xmlns="http://schemas.openxmlformats.org/package/2006/relationships"><Relationship Id="rId8" Type="http://schemas.openxmlformats.org/officeDocument/2006/relationships/image" Target="../media/image162.wmf"/><Relationship Id="rId3" Type="http://schemas.openxmlformats.org/officeDocument/2006/relationships/oleObject" Target="../embeddings/oleObject35.bin"/><Relationship Id="rId7"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161.wmf"/><Relationship Id="rId5" Type="http://schemas.openxmlformats.org/officeDocument/2006/relationships/oleObject" Target="../embeddings/oleObject36.bin"/><Relationship Id="rId4" Type="http://schemas.openxmlformats.org/officeDocument/2006/relationships/image" Target="../media/image160.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hyperlink" Target="http://web-com.cnam.fr/"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9.png"/><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8.wmf"/><Relationship Id="rId5" Type="http://schemas.openxmlformats.org/officeDocument/2006/relationships/image" Target="../media/image21.png"/><Relationship Id="rId10" Type="http://schemas.openxmlformats.org/officeDocument/2006/relationships/oleObject" Target="../embeddings/oleObject5.bin"/><Relationship Id="rId4" Type="http://schemas.openxmlformats.org/officeDocument/2006/relationships/image" Target="../media/image20.png"/><Relationship Id="rId9" Type="http://schemas.openxmlformats.org/officeDocument/2006/relationships/image" Target="../media/image17.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9.png"/><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18.wmf"/><Relationship Id="rId5" Type="http://schemas.openxmlformats.org/officeDocument/2006/relationships/image" Target="../media/image21.png"/><Relationship Id="rId10" Type="http://schemas.openxmlformats.org/officeDocument/2006/relationships/oleObject" Target="../embeddings/oleObject8.bin"/><Relationship Id="rId4" Type="http://schemas.openxmlformats.org/officeDocument/2006/relationships/image" Target="../media/image20.png"/><Relationship Id="rId9" Type="http://schemas.openxmlformats.org/officeDocument/2006/relationships/image" Target="../media/image17.wmf"/></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3.wmf"/><Relationship Id="rId5" Type="http://schemas.openxmlformats.org/officeDocument/2006/relationships/oleObject" Target="../embeddings/oleObject9.bin"/><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31.jpg"/><Relationship Id="rId4" Type="http://schemas.openxmlformats.org/officeDocument/2006/relationships/image" Target="../media/image30.wmf"/></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40.wmf"/><Relationship Id="rId5" Type="http://schemas.openxmlformats.org/officeDocument/2006/relationships/oleObject" Target="../embeddings/oleObject12.bin"/><Relationship Id="rId4" Type="http://schemas.openxmlformats.org/officeDocument/2006/relationships/image" Target="../media/image39.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19.png"/><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6.bin"/><Relationship Id="rId11" Type="http://schemas.openxmlformats.org/officeDocument/2006/relationships/image" Target="../media/image18.wmf"/><Relationship Id="rId5" Type="http://schemas.openxmlformats.org/officeDocument/2006/relationships/image" Target="../media/image21.png"/><Relationship Id="rId10" Type="http://schemas.openxmlformats.org/officeDocument/2006/relationships/oleObject" Target="../embeddings/oleObject8.bin"/><Relationship Id="rId4" Type="http://schemas.openxmlformats.org/officeDocument/2006/relationships/image" Target="../media/image20.png"/><Relationship Id="rId9" Type="http://schemas.openxmlformats.org/officeDocument/2006/relationships/image" Target="../media/image17.w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hyperlink" Target="http://www.cnam-incubateur.fr/apercu-1114436.kjsp" TargetMode="External"/><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59.png"/><Relationship Id="rId11" Type="http://schemas.openxmlformats.org/officeDocument/2006/relationships/image" Target="../media/image55.wmf"/><Relationship Id="rId5" Type="http://schemas.openxmlformats.org/officeDocument/2006/relationships/image" Target="../media/image58.png"/><Relationship Id="rId10" Type="http://schemas.openxmlformats.org/officeDocument/2006/relationships/oleObject" Target="../embeddings/oleObject14.bin"/><Relationship Id="rId4" Type="http://schemas.openxmlformats.org/officeDocument/2006/relationships/image" Target="../media/image57.png"/><Relationship Id="rId9" Type="http://schemas.openxmlformats.org/officeDocument/2006/relationships/image" Target="../media/image54.wmf"/></Relationships>
</file>

<file path=ppt/slides/_rels/slide4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62.wmf"/><Relationship Id="rId5" Type="http://schemas.openxmlformats.org/officeDocument/2006/relationships/oleObject" Target="../embeddings/oleObject16.bin"/><Relationship Id="rId4" Type="http://schemas.openxmlformats.org/officeDocument/2006/relationships/image" Target="../media/image61.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65.jpg"/><Relationship Id="rId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76.wmf"/><Relationship Id="rId5" Type="http://schemas.openxmlformats.org/officeDocument/2006/relationships/oleObject" Target="../embeddings/oleObject19.bin"/><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81.jpg"/><Relationship Id="rId4" Type="http://schemas.openxmlformats.org/officeDocument/2006/relationships/image" Target="../media/image80.wmf"/></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91.jp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5.png"/><Relationship Id="rId1" Type="http://schemas.openxmlformats.org/officeDocument/2006/relationships/slideLayout" Target="../slideLayouts/slideLayout1.xml"/><Relationship Id="rId5" Type="http://schemas.openxmlformats.org/officeDocument/2006/relationships/image" Target="../media/image97.jpg"/><Relationship Id="rId4" Type="http://schemas.openxmlformats.org/officeDocument/2006/relationships/image" Target="../media/image96.jp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0.jpg"/><Relationship Id="rId1" Type="http://schemas.openxmlformats.org/officeDocument/2006/relationships/slideLayout" Target="../slideLayouts/slideLayout1.xml"/><Relationship Id="rId4" Type="http://schemas.openxmlformats.org/officeDocument/2006/relationships/image" Target="../media/image101.jp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2.jpg"/><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jp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2.jpg"/><Relationship Id="rId1" Type="http://schemas.openxmlformats.org/officeDocument/2006/relationships/slideLayout" Target="../slideLayouts/slideLayout1.xml"/><Relationship Id="rId5" Type="http://schemas.openxmlformats.org/officeDocument/2006/relationships/image" Target="../media/image106.jpg"/><Relationship Id="rId4" Type="http://schemas.openxmlformats.org/officeDocument/2006/relationships/image" Target="../media/image105.jp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2.jpg"/><Relationship Id="rId1" Type="http://schemas.openxmlformats.org/officeDocument/2006/relationships/slideLayout" Target="../slideLayouts/slideLayout1.xml"/><Relationship Id="rId4" Type="http://schemas.openxmlformats.org/officeDocument/2006/relationships/image" Target="../media/image110.jpg"/></Relationships>
</file>

<file path=ppt/slides/_rels/slide77.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1.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21.bin"/><Relationship Id="rId5" Type="http://schemas.openxmlformats.org/officeDocument/2006/relationships/image" Target="../media/image113.jp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114.wmf"/></Relationships>
</file>

<file path=ppt/slides/_rels/slide7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xml"/><Relationship Id="rId4" Type="http://schemas.openxmlformats.org/officeDocument/2006/relationships/image" Target="../media/image117.jp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xml"/><Relationship Id="rId4" Type="http://schemas.openxmlformats.org/officeDocument/2006/relationships/image" Target="../media/image120.jpg"/></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121.wmf"/><Relationship Id="rId4" Type="http://schemas.openxmlformats.org/officeDocument/2006/relationships/oleObject" Target="../embeddings/oleObject23.bin"/></Relationships>
</file>

<file path=ppt/slides/_rels/slide82.xml.rels><?xml version="1.0" encoding="UTF-8" standalone="yes"?>
<Relationships xmlns="http://schemas.openxmlformats.org/package/2006/relationships"><Relationship Id="rId8" Type="http://schemas.openxmlformats.org/officeDocument/2006/relationships/image" Target="../media/image122.wmf"/><Relationship Id="rId3" Type="http://schemas.openxmlformats.org/officeDocument/2006/relationships/image" Target="../media/image123.jpg"/><Relationship Id="rId7"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8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29.jpg"/><Relationship Id="rId7" Type="http://schemas.openxmlformats.org/officeDocument/2006/relationships/image" Target="../media/image131.png"/><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130.jpg"/><Relationship Id="rId5" Type="http://schemas.openxmlformats.org/officeDocument/2006/relationships/image" Target="../media/image128.wmf"/><Relationship Id="rId4" Type="http://schemas.openxmlformats.org/officeDocument/2006/relationships/oleObject" Target="../embeddings/oleObject25.bin"/></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oleObject" Target="../embeddings/oleObject26.bin"/><Relationship Id="rId7" Type="http://schemas.openxmlformats.org/officeDocument/2006/relationships/image" Target="../media/image137.png"/><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134.wmf"/><Relationship Id="rId11" Type="http://schemas.openxmlformats.org/officeDocument/2006/relationships/image" Target="../media/image136.wmf"/><Relationship Id="rId5" Type="http://schemas.openxmlformats.org/officeDocument/2006/relationships/oleObject" Target="../embeddings/oleObject27.bin"/><Relationship Id="rId10" Type="http://schemas.openxmlformats.org/officeDocument/2006/relationships/oleObject" Target="../embeddings/oleObject29.bin"/><Relationship Id="rId4" Type="http://schemas.openxmlformats.org/officeDocument/2006/relationships/image" Target="../media/image133.wmf"/><Relationship Id="rId9" Type="http://schemas.openxmlformats.org/officeDocument/2006/relationships/image" Target="../media/image135.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138.wmf"/></Relationships>
</file>

<file path=ppt/slides/_rels/slide8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test.cnam.fr/"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48.gif"/><Relationship Id="rId3" Type="http://schemas.openxmlformats.org/officeDocument/2006/relationships/image" Target="../media/image145.png"/><Relationship Id="rId7" Type="http://schemas.openxmlformats.org/officeDocument/2006/relationships/image" Target="../media/image7.gif"/><Relationship Id="rId2"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147.png"/><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150.wmf"/><Relationship Id="rId5" Type="http://schemas.openxmlformats.org/officeDocument/2006/relationships/oleObject" Target="../embeddings/oleObject32.bin"/><Relationship Id="rId4" Type="http://schemas.openxmlformats.org/officeDocument/2006/relationships/image" Target="../media/image149.wmf"/></Relationships>
</file>

<file path=ppt/slides/_rels/slide9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1406F68-92F4-A54C-B27E-CC00E46E4E70}"/>
              </a:ext>
            </a:extLst>
          </p:cNvPr>
          <p:cNvGrpSpPr/>
          <p:nvPr/>
        </p:nvGrpSpPr>
        <p:grpSpPr>
          <a:xfrm>
            <a:off x="0" y="-11432"/>
            <a:ext cx="12192000" cy="6869432"/>
            <a:chOff x="0" y="-11432"/>
            <a:chExt cx="12192000" cy="6869432"/>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Picture 11">
              <a:extLst>
                <a:ext uri="{FF2B5EF4-FFF2-40B4-BE49-F238E27FC236}">
                  <a16:creationId xmlns:a16="http://schemas.microsoft.com/office/drawing/2014/main" id="{3748A571-37E3-BA4D-9219-BE6829AE5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175" y="2997200"/>
              <a:ext cx="4311650" cy="813519"/>
            </a:xfrm>
            <a:prstGeom prst="rect">
              <a:avLst/>
            </a:prstGeom>
          </p:spPr>
        </p:pic>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Tree>
    <p:extLst>
      <p:ext uri="{BB962C8B-B14F-4D97-AF65-F5344CB8AC3E}">
        <p14:creationId xmlns:p14="http://schemas.microsoft.com/office/powerpoint/2010/main" val="3238565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Single Corner Rectangle 23">
            <a:extLst>
              <a:ext uri="{FF2B5EF4-FFF2-40B4-BE49-F238E27FC236}">
                <a16:creationId xmlns:a16="http://schemas.microsoft.com/office/drawing/2014/main" id="{2BF9E61E-6891-E341-8AC1-D3AA428AAF6A}"/>
              </a:ext>
            </a:extLst>
          </p:cNvPr>
          <p:cNvSpPr/>
          <p:nvPr/>
        </p:nvSpPr>
        <p:spPr>
          <a:xfrm flipH="1">
            <a:off x="3844036" y="-11432"/>
            <a:ext cx="44450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pic>
        <p:nvPicPr>
          <p:cNvPr id="18" name="Picture 17">
            <a:extLst>
              <a:ext uri="{FF2B5EF4-FFF2-40B4-BE49-F238E27FC236}">
                <a16:creationId xmlns:a16="http://schemas.microsoft.com/office/drawing/2014/main" id="{20FF1A05-BF43-E843-AF4F-AF668904E282}"/>
              </a:ext>
            </a:extLst>
          </p:cNvPr>
          <p:cNvPicPr>
            <a:picLocks noChangeAspect="1"/>
          </p:cNvPicPr>
          <p:nvPr/>
        </p:nvPicPr>
        <p:blipFill rotWithShape="1">
          <a:blip r:embed="rId2">
            <a:extLst>
              <a:ext uri="{28A0092B-C50C-407E-A947-70E740481C1C}">
                <a14:useLocalDpi xmlns:a14="http://schemas.microsoft.com/office/drawing/2010/main" val="0"/>
              </a:ext>
            </a:extLst>
          </a:blip>
          <a:srcRect l="21597" t="22590" r="36379" b="42935"/>
          <a:stretch/>
        </p:blipFill>
        <p:spPr>
          <a:xfrm>
            <a:off x="754570" y="1855108"/>
            <a:ext cx="4850562" cy="2487115"/>
          </a:xfrm>
          <a:prstGeom prst="rect">
            <a:avLst/>
          </a:prstGeom>
        </p:spPr>
      </p:pic>
      <p:grpSp>
        <p:nvGrpSpPr>
          <p:cNvPr id="12" name="Group 11">
            <a:extLst>
              <a:ext uri="{FF2B5EF4-FFF2-40B4-BE49-F238E27FC236}">
                <a16:creationId xmlns:a16="http://schemas.microsoft.com/office/drawing/2014/main" id="{4E6073A2-1448-0C4E-A435-6F7485938E95}"/>
              </a:ext>
            </a:extLst>
          </p:cNvPr>
          <p:cNvGrpSpPr/>
          <p:nvPr/>
        </p:nvGrpSpPr>
        <p:grpSpPr>
          <a:xfrm>
            <a:off x="0" y="1"/>
            <a:ext cx="4572000" cy="1134318"/>
            <a:chOff x="0" y="1"/>
            <a:chExt cx="4572000" cy="1134318"/>
          </a:xfrm>
        </p:grpSpPr>
        <p:sp>
          <p:nvSpPr>
            <p:cNvPr id="13" name="Round Single Corner Rectangle 12">
              <a:extLst>
                <a:ext uri="{FF2B5EF4-FFF2-40B4-BE49-F238E27FC236}">
                  <a16:creationId xmlns:a16="http://schemas.microsoft.com/office/drawing/2014/main" id="{4C2CD6F7-B4A8-0F4C-A4A2-C90F6234B685}"/>
                </a:ext>
              </a:extLst>
            </p:cNvPr>
            <p:cNvSpPr/>
            <p:nvPr/>
          </p:nvSpPr>
          <p:spPr>
            <a:xfrm flipH="1">
              <a:off x="0" y="1"/>
              <a:ext cx="4572000"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4" name="TextBox 13">
              <a:extLst>
                <a:ext uri="{FF2B5EF4-FFF2-40B4-BE49-F238E27FC236}">
                  <a16:creationId xmlns:a16="http://schemas.microsoft.com/office/drawing/2014/main" id="{81AB785E-CBDF-FC40-A9F0-E86025EE0344}"/>
                </a:ext>
              </a:extLst>
            </p:cNvPr>
            <p:cNvSpPr txBox="1"/>
            <p:nvPr/>
          </p:nvSpPr>
          <p:spPr>
            <a:xfrm>
              <a:off x="0" y="694812"/>
              <a:ext cx="448310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VOCABULAIRE ET ORGANISATIO</a:t>
              </a: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avril 2019</a:t>
            </a:r>
            <a:endParaRPr lang="fr-FR" dirty="0">
              <a:latin typeface="Montserrat" pitchFamily="2" charset="77"/>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095" y="1509731"/>
            <a:ext cx="3860160" cy="4637953"/>
          </a:xfrm>
          <a:prstGeom prst="rect">
            <a:avLst/>
          </a:prstGeom>
        </p:spPr>
      </p:pic>
      <p:sp>
        <p:nvSpPr>
          <p:cNvPr id="3" name="ZoneTexte 2"/>
          <p:cNvSpPr txBox="1"/>
          <p:nvPr/>
        </p:nvSpPr>
        <p:spPr>
          <a:xfrm>
            <a:off x="1748318" y="4693231"/>
            <a:ext cx="3739165" cy="400110"/>
          </a:xfrm>
          <a:prstGeom prst="rect">
            <a:avLst/>
          </a:prstGeom>
          <a:noFill/>
        </p:spPr>
        <p:txBody>
          <a:bodyPr wrap="none" rtlCol="0">
            <a:spAutoFit/>
          </a:bodyPr>
          <a:lstStyle/>
          <a:p>
            <a:r>
              <a:rPr lang="fr-FR" sz="2000" b="1" dirty="0" smtClean="0"/>
              <a:t>https://www.cnam.fr/adminsite/</a:t>
            </a:r>
            <a:endParaRPr lang="fr-FR" sz="2000" b="1" dirty="0"/>
          </a:p>
        </p:txBody>
      </p:sp>
      <p:pic>
        <p:nvPicPr>
          <p:cNvPr id="23" name="Imag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43" y="4617091"/>
            <a:ext cx="571500" cy="476250"/>
          </a:xfrm>
          <a:prstGeom prst="rect">
            <a:avLst/>
          </a:prstGeom>
        </p:spPr>
      </p:pic>
      <p:pic>
        <p:nvPicPr>
          <p:cNvPr id="24" name="Imag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978" y="1197755"/>
            <a:ext cx="571500" cy="476250"/>
          </a:xfrm>
          <a:prstGeom prst="rect">
            <a:avLst/>
          </a:prstGeom>
        </p:spPr>
      </p:pic>
      <p:sp>
        <p:nvSpPr>
          <p:cNvPr id="8" name="ZoneTexte 7"/>
          <p:cNvSpPr txBox="1"/>
          <p:nvPr/>
        </p:nvSpPr>
        <p:spPr>
          <a:xfrm>
            <a:off x="8503919" y="6220734"/>
            <a:ext cx="1961050" cy="369332"/>
          </a:xfrm>
          <a:prstGeom prst="rect">
            <a:avLst/>
          </a:prstGeom>
          <a:noFill/>
        </p:spPr>
        <p:txBody>
          <a:bodyPr wrap="none" rtlCol="0">
            <a:spAutoFit/>
          </a:bodyPr>
          <a:lstStyle/>
          <a:p>
            <a:r>
              <a:rPr lang="fr-FR" dirty="0"/>
              <a:t>h</a:t>
            </a:r>
            <a:r>
              <a:rPr lang="fr-FR" dirty="0" smtClean="0"/>
              <a:t>ttps://lecnam.net</a:t>
            </a:r>
            <a:endParaRPr lang="fr-FR" dirty="0"/>
          </a:p>
        </p:txBody>
      </p:sp>
      <p:sp>
        <p:nvSpPr>
          <p:cNvPr id="9" name="ZoneTexte 8"/>
          <p:cNvSpPr txBox="1"/>
          <p:nvPr/>
        </p:nvSpPr>
        <p:spPr>
          <a:xfrm>
            <a:off x="8546892" y="1209856"/>
            <a:ext cx="930511" cy="369332"/>
          </a:xfrm>
          <a:prstGeom prst="rect">
            <a:avLst/>
          </a:prstGeom>
          <a:noFill/>
        </p:spPr>
        <p:txBody>
          <a:bodyPr wrap="none" rtlCol="0">
            <a:spAutoFit/>
          </a:bodyPr>
          <a:lstStyle/>
          <a:p>
            <a:r>
              <a:rPr lang="fr-FR" dirty="0" smtClean="0">
                <a:solidFill>
                  <a:srgbClr val="FF0000"/>
                </a:solidFill>
              </a:rPr>
              <a:t>Bientôt:</a:t>
            </a:r>
            <a:endParaRPr lang="fr-FR" dirty="0">
              <a:solidFill>
                <a:srgbClr val="FF0000"/>
              </a:solidFill>
            </a:endParaRPr>
          </a:p>
        </p:txBody>
      </p:sp>
      <p:sp>
        <p:nvSpPr>
          <p:cNvPr id="11" name="ZoneTexte 10"/>
          <p:cNvSpPr txBox="1"/>
          <p:nvPr/>
        </p:nvSpPr>
        <p:spPr>
          <a:xfrm>
            <a:off x="4464402" y="586400"/>
            <a:ext cx="3898824" cy="369332"/>
          </a:xfrm>
          <a:prstGeom prst="rect">
            <a:avLst/>
          </a:prstGeom>
          <a:noFill/>
        </p:spPr>
        <p:txBody>
          <a:bodyPr wrap="none" rtlCol="0">
            <a:spAutoFit/>
          </a:bodyPr>
          <a:lstStyle/>
          <a:p>
            <a:r>
              <a:rPr lang="fr-FR" b="1" dirty="0" smtClean="0">
                <a:solidFill>
                  <a:schemeClr val="bg1"/>
                </a:solidFill>
                <a:latin typeface="Montserrat SemiBold" pitchFamily="2" charset="77"/>
              </a:rPr>
              <a:t>BIENTÔT UN DEUXIEME ACCES</a:t>
            </a:r>
            <a:endParaRPr lang="fr-FR" dirty="0"/>
          </a:p>
        </p:txBody>
      </p:sp>
    </p:spTree>
    <p:extLst>
      <p:ext uri="{BB962C8B-B14F-4D97-AF65-F5344CB8AC3E}">
        <p14:creationId xmlns:p14="http://schemas.microsoft.com/office/powerpoint/2010/main" val="4280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2"/>
                                        </p:tgtEl>
                                        <p:attrNameLst>
                                          <p:attrName>ppt_x</p:attrName>
                                        </p:attrNameLst>
                                      </p:cBhvr>
                                      <p:tavLst>
                                        <p:tav tm="0">
                                          <p:val>
                                            <p:strVal val="ppt_x"/>
                                          </p:val>
                                        </p:tav>
                                        <p:tav tm="100000">
                                          <p:val>
                                            <p:strVal val="ppt_x"/>
                                          </p:val>
                                        </p:tav>
                                      </p:tavLst>
                                    </p:anim>
                                    <p:anim calcmode="lin" valueType="num">
                                      <p:cBhvr additive="base">
                                        <p:cTn id="7" dur="200"/>
                                        <p:tgtEl>
                                          <p:spTgt spid="12"/>
                                        </p:tgtEl>
                                        <p:attrNameLst>
                                          <p:attrName>ppt_y</p:attrName>
                                        </p:attrNameLst>
                                      </p:cBhvr>
                                      <p:tavLst>
                                        <p:tav tm="0">
                                          <p:val>
                                            <p:strVal val="ppt_y"/>
                                          </p:val>
                                        </p:tav>
                                        <p:tav tm="100000">
                                          <p:val>
                                            <p:strVal val="0-ppt_h/2"/>
                                          </p:val>
                                        </p:tav>
                                      </p:tavLst>
                                    </p:anim>
                                    <p:set>
                                      <p:cBhvr>
                                        <p:cTn id="8" dur="1" fill="hold">
                                          <p:stCondLst>
                                            <p:cond delay="199"/>
                                          </p:stCondLst>
                                        </p:cTn>
                                        <p:tgtEl>
                                          <p:spTgt spid="12"/>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300" fill="hold"/>
                                        <p:tgtEl>
                                          <p:spTgt spid="15"/>
                                        </p:tgtEl>
                                        <p:attrNameLst>
                                          <p:attrName>ppt_x</p:attrName>
                                        </p:attrNameLst>
                                      </p:cBhvr>
                                      <p:tavLst>
                                        <p:tav tm="0">
                                          <p:val>
                                            <p:strVal val="0-#ppt_w/2"/>
                                          </p:val>
                                        </p:tav>
                                        <p:tav tm="100000">
                                          <p:val>
                                            <p:strVal val="#ppt_x"/>
                                          </p:val>
                                        </p:tav>
                                      </p:tavLst>
                                    </p:anim>
                                    <p:anim calcmode="lin" valueType="num">
                                      <p:cBhvr additive="base">
                                        <p:cTn id="12" dur="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7878BA-9906-7D4D-B23A-6CFC33C4AF63}"/>
              </a:ext>
            </a:extLst>
          </p:cNvPr>
          <p:cNvGrpSpPr/>
          <p:nvPr/>
        </p:nvGrpSpPr>
        <p:grpSpPr>
          <a:xfrm>
            <a:off x="2795016" y="-11432"/>
            <a:ext cx="5024276" cy="1145751"/>
            <a:chOff x="3314700" y="-11432"/>
            <a:chExt cx="5142965"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700" y="-11432"/>
              <a:ext cx="514296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305298" y="694812"/>
              <a:ext cx="3912366"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LES SOUS-RUBRIQUES</a:t>
              </a:r>
            </a:p>
          </p:txBody>
        </p:sp>
      </p:grpSp>
      <p:grpSp>
        <p:nvGrpSpPr>
          <p:cNvPr id="24" name="Group 23">
            <a:extLst>
              <a:ext uri="{FF2B5EF4-FFF2-40B4-BE49-F238E27FC236}">
                <a16:creationId xmlns:a16="http://schemas.microsoft.com/office/drawing/2014/main" id="{4FCBF0EA-2E06-A346-9AFD-ED336ED29EF2}"/>
              </a:ext>
            </a:extLst>
          </p:cNvPr>
          <p:cNvGrpSpPr/>
          <p:nvPr/>
        </p:nvGrpSpPr>
        <p:grpSpPr>
          <a:xfrm>
            <a:off x="2795014" y="-11433"/>
            <a:ext cx="5673124" cy="1145751"/>
            <a:chOff x="3314698" y="-11432"/>
            <a:chExt cx="5807141" cy="1145751"/>
          </a:xfrm>
        </p:grpSpPr>
        <p:sp>
          <p:nvSpPr>
            <p:cNvPr id="25" name="Round Single Corner Rectangle 24">
              <a:extLst>
                <a:ext uri="{FF2B5EF4-FFF2-40B4-BE49-F238E27FC236}">
                  <a16:creationId xmlns:a16="http://schemas.microsoft.com/office/drawing/2014/main" id="{E80BAF27-3561-6349-9C64-E40E47DFF70F}"/>
                </a:ext>
              </a:extLst>
            </p:cNvPr>
            <p:cNvSpPr/>
            <p:nvPr/>
          </p:nvSpPr>
          <p:spPr>
            <a:xfrm flipH="1">
              <a:off x="3314698" y="-11432"/>
              <a:ext cx="580714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DB30E4FF-C074-7841-9CB1-744A645FB301}"/>
                </a:ext>
              </a:extLst>
            </p:cNvPr>
            <p:cNvSpPr txBox="1"/>
            <p:nvPr/>
          </p:nvSpPr>
          <p:spPr>
            <a:xfrm>
              <a:off x="4305298" y="694812"/>
              <a:ext cx="453167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 ENCADRÉ DE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9" name="Rectangle 18">
            <a:extLst>
              <a:ext uri="{FF2B5EF4-FFF2-40B4-BE49-F238E27FC236}">
                <a16:creationId xmlns:a16="http://schemas.microsoft.com/office/drawing/2014/main" id="{F0A2B729-EF63-0443-83C0-70FE2F96412C}"/>
              </a:ext>
            </a:extLst>
          </p:cNvPr>
          <p:cNvSpPr/>
          <p:nvPr/>
        </p:nvSpPr>
        <p:spPr>
          <a:xfrm>
            <a:off x="5488253" y="2402648"/>
            <a:ext cx="766774" cy="31805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3" name="Objet 2"/>
          <p:cNvGraphicFramePr>
            <a:graphicFrameLocks noChangeAspect="1"/>
          </p:cNvGraphicFramePr>
          <p:nvPr>
            <p:extLst/>
          </p:nvPr>
        </p:nvGraphicFramePr>
        <p:xfrm>
          <a:off x="6613465" y="1720214"/>
          <a:ext cx="5479852" cy="2929038"/>
        </p:xfrm>
        <a:graphic>
          <a:graphicData uri="http://schemas.openxmlformats.org/presentationml/2006/ole">
            <mc:AlternateContent xmlns:mc="http://schemas.openxmlformats.org/markup-compatibility/2006">
              <mc:Choice xmlns:v="urn:schemas-microsoft-com:vml" Requires="v">
                <p:oleObj spid="_x0000_s33819" r:id="rId3" imgW="15733080" imgH="8368200" progId="">
                  <p:embed/>
                </p:oleObj>
              </mc:Choice>
              <mc:Fallback>
                <p:oleObj r:id="rId3" imgW="15733080" imgH="8368200" progId="">
                  <p:embed/>
                  <p:pic>
                    <p:nvPicPr>
                      <p:cNvPr id="3" name="Objet 2"/>
                      <p:cNvPicPr/>
                      <p:nvPr/>
                    </p:nvPicPr>
                    <p:blipFill>
                      <a:blip r:embed="rId4"/>
                      <a:stretch>
                        <a:fillRect/>
                      </a:stretch>
                    </p:blipFill>
                    <p:spPr>
                      <a:xfrm>
                        <a:off x="6613465" y="1720214"/>
                        <a:ext cx="5479852" cy="292903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E4F4CD35-F607-D94C-B59A-B15CBA811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147" y="1431157"/>
            <a:ext cx="9422295" cy="5234608"/>
          </a:xfrm>
          <a:prstGeom prst="rect">
            <a:avLst/>
          </a:prstGeom>
        </p:spPr>
      </p:pic>
      <p:sp>
        <p:nvSpPr>
          <p:cNvPr id="20" name="Rectangle 19">
            <a:extLst>
              <a:ext uri="{FF2B5EF4-FFF2-40B4-BE49-F238E27FC236}">
                <a16:creationId xmlns:a16="http://schemas.microsoft.com/office/drawing/2014/main" id="{13335A26-5D4F-F147-A954-92AED0B385F5}"/>
              </a:ext>
            </a:extLst>
          </p:cNvPr>
          <p:cNvSpPr/>
          <p:nvPr/>
        </p:nvSpPr>
        <p:spPr>
          <a:xfrm>
            <a:off x="10829782" y="3316202"/>
            <a:ext cx="1263535" cy="146451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F0A2B729-EF63-0443-83C0-70FE2F96412C}"/>
              </a:ext>
            </a:extLst>
          </p:cNvPr>
          <p:cNvSpPr/>
          <p:nvPr/>
        </p:nvSpPr>
        <p:spPr>
          <a:xfrm>
            <a:off x="3675545" y="2561674"/>
            <a:ext cx="796702" cy="25182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13335A26-5D4F-F147-A954-92AED0B385F5}"/>
              </a:ext>
            </a:extLst>
          </p:cNvPr>
          <p:cNvSpPr/>
          <p:nvPr/>
        </p:nvSpPr>
        <p:spPr>
          <a:xfrm>
            <a:off x="1965884" y="6259486"/>
            <a:ext cx="1796869" cy="16625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53371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4"/>
                                        </p:tgtEl>
                                        <p:attrNameLst>
                                          <p:attrName>ppt_x</p:attrName>
                                        </p:attrNameLst>
                                      </p:cBhvr>
                                      <p:tavLst>
                                        <p:tav tm="0">
                                          <p:val>
                                            <p:strVal val="ppt_x"/>
                                          </p:val>
                                        </p:tav>
                                        <p:tav tm="100000">
                                          <p:val>
                                            <p:strVal val="ppt_x"/>
                                          </p:val>
                                        </p:tav>
                                      </p:tavLst>
                                    </p:anim>
                                    <p:anim calcmode="lin" valueType="num">
                                      <p:cBhvr additive="base">
                                        <p:cTn id="7" dur="200"/>
                                        <p:tgtEl>
                                          <p:spTgt spid="14"/>
                                        </p:tgtEl>
                                        <p:attrNameLst>
                                          <p:attrName>ppt_y</p:attrName>
                                        </p:attrNameLst>
                                      </p:cBhvr>
                                      <p:tavLst>
                                        <p:tav tm="0">
                                          <p:val>
                                            <p:strVal val="ppt_y"/>
                                          </p:val>
                                        </p:tav>
                                        <p:tav tm="100000">
                                          <p:val>
                                            <p:strVal val="0-ppt_h/2"/>
                                          </p:val>
                                        </p:tav>
                                      </p:tavLst>
                                    </p:anim>
                                    <p:set>
                                      <p:cBhvr>
                                        <p:cTn id="8" dur="1" fill="hold">
                                          <p:stCondLst>
                                            <p:cond delay="199"/>
                                          </p:stCondLst>
                                        </p:cTn>
                                        <p:tgtEl>
                                          <p:spTgt spid="14"/>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15AA40E-F1DC-7545-9367-79A41D324BA8}"/>
              </a:ext>
            </a:extLst>
          </p:cNvPr>
          <p:cNvGrpSpPr/>
          <p:nvPr/>
        </p:nvGrpSpPr>
        <p:grpSpPr>
          <a:xfrm>
            <a:off x="2836472" y="-5717"/>
            <a:ext cx="5991650" cy="1145751"/>
            <a:chOff x="3314697" y="-11432"/>
            <a:chExt cx="6133191" cy="1145751"/>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3314697" y="-11432"/>
              <a:ext cx="613319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endParaRPr lang="fr-FR" dirty="0">
                <a:latin typeface="Montserrat" pitchFamily="2" charset="77"/>
              </a:endParaRPr>
            </a:p>
          </p:txBody>
        </p:sp>
        <p:sp>
          <p:nvSpPr>
            <p:cNvPr id="16" name="TextBox 15">
              <a:extLst>
                <a:ext uri="{FF2B5EF4-FFF2-40B4-BE49-F238E27FC236}">
                  <a16:creationId xmlns:a16="http://schemas.microsoft.com/office/drawing/2014/main" id="{16B75861-DDE4-C747-A41B-0BE235828607}"/>
                </a:ext>
              </a:extLst>
            </p:cNvPr>
            <p:cNvSpPr txBox="1"/>
            <p:nvPr/>
          </p:nvSpPr>
          <p:spPr>
            <a:xfrm>
              <a:off x="4030319" y="634414"/>
              <a:ext cx="529094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GÉRER LE CONTENU DE LA RUBRIQUE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3283529"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79444" y="679041"/>
              <a:ext cx="6533321"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LA GESTION EDITORIALE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0" name="Picture 9">
            <a:extLst>
              <a:ext uri="{FF2B5EF4-FFF2-40B4-BE49-F238E27FC236}">
                <a16:creationId xmlns:a16="http://schemas.microsoft.com/office/drawing/2014/main" id="{B8A745D5-D8F9-7944-B5CE-B9845416B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056" y="1314777"/>
            <a:ext cx="8007747" cy="5417382"/>
          </a:xfrm>
          <a:prstGeom prst="rect">
            <a:avLst/>
          </a:prstGeom>
        </p:spPr>
      </p:pic>
      <p:sp>
        <p:nvSpPr>
          <p:cNvPr id="17" name="Rectangle 16">
            <a:extLst>
              <a:ext uri="{FF2B5EF4-FFF2-40B4-BE49-F238E27FC236}">
                <a16:creationId xmlns:a16="http://schemas.microsoft.com/office/drawing/2014/main" id="{CF875863-DF2B-4241-B81C-6E3AA4EA27C2}"/>
              </a:ext>
            </a:extLst>
          </p:cNvPr>
          <p:cNvSpPr/>
          <p:nvPr/>
        </p:nvSpPr>
        <p:spPr>
          <a:xfrm>
            <a:off x="3041448" y="2520999"/>
            <a:ext cx="6104964" cy="13660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Rectangle 2"/>
          <p:cNvSpPr/>
          <p:nvPr/>
        </p:nvSpPr>
        <p:spPr>
          <a:xfrm>
            <a:off x="4655541" y="3299478"/>
            <a:ext cx="2880917" cy="259045"/>
          </a:xfrm>
          <a:prstGeom prst="rect">
            <a:avLst/>
          </a:prstGeom>
        </p:spPr>
        <p:txBody>
          <a:bodyPr wrap="none">
            <a:spAutoFit/>
          </a:bodyPr>
          <a:lstStyle/>
          <a:p>
            <a:pPr>
              <a:lnSpc>
                <a:spcPts val="1300"/>
              </a:lnSpc>
            </a:pPr>
            <a:r>
              <a:rPr lang="fr-FR" b="1" dirty="0">
                <a:solidFill>
                  <a:schemeClr val="bg1"/>
                </a:solidFill>
                <a:latin typeface="Montserrat SemiBold" pitchFamily="2" charset="77"/>
              </a:rPr>
              <a:t>LA GESTION EDITORIALE</a:t>
            </a:r>
          </a:p>
        </p:txBody>
      </p:sp>
      <p:sp>
        <p:nvSpPr>
          <p:cNvPr id="7" name="Rectangle 6"/>
          <p:cNvSpPr/>
          <p:nvPr/>
        </p:nvSpPr>
        <p:spPr>
          <a:xfrm>
            <a:off x="4655541" y="3299478"/>
            <a:ext cx="2880917" cy="259045"/>
          </a:xfrm>
          <a:prstGeom prst="rect">
            <a:avLst/>
          </a:prstGeom>
        </p:spPr>
        <p:txBody>
          <a:bodyPr wrap="none">
            <a:spAutoFit/>
          </a:bodyPr>
          <a:lstStyle/>
          <a:p>
            <a:pPr>
              <a:lnSpc>
                <a:spcPts val="1300"/>
              </a:lnSpc>
            </a:pPr>
            <a:r>
              <a:rPr lang="fr-FR" b="1" dirty="0">
                <a:solidFill>
                  <a:schemeClr val="bg1"/>
                </a:solidFill>
                <a:latin typeface="Montserrat SemiBold" pitchFamily="2" charset="77"/>
              </a:rPr>
              <a:t>LA GESTION EDITORIALE</a:t>
            </a:r>
          </a:p>
        </p:txBody>
      </p:sp>
      <p:sp>
        <p:nvSpPr>
          <p:cNvPr id="18" name="Rectangle 17">
            <a:extLst>
              <a:ext uri="{FF2B5EF4-FFF2-40B4-BE49-F238E27FC236}">
                <a16:creationId xmlns:a16="http://schemas.microsoft.com/office/drawing/2014/main" id="{F0A2B729-EF63-0443-83C0-70FE2F96412C}"/>
              </a:ext>
            </a:extLst>
          </p:cNvPr>
          <p:cNvSpPr/>
          <p:nvPr/>
        </p:nvSpPr>
        <p:spPr>
          <a:xfrm>
            <a:off x="6214533" y="2151769"/>
            <a:ext cx="508802" cy="25182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115702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15AA40E-F1DC-7545-9367-79A41D324BA8}"/>
              </a:ext>
            </a:extLst>
          </p:cNvPr>
          <p:cNvGrpSpPr/>
          <p:nvPr/>
        </p:nvGrpSpPr>
        <p:grpSpPr>
          <a:xfrm>
            <a:off x="3020497" y="-8579"/>
            <a:ext cx="6626878" cy="1145751"/>
            <a:chOff x="3818625" y="-30821"/>
            <a:chExt cx="6783426" cy="1145751"/>
          </a:xfrm>
        </p:grpSpPr>
        <p:sp>
          <p:nvSpPr>
            <p:cNvPr id="15" name="Round Single Corner Rectangle 14">
              <a:extLst>
                <a:ext uri="{FF2B5EF4-FFF2-40B4-BE49-F238E27FC236}">
                  <a16:creationId xmlns:a16="http://schemas.microsoft.com/office/drawing/2014/main" id="{B2E08F9F-94CA-9146-B9D6-B46D03E7BA5A}"/>
                </a:ext>
              </a:extLst>
            </p:cNvPr>
            <p:cNvSpPr/>
            <p:nvPr/>
          </p:nvSpPr>
          <p:spPr>
            <a:xfrm flipH="1">
              <a:off x="3818625" y="-30821"/>
              <a:ext cx="422597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endParaRPr lang="fr-FR" dirty="0">
                <a:latin typeface="Montserrat" pitchFamily="2" charset="77"/>
              </a:endParaRPr>
            </a:p>
          </p:txBody>
        </p:sp>
        <p:sp>
          <p:nvSpPr>
            <p:cNvPr id="16" name="TextBox 15">
              <a:extLst>
                <a:ext uri="{FF2B5EF4-FFF2-40B4-BE49-F238E27FC236}">
                  <a16:creationId xmlns:a16="http://schemas.microsoft.com/office/drawing/2014/main" id="{16B75861-DDE4-C747-A41B-0BE235828607}"/>
                </a:ext>
              </a:extLst>
            </p:cNvPr>
            <p:cNvSpPr txBox="1"/>
            <p:nvPr/>
          </p:nvSpPr>
          <p:spPr>
            <a:xfrm>
              <a:off x="4504082" y="616871"/>
              <a:ext cx="6097969"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LA MULTIPUBLICATION</a:t>
              </a:r>
              <a:endParaRPr lang="fr-FR" dirty="0">
                <a:solidFill>
                  <a:schemeClr val="bg1"/>
                </a:solidFill>
                <a:latin typeface="Montserrat" pitchFamily="2" charset="77"/>
              </a:endParaRP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0" y="79798"/>
            <a:ext cx="3490883" cy="1050755"/>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79444" y="679041"/>
              <a:ext cx="6533321"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LA GESTION EDITORIALE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Rectangle 2"/>
          <p:cNvSpPr/>
          <p:nvPr/>
        </p:nvSpPr>
        <p:spPr>
          <a:xfrm>
            <a:off x="4655541" y="3299478"/>
            <a:ext cx="2880917" cy="259045"/>
          </a:xfrm>
          <a:prstGeom prst="rect">
            <a:avLst/>
          </a:prstGeom>
        </p:spPr>
        <p:txBody>
          <a:bodyPr wrap="none">
            <a:spAutoFit/>
          </a:bodyPr>
          <a:lstStyle/>
          <a:p>
            <a:pPr>
              <a:lnSpc>
                <a:spcPts val="1300"/>
              </a:lnSpc>
            </a:pPr>
            <a:r>
              <a:rPr lang="fr-FR" b="1" dirty="0">
                <a:solidFill>
                  <a:schemeClr val="bg1"/>
                </a:solidFill>
                <a:latin typeface="Montserrat SemiBold" pitchFamily="2" charset="77"/>
              </a:rPr>
              <a:t>LA GESTION EDITORIALE</a:t>
            </a:r>
          </a:p>
        </p:txBody>
      </p:sp>
      <p:sp>
        <p:nvSpPr>
          <p:cNvPr id="7" name="Rectangle 6"/>
          <p:cNvSpPr/>
          <p:nvPr/>
        </p:nvSpPr>
        <p:spPr>
          <a:xfrm>
            <a:off x="4655541" y="3299478"/>
            <a:ext cx="2880917" cy="259045"/>
          </a:xfrm>
          <a:prstGeom prst="rect">
            <a:avLst/>
          </a:prstGeom>
        </p:spPr>
        <p:txBody>
          <a:bodyPr wrap="none">
            <a:spAutoFit/>
          </a:bodyPr>
          <a:lstStyle/>
          <a:p>
            <a:pPr>
              <a:lnSpc>
                <a:spcPts val="1300"/>
              </a:lnSpc>
            </a:pPr>
            <a:r>
              <a:rPr lang="fr-FR" b="1" dirty="0">
                <a:solidFill>
                  <a:schemeClr val="bg1"/>
                </a:solidFill>
                <a:latin typeface="Montserrat SemiBold" pitchFamily="2" charset="77"/>
              </a:rPr>
              <a:t>LA GESTION EDITORIALE</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75" y="1543050"/>
            <a:ext cx="9848850" cy="3771900"/>
          </a:xfrm>
          <a:prstGeom prst="rect">
            <a:avLst/>
          </a:prstGeom>
        </p:spPr>
      </p:pic>
      <p:sp>
        <p:nvSpPr>
          <p:cNvPr id="17" name="Rectangle 16">
            <a:extLst>
              <a:ext uri="{FF2B5EF4-FFF2-40B4-BE49-F238E27FC236}">
                <a16:creationId xmlns:a16="http://schemas.microsoft.com/office/drawing/2014/main" id="{CF875863-DF2B-4241-B81C-6E3AA4EA27C2}"/>
              </a:ext>
            </a:extLst>
          </p:cNvPr>
          <p:cNvSpPr/>
          <p:nvPr/>
        </p:nvSpPr>
        <p:spPr>
          <a:xfrm>
            <a:off x="1379913" y="1549670"/>
            <a:ext cx="9518072" cy="193336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40330689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7878BA-9906-7D4D-B23A-6CFC33C4AF63}"/>
              </a:ext>
            </a:extLst>
          </p:cNvPr>
          <p:cNvGrpSpPr/>
          <p:nvPr/>
        </p:nvGrpSpPr>
        <p:grpSpPr>
          <a:xfrm>
            <a:off x="2795015" y="-11432"/>
            <a:ext cx="5193515" cy="1145751"/>
            <a:chOff x="3314699" y="-11432"/>
            <a:chExt cx="5316202"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699" y="-11432"/>
              <a:ext cx="53162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052791" y="694811"/>
              <a:ext cx="4578110"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SUPPRIMER UNE (SOUS-)RUBRIQUE</a:t>
              </a:r>
              <a:endParaRPr lang="fr-FR" dirty="0">
                <a:solidFill>
                  <a:schemeClr val="bg1"/>
                </a:solidFill>
                <a:latin typeface="Montserrat" pitchFamily="2" charset="77"/>
              </a:endParaRP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2" name="Picture 11">
            <a:extLst>
              <a:ext uri="{FF2B5EF4-FFF2-40B4-BE49-F238E27FC236}">
                <a16:creationId xmlns:a16="http://schemas.microsoft.com/office/drawing/2014/main" id="{BCA2BE9F-5BED-C54F-838A-D06234FC1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811" y="1979725"/>
            <a:ext cx="10036013" cy="3175841"/>
          </a:xfrm>
          <a:prstGeom prst="rect">
            <a:avLst/>
          </a:prstGeom>
        </p:spPr>
      </p:pic>
      <p:sp>
        <p:nvSpPr>
          <p:cNvPr id="24" name="Rectangle 23">
            <a:extLst>
              <a:ext uri="{FF2B5EF4-FFF2-40B4-BE49-F238E27FC236}">
                <a16:creationId xmlns:a16="http://schemas.microsoft.com/office/drawing/2014/main" id="{5CD78B74-77DE-1B43-A4F9-24318F155904}"/>
              </a:ext>
            </a:extLst>
          </p:cNvPr>
          <p:cNvSpPr/>
          <p:nvPr/>
        </p:nvSpPr>
        <p:spPr>
          <a:xfrm>
            <a:off x="8312195" y="2497542"/>
            <a:ext cx="1039091" cy="51143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10192574" y="3491345"/>
            <a:ext cx="1912703" cy="2031325"/>
          </a:xfrm>
          <a:prstGeom prst="rect">
            <a:avLst/>
          </a:prstGeom>
          <a:noFill/>
        </p:spPr>
        <p:txBody>
          <a:bodyPr wrap="none" rtlCol="0">
            <a:spAutoFit/>
          </a:bodyPr>
          <a:lstStyle/>
          <a:p>
            <a:r>
              <a:rPr lang="fr-FR" dirty="0" smtClean="0">
                <a:solidFill>
                  <a:srgbClr val="FF0000"/>
                </a:solidFill>
              </a:rPr>
              <a:t>Attention!</a:t>
            </a:r>
            <a:br>
              <a:rPr lang="fr-FR" dirty="0" smtClean="0">
                <a:solidFill>
                  <a:srgbClr val="FF0000"/>
                </a:solidFill>
              </a:rPr>
            </a:br>
            <a:r>
              <a:rPr lang="fr-FR" dirty="0" smtClean="0">
                <a:solidFill>
                  <a:srgbClr val="FF0000"/>
                </a:solidFill>
              </a:rPr>
              <a:t>Vous ne pouvez</a:t>
            </a:r>
            <a:br>
              <a:rPr lang="fr-FR" dirty="0" smtClean="0">
                <a:solidFill>
                  <a:srgbClr val="FF0000"/>
                </a:solidFill>
              </a:rPr>
            </a:br>
            <a:r>
              <a:rPr lang="fr-FR" dirty="0" smtClean="0">
                <a:solidFill>
                  <a:srgbClr val="FF0000"/>
                </a:solidFill>
              </a:rPr>
              <a:t>supprimer une </a:t>
            </a:r>
            <a:br>
              <a:rPr lang="fr-FR" dirty="0" smtClean="0">
                <a:solidFill>
                  <a:srgbClr val="FF0000"/>
                </a:solidFill>
              </a:rPr>
            </a:br>
            <a:r>
              <a:rPr lang="fr-FR" dirty="0" smtClean="0">
                <a:solidFill>
                  <a:srgbClr val="FF0000"/>
                </a:solidFill>
              </a:rPr>
              <a:t>rubrique que si</a:t>
            </a:r>
            <a:br>
              <a:rPr lang="fr-FR" dirty="0" smtClean="0">
                <a:solidFill>
                  <a:srgbClr val="FF0000"/>
                </a:solidFill>
              </a:rPr>
            </a:br>
            <a:r>
              <a:rPr lang="fr-FR" dirty="0" smtClean="0">
                <a:solidFill>
                  <a:srgbClr val="FF0000"/>
                </a:solidFill>
              </a:rPr>
              <a:t>elle est vide </a:t>
            </a:r>
            <a:br>
              <a:rPr lang="fr-FR" dirty="0" smtClean="0">
                <a:solidFill>
                  <a:srgbClr val="FF0000"/>
                </a:solidFill>
              </a:rPr>
            </a:br>
            <a:r>
              <a:rPr lang="fr-FR" dirty="0" smtClean="0">
                <a:solidFill>
                  <a:srgbClr val="FF0000"/>
                </a:solidFill>
              </a:rPr>
              <a:t>(de page et </a:t>
            </a:r>
            <a:br>
              <a:rPr lang="fr-FR" dirty="0" smtClean="0">
                <a:solidFill>
                  <a:srgbClr val="FF0000"/>
                </a:solidFill>
              </a:rPr>
            </a:br>
            <a:r>
              <a:rPr lang="fr-FR" dirty="0" smtClean="0">
                <a:solidFill>
                  <a:srgbClr val="FF0000"/>
                </a:solidFill>
              </a:rPr>
              <a:t>de sous-rubrique).</a:t>
            </a:r>
          </a:p>
        </p:txBody>
      </p:sp>
    </p:spTree>
    <p:extLst>
      <p:ext uri="{BB962C8B-B14F-4D97-AF65-F5344CB8AC3E}">
        <p14:creationId xmlns:p14="http://schemas.microsoft.com/office/powerpoint/2010/main" val="6584502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BCDEBB-B02B-FD4B-902D-51095B54A2F3}"/>
              </a:ext>
            </a:extLst>
          </p:cNvPr>
          <p:cNvGrpSpPr/>
          <p:nvPr/>
        </p:nvGrpSpPr>
        <p:grpSpPr>
          <a:xfrm>
            <a:off x="-3" y="0"/>
            <a:ext cx="5022947" cy="1134318"/>
            <a:chOff x="-4" y="1"/>
            <a:chExt cx="5022947"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50390"/>
              <a:ext cx="5022944"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CONCLUSION</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1186607"/>
          </a:xfrm>
          <a:prstGeom prst="rect">
            <a:avLst/>
          </a:prstGeom>
        </p:spPr>
        <p:txBody>
          <a:bodyPr wrap="square">
            <a:spAutoFit/>
          </a:bodyPr>
          <a:lstStyle/>
          <a:p>
            <a:pPr marL="285750" indent="-285750">
              <a:lnSpc>
                <a:spcPct val="107000"/>
              </a:lnSpc>
              <a:spcAft>
                <a:spcPts val="800"/>
              </a:spcAft>
              <a:buFontTx/>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b="1" i="1" dirty="0" smtClean="0">
                <a:latin typeface="Calibri" panose="020F0502020204030204" pitchFamily="34" charset="0"/>
                <a:ea typeface="Calibri" panose="020F0502020204030204" pitchFamily="34" charset="0"/>
                <a:cs typeface="Times New Roman" panose="02020603050405020304" pitchFamily="18" charset="0"/>
              </a:rPr>
              <a:t>Au total, </a:t>
            </a:r>
            <a:r>
              <a:rPr lang="fr-FR" b="1" i="1" dirty="0">
                <a:latin typeface="Calibri" panose="020F0502020204030204" pitchFamily="34" charset="0"/>
                <a:ea typeface="Calibri" panose="020F0502020204030204" pitchFamily="34" charset="0"/>
                <a:cs typeface="Times New Roman" panose="02020603050405020304" pitchFamily="18" charset="0"/>
              </a:rPr>
              <a:t>7</a:t>
            </a:r>
            <a:r>
              <a:rPr lang="fr-FR" b="1" i="1" dirty="0" smtClean="0">
                <a:latin typeface="Calibri" panose="020F0502020204030204" pitchFamily="34" charset="0"/>
                <a:ea typeface="Calibri" panose="020F0502020204030204" pitchFamily="34" charset="0"/>
                <a:cs typeface="Times New Roman" panose="02020603050405020304" pitchFamily="18" charset="0"/>
              </a:rPr>
              <a:t> chemins permettent à l’internaute d’accéder à une page.</a:t>
            </a:r>
            <a:endParaRPr lang="fr-FR" b="1"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FR"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4">
            <a:extLst>
              <a:ext uri="{FF2B5EF4-FFF2-40B4-BE49-F238E27FC236}">
                <a16:creationId xmlns:a16="http://schemas.microsoft.com/office/drawing/2014/main" id="{D3A95E8F-E3E9-4E49-8B49-8A9D278A98A4}"/>
              </a:ext>
            </a:extLst>
          </p:cNvPr>
          <p:cNvSpPr txBox="1"/>
          <p:nvPr/>
        </p:nvSpPr>
        <p:spPr>
          <a:xfrm>
            <a:off x="1189327" y="2889161"/>
            <a:ext cx="10734798" cy="3939540"/>
          </a:xfrm>
          <a:prstGeom prst="rect">
            <a:avLst/>
          </a:prstGeom>
          <a:noFill/>
        </p:spPr>
        <p:txBody>
          <a:bodyPr wrap="none" rtlCol="0">
            <a:spAutoFit/>
          </a:bodyPr>
          <a:lstStyle/>
          <a:p>
            <a:pPr marL="342900" indent="-342900">
              <a:buAutoNum type="arabicPeriod"/>
            </a:pPr>
            <a:r>
              <a:rPr lang="fr-FR" dirty="0">
                <a:solidFill>
                  <a:srgbClr val="1E516E"/>
                </a:solidFill>
              </a:rPr>
              <a:t>L</a:t>
            </a:r>
            <a:r>
              <a:rPr lang="fr-FR" dirty="0" smtClean="0">
                <a:solidFill>
                  <a:srgbClr val="1E516E"/>
                </a:solidFill>
              </a:rPr>
              <a:t>a page a une url simple à retenir (ex: page d’accueil)</a:t>
            </a:r>
            <a:br>
              <a:rPr lang="fr-FR" dirty="0" smtClean="0">
                <a:solidFill>
                  <a:srgbClr val="1E516E"/>
                </a:solidFill>
              </a:rPr>
            </a:br>
            <a:endParaRPr lang="fr-FR" dirty="0" smtClean="0">
              <a:solidFill>
                <a:srgbClr val="1E516E"/>
              </a:solidFill>
            </a:endParaRPr>
          </a:p>
          <a:p>
            <a:pPr marL="342900" indent="-342900">
              <a:buAutoNum type="arabicPeriod"/>
            </a:pPr>
            <a:r>
              <a:rPr lang="fr-FR" dirty="0" smtClean="0">
                <a:solidFill>
                  <a:srgbClr val="1E516E"/>
                </a:solidFill>
              </a:rPr>
              <a:t>La page est une page de tête, donc accessible par le menu ou le fil d’Ariane.</a:t>
            </a:r>
            <a:br>
              <a:rPr lang="fr-FR" dirty="0" smtClean="0">
                <a:solidFill>
                  <a:srgbClr val="1E516E"/>
                </a:solidFill>
              </a:rPr>
            </a:br>
            <a:endParaRPr lang="fr-FR" dirty="0" smtClean="0">
              <a:solidFill>
                <a:srgbClr val="1E516E"/>
              </a:solidFill>
            </a:endParaRPr>
          </a:p>
          <a:p>
            <a:pPr marL="342900" indent="-342900">
              <a:buAutoNum type="arabicPeriod"/>
            </a:pPr>
            <a:r>
              <a:rPr lang="fr-FR" dirty="0">
                <a:solidFill>
                  <a:srgbClr val="1E516E"/>
                </a:solidFill>
              </a:rPr>
              <a:t>La page appartient à une liste (automatique ou manuelle</a:t>
            </a:r>
            <a:r>
              <a:rPr lang="fr-FR" dirty="0" smtClean="0">
                <a:solidFill>
                  <a:srgbClr val="1E516E"/>
                </a:solidFill>
              </a:rPr>
              <a:t>).</a:t>
            </a:r>
            <a:br>
              <a:rPr lang="fr-FR" dirty="0" smtClean="0">
                <a:solidFill>
                  <a:srgbClr val="1E516E"/>
                </a:solidFill>
              </a:rPr>
            </a:br>
            <a:endParaRPr lang="fr-FR" dirty="0" smtClean="0">
              <a:solidFill>
                <a:srgbClr val="1E516E"/>
              </a:solidFill>
            </a:endParaRPr>
          </a:p>
          <a:p>
            <a:pPr marL="342900" indent="-342900">
              <a:buAutoNum type="arabicPeriod"/>
            </a:pPr>
            <a:r>
              <a:rPr lang="fr-FR" dirty="0" smtClean="0">
                <a:solidFill>
                  <a:srgbClr val="1E516E"/>
                </a:solidFill>
              </a:rPr>
              <a:t>La page est la cible d’un lien (interne) à partir d’une autre page de mon site ou d’un autre site </a:t>
            </a:r>
            <a:r>
              <a:rPr lang="fr-FR" dirty="0" err="1" smtClean="0">
                <a:solidFill>
                  <a:srgbClr val="1E516E"/>
                </a:solidFill>
              </a:rPr>
              <a:t>Ksup</a:t>
            </a:r>
            <a:r>
              <a:rPr lang="fr-FR" dirty="0" smtClean="0">
                <a:solidFill>
                  <a:srgbClr val="1E516E"/>
                </a:solidFill>
              </a:rPr>
              <a:t> du Cnam.</a:t>
            </a:r>
            <a:br>
              <a:rPr lang="fr-FR" dirty="0" smtClean="0">
                <a:solidFill>
                  <a:srgbClr val="1E516E"/>
                </a:solidFill>
              </a:rPr>
            </a:br>
            <a:endParaRPr lang="fr-FR" dirty="0" smtClean="0">
              <a:solidFill>
                <a:srgbClr val="1E516E"/>
              </a:solidFill>
            </a:endParaRPr>
          </a:p>
          <a:p>
            <a:pPr marL="342900" indent="-342900">
              <a:buAutoNum type="arabicPeriod"/>
            </a:pPr>
            <a:r>
              <a:rPr lang="fr-FR" dirty="0" smtClean="0">
                <a:solidFill>
                  <a:srgbClr val="1E516E"/>
                </a:solidFill>
              </a:rPr>
              <a:t>La </a:t>
            </a:r>
            <a:r>
              <a:rPr lang="fr-FR" dirty="0">
                <a:solidFill>
                  <a:srgbClr val="1E516E"/>
                </a:solidFill>
              </a:rPr>
              <a:t>page est la cible d’un lien (externe) </a:t>
            </a:r>
            <a:r>
              <a:rPr lang="fr-FR" dirty="0" smtClean="0">
                <a:solidFill>
                  <a:srgbClr val="1E516E"/>
                </a:solidFill>
              </a:rPr>
              <a:t>depuis </a:t>
            </a:r>
            <a:r>
              <a:rPr lang="fr-FR" dirty="0">
                <a:solidFill>
                  <a:srgbClr val="1E516E"/>
                </a:solidFill>
              </a:rPr>
              <a:t>une page d’un autre site </a:t>
            </a:r>
            <a:r>
              <a:rPr lang="fr-FR" dirty="0" smtClean="0">
                <a:solidFill>
                  <a:srgbClr val="1E516E"/>
                </a:solidFill>
              </a:rPr>
              <a:t>web.</a:t>
            </a:r>
            <a:br>
              <a:rPr lang="fr-FR" dirty="0" smtClean="0">
                <a:solidFill>
                  <a:srgbClr val="1E516E"/>
                </a:solidFill>
              </a:rPr>
            </a:br>
            <a:endParaRPr lang="fr-FR" dirty="0" smtClean="0">
              <a:solidFill>
                <a:srgbClr val="1E516E"/>
              </a:solidFill>
            </a:endParaRPr>
          </a:p>
          <a:p>
            <a:pPr marL="342900" indent="-342900">
              <a:buFontTx/>
              <a:buAutoNum type="arabicPeriod"/>
            </a:pPr>
            <a:r>
              <a:rPr lang="fr-FR" dirty="0">
                <a:solidFill>
                  <a:srgbClr val="1E516E"/>
                </a:solidFill>
              </a:rPr>
              <a:t>La page est référencée par </a:t>
            </a:r>
            <a:r>
              <a:rPr lang="fr-FR" dirty="0" smtClean="0">
                <a:solidFill>
                  <a:srgbClr val="1E516E"/>
                </a:solidFill>
              </a:rPr>
              <a:t>le moteur </a:t>
            </a:r>
            <a:r>
              <a:rPr lang="fr-FR" dirty="0">
                <a:solidFill>
                  <a:srgbClr val="1E516E"/>
                </a:solidFill>
              </a:rPr>
              <a:t>de </a:t>
            </a:r>
            <a:r>
              <a:rPr lang="fr-FR" dirty="0" smtClean="0">
                <a:solidFill>
                  <a:srgbClr val="1E516E"/>
                </a:solidFill>
              </a:rPr>
              <a:t>recherche de </a:t>
            </a:r>
            <a:r>
              <a:rPr lang="fr-FR" dirty="0">
                <a:solidFill>
                  <a:srgbClr val="1E516E"/>
                </a:solidFill>
              </a:rPr>
              <a:t>mon </a:t>
            </a:r>
            <a:r>
              <a:rPr lang="fr-FR" dirty="0" smtClean="0">
                <a:solidFill>
                  <a:srgbClr val="1E516E"/>
                </a:solidFill>
              </a:rPr>
              <a:t>site ou de cnam.fr.</a:t>
            </a:r>
            <a:br>
              <a:rPr lang="fr-FR" dirty="0" smtClean="0">
                <a:solidFill>
                  <a:srgbClr val="1E516E"/>
                </a:solidFill>
              </a:rPr>
            </a:br>
            <a:endParaRPr lang="fr-FR" dirty="0" smtClean="0">
              <a:solidFill>
                <a:srgbClr val="1E516E"/>
              </a:solidFill>
            </a:endParaRPr>
          </a:p>
          <a:p>
            <a:pPr marL="342900" indent="-342900">
              <a:buAutoNum type="arabicPeriod"/>
            </a:pPr>
            <a:r>
              <a:rPr lang="fr-FR" dirty="0" smtClean="0">
                <a:solidFill>
                  <a:srgbClr val="1E516E"/>
                </a:solidFill>
              </a:rPr>
              <a:t>La page est référencée par les moteurs de recherche de Google/Bing/</a:t>
            </a:r>
            <a:r>
              <a:rPr lang="fr-FR" dirty="0" err="1" smtClean="0">
                <a:solidFill>
                  <a:srgbClr val="1E516E"/>
                </a:solidFill>
              </a:rPr>
              <a:t>Qwant</a:t>
            </a:r>
            <a:r>
              <a:rPr lang="fr-FR" dirty="0" smtClean="0">
                <a:solidFill>
                  <a:srgbClr val="1E516E"/>
                </a:solidFill>
              </a:rPr>
              <a:t>…</a:t>
            </a:r>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spTree>
    <p:extLst>
      <p:ext uri="{BB962C8B-B14F-4D97-AF65-F5344CB8AC3E}">
        <p14:creationId xmlns:p14="http://schemas.microsoft.com/office/powerpoint/2010/main" val="31798185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2729552" y="2429301"/>
            <a:ext cx="5964072" cy="3416320"/>
          </a:xfrm>
          <a:prstGeom prst="rect">
            <a:avLst/>
          </a:prstGeom>
          <a:noFill/>
        </p:spPr>
        <p:txBody>
          <a:bodyPr wrap="square" rtlCol="0">
            <a:spAutoFit/>
          </a:bodyPr>
          <a:lstStyle/>
          <a:p>
            <a:pPr algn="ctr"/>
            <a:r>
              <a:rPr lang="fr-FR" sz="5400" b="1" dirty="0"/>
              <a:t>4</a:t>
            </a:r>
            <a:r>
              <a:rPr lang="fr-FR" sz="5400" b="1" baseline="30000" dirty="0"/>
              <a:t>e</a:t>
            </a:r>
            <a:r>
              <a:rPr lang="fr-FR" sz="5400" b="1" dirty="0"/>
              <a:t> partie</a:t>
            </a:r>
          </a:p>
          <a:p>
            <a:pPr algn="ctr"/>
            <a:r>
              <a:rPr lang="fr-FR" sz="5400" b="1" dirty="0"/>
              <a:t>COMMENT AMELIORER SON REFERENCEMENT</a:t>
            </a:r>
          </a:p>
        </p:txBody>
      </p:sp>
    </p:spTree>
    <p:extLst>
      <p:ext uri="{BB962C8B-B14F-4D97-AF65-F5344CB8AC3E}">
        <p14:creationId xmlns:p14="http://schemas.microsoft.com/office/powerpoint/2010/main" val="4611990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481533" y="1458685"/>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481533" y="1458685"/>
            <a:ext cx="3962130"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359703" y="1442643"/>
            <a:ext cx="3014351" cy="584775"/>
          </a:xfrm>
          <a:prstGeom prst="rect">
            <a:avLst/>
          </a:prstGeom>
          <a:noFill/>
        </p:spPr>
        <p:txBody>
          <a:bodyPr wrap="none" rtlCol="0">
            <a:spAutoFit/>
          </a:bodyPr>
          <a:lstStyle/>
          <a:p>
            <a:r>
              <a:rPr lang="fr-FR" sz="1600" dirty="0">
                <a:solidFill>
                  <a:srgbClr val="1E516E"/>
                </a:solidFill>
                <a:latin typeface="Calibri" panose="020F0502020204030204" pitchFamily="34" charset="0"/>
              </a:rPr>
              <a:t>Le r</a:t>
            </a:r>
            <a:r>
              <a:rPr lang="fr-FR" sz="1600" dirty="0" smtClean="0">
                <a:solidFill>
                  <a:srgbClr val="1E516E"/>
                </a:solidFill>
                <a:latin typeface="Calibri" panose="020F0502020204030204" pitchFamily="34" charset="0"/>
              </a:rPr>
              <a:t>éférencement naturel </a:t>
            </a:r>
            <a:r>
              <a:rPr lang="fr-FR" sz="1600" dirty="0">
                <a:solidFill>
                  <a:srgbClr val="1E516E"/>
                </a:solidFill>
                <a:latin typeface="Calibri" panose="020F0502020204030204" pitchFamily="34" charset="0"/>
              </a:rPr>
              <a:t>se base </a:t>
            </a:r>
            <a:br>
              <a:rPr lang="fr-FR" sz="1600" dirty="0">
                <a:solidFill>
                  <a:srgbClr val="1E516E"/>
                </a:solidFill>
                <a:latin typeface="Calibri" panose="020F0502020204030204" pitchFamily="34" charset="0"/>
              </a:rPr>
            </a:br>
            <a:r>
              <a:rPr lang="fr-FR" sz="1600" dirty="0">
                <a:solidFill>
                  <a:srgbClr val="1E516E"/>
                </a:solidFill>
                <a:latin typeface="Calibri" panose="020F0502020204030204" pitchFamily="34" charset="0"/>
              </a:rPr>
              <a:t>sur la règles des « 4C »</a:t>
            </a: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4572000" y="1684421"/>
            <a:ext cx="1636295"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2087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986500" y="2052239"/>
            <a:ext cx="1988951"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359703" y="2027730"/>
            <a:ext cx="4891660" cy="1631216"/>
          </a:xfrm>
          <a:prstGeom prst="rect">
            <a:avLst/>
          </a:prstGeom>
          <a:noFill/>
        </p:spPr>
        <p:txBody>
          <a:bodyPr wrap="none" rtlCol="0">
            <a:spAutoFit/>
          </a:bodyPr>
          <a:lstStyle/>
          <a:p>
            <a:pPr marL="285750" indent="-285750">
              <a:buFont typeface="Arial" panose="020B0604020202020204" pitchFamily="34" charset="0"/>
              <a:buChar char="•"/>
            </a:pPr>
            <a:r>
              <a:rPr lang="fr-FR" sz="2000" dirty="0">
                <a:solidFill>
                  <a:srgbClr val="1E516E"/>
                </a:solidFill>
                <a:latin typeface="Calibri" panose="020F0502020204030204" pitchFamily="34" charset="0"/>
              </a:rPr>
              <a:t>Une balise TITLE bien structurée</a:t>
            </a:r>
          </a:p>
          <a:p>
            <a:pPr marL="285750" lvl="0" indent="-285750">
              <a:buFont typeface="Arial" panose="020B0604020202020204" pitchFamily="34" charset="0"/>
              <a:buChar char="•"/>
            </a:pPr>
            <a:r>
              <a:rPr lang="fr-FR" sz="2000" dirty="0" smtClean="0">
                <a:solidFill>
                  <a:srgbClr val="1E516E"/>
                </a:solidFill>
                <a:latin typeface="Calibri" panose="020F0502020204030204" pitchFamily="34" charset="0"/>
              </a:rPr>
              <a:t>Des </a:t>
            </a:r>
            <a:r>
              <a:rPr lang="fr-FR" sz="2000" dirty="0">
                <a:solidFill>
                  <a:srgbClr val="1E516E"/>
                </a:solidFill>
                <a:latin typeface="Calibri" panose="020F0502020204030204" pitchFamily="34" charset="0"/>
              </a:rPr>
              <a:t>balises H1-H6 pour structurer </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le contenu éditorial</a:t>
            </a:r>
          </a:p>
          <a:p>
            <a:pPr marL="285750" lvl="0" indent="-285750">
              <a:buFont typeface="Arial" panose="020B0604020202020204" pitchFamily="34" charset="0"/>
              <a:buChar char="•"/>
            </a:pPr>
            <a:r>
              <a:rPr lang="fr-FR" sz="2000" dirty="0" smtClean="0">
                <a:solidFill>
                  <a:srgbClr val="1E516E"/>
                </a:solidFill>
                <a:latin typeface="Calibri" panose="020F0502020204030204" pitchFamily="34" charset="0"/>
              </a:rPr>
              <a:t>Des </a:t>
            </a:r>
            <a:r>
              <a:rPr lang="fr-FR" sz="2000" dirty="0">
                <a:solidFill>
                  <a:srgbClr val="1E516E"/>
                </a:solidFill>
                <a:latin typeface="Calibri" panose="020F0502020204030204" pitchFamily="34" charset="0"/>
              </a:rPr>
              <a:t>mots en gras (balise STRONG)</a:t>
            </a:r>
          </a:p>
          <a:p>
            <a:pPr marL="285750" lvl="0" indent="-285750">
              <a:buFont typeface="Arial" panose="020B0604020202020204" pitchFamily="34" charset="0"/>
              <a:buChar char="•"/>
            </a:pPr>
            <a:r>
              <a:rPr lang="fr-FR" sz="2000" dirty="0">
                <a:solidFill>
                  <a:srgbClr val="1E516E"/>
                </a:solidFill>
                <a:latin typeface="Calibri" panose="020F0502020204030204" pitchFamily="34" charset="0"/>
              </a:rPr>
              <a:t>Des attributs ALT descriptifs sur les </a:t>
            </a:r>
            <a:r>
              <a:rPr lang="fr-FR" sz="2000" dirty="0" smtClean="0">
                <a:solidFill>
                  <a:srgbClr val="1E516E"/>
                </a:solidFill>
                <a:latin typeface="Calibri" panose="020F0502020204030204" pitchFamily="34" charset="0"/>
              </a:rPr>
              <a:t>images</a:t>
            </a:r>
            <a:endParaRPr lang="fr-FR" sz="2000" dirty="0">
              <a:solidFill>
                <a:srgbClr val="1E516E"/>
              </a:solidFill>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3040260" y="2270791"/>
            <a:ext cx="3169471"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78915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481533" y="2645793"/>
            <a:ext cx="3571852"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359703" y="2621284"/>
            <a:ext cx="4893455" cy="1569660"/>
          </a:xfrm>
          <a:prstGeom prst="rect">
            <a:avLst/>
          </a:prstGeom>
          <a:noFill/>
        </p:spPr>
        <p:txBody>
          <a:bodyPr wrap="none" rtlCol="0">
            <a:spAutoFit/>
          </a:bodyPr>
          <a:lstStyle/>
          <a:p>
            <a:pPr marL="285750" indent="-285750">
              <a:buFont typeface="Arial" panose="020B0604020202020204" pitchFamily="34" charset="0"/>
              <a:buChar char="•"/>
            </a:pPr>
            <a:r>
              <a:rPr lang="fr-FR" sz="2000" dirty="0">
                <a:solidFill>
                  <a:srgbClr val="1E516E"/>
                </a:solidFill>
                <a:latin typeface="Calibri" panose="020F0502020204030204" pitchFamily="34" charset="0"/>
              </a:rPr>
              <a:t>Des URL et des liens significatifs</a:t>
            </a:r>
          </a:p>
          <a:p>
            <a:pPr marL="285750" indent="-285750">
              <a:buFont typeface="Arial" panose="020B0604020202020204" pitchFamily="34" charset="0"/>
              <a:buChar char="•"/>
            </a:pPr>
            <a:r>
              <a:rPr lang="fr-FR" sz="2000" dirty="0">
                <a:solidFill>
                  <a:srgbClr val="1E516E"/>
                </a:solidFill>
                <a:latin typeface="Calibri" panose="020F0502020204030204" pitchFamily="34" charset="0"/>
              </a:rPr>
              <a:t>Des noms de fichiers images descriptifs</a:t>
            </a:r>
          </a:p>
          <a:p>
            <a:pPr marL="285750" indent="-285750">
              <a:buFont typeface="Arial" panose="020B0604020202020204" pitchFamily="34" charset="0"/>
              <a:buChar char="•"/>
            </a:pPr>
            <a:r>
              <a:rPr lang="fr-FR" sz="2000" dirty="0">
                <a:solidFill>
                  <a:srgbClr val="1E516E"/>
                </a:solidFill>
                <a:latin typeface="Calibri" panose="020F0502020204030204" pitchFamily="34" charset="0"/>
              </a:rPr>
              <a:t>Un plan du site pour les internautes</a:t>
            </a:r>
          </a:p>
          <a:p>
            <a:pPr marL="285750" indent="-285750">
              <a:buFont typeface="Arial" panose="020B0604020202020204" pitchFamily="34" charset="0"/>
              <a:buChar char="•"/>
            </a:pPr>
            <a:r>
              <a:rPr lang="fr-FR" sz="2000" dirty="0">
                <a:solidFill>
                  <a:srgbClr val="1E516E"/>
                </a:solidFill>
                <a:latin typeface="Calibri" panose="020F0502020204030204" pitchFamily="34" charset="0"/>
              </a:rPr>
              <a:t>Le moins de « duplicate content » possible</a:t>
            </a:r>
          </a:p>
          <a:p>
            <a:pPr lvl="0"/>
            <a:endParaRPr lang="fr-FR" sz="1600" dirty="0">
              <a:solidFill>
                <a:srgbClr val="1E516E"/>
              </a:solidFill>
              <a:latin typeface="Montserrat" panose="02000505000000020004" pitchFamily="2" charset="77"/>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3834063" y="2871529"/>
            <a:ext cx="2374232"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2022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Montserrat" pitchFamily="2" charset="77"/>
              </a:rPr>
              <a:t>•  </a:t>
            </a:r>
            <a:r>
              <a:rPr lang="fr-FR" sz="2400" b="1" dirty="0">
                <a:solidFill>
                  <a:srgbClr val="1E516E"/>
                </a:solidFill>
                <a:latin typeface="Calibri" panose="020F0502020204030204" pitchFamily="34" charset="0"/>
              </a:rPr>
              <a:t>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910702" y="3230179"/>
            <a:ext cx="2651411"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359703" y="3190904"/>
            <a:ext cx="4882940" cy="1508105"/>
          </a:xfrm>
          <a:prstGeom prst="rect">
            <a:avLst/>
          </a:prstGeom>
          <a:noFill/>
        </p:spPr>
        <p:txBody>
          <a:bodyPr wrap="none" rtlCol="0">
            <a:spAutoFit/>
          </a:bodyPr>
          <a:lstStyle/>
          <a:p>
            <a:pPr marL="285750" lvl="0" indent="-285750">
              <a:buFont typeface="Arial" panose="020B0604020202020204" pitchFamily="34" charset="0"/>
              <a:buChar char="•"/>
            </a:pPr>
            <a:r>
              <a:rPr lang="fr-FR" sz="2000" dirty="0">
                <a:solidFill>
                  <a:srgbClr val="1E516E"/>
                </a:solidFill>
                <a:latin typeface="Calibri" panose="020F0502020204030204" pitchFamily="34" charset="0"/>
              </a:rPr>
              <a:t>Au moins 200 mots dans la zone éditoriale</a:t>
            </a:r>
          </a:p>
          <a:p>
            <a:pPr marL="285750" lvl="0" indent="-285750">
              <a:buFont typeface="Arial" panose="020B0604020202020204" pitchFamily="34" charset="0"/>
              <a:buChar char="•"/>
            </a:pPr>
            <a:r>
              <a:rPr lang="fr-FR" sz="2000" dirty="0">
                <a:solidFill>
                  <a:srgbClr val="1E516E"/>
                </a:solidFill>
                <a:latin typeface="Calibri" panose="020F0502020204030204" pitchFamily="34" charset="0"/>
              </a:rPr>
              <a:t>Une fréquence de mise à jour importante </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si requêtes chaudes</a:t>
            </a: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3971499" y="3441149"/>
            <a:ext cx="2236796"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658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ingle Corner Rectangle 23">
            <a:extLst>
              <a:ext uri="{FF2B5EF4-FFF2-40B4-BE49-F238E27FC236}">
                <a16:creationId xmlns:a16="http://schemas.microsoft.com/office/drawing/2014/main" id="{2BF9E61E-6891-E341-8AC1-D3AA428AAF6A}"/>
              </a:ext>
            </a:extLst>
          </p:cNvPr>
          <p:cNvSpPr/>
          <p:nvPr/>
        </p:nvSpPr>
        <p:spPr>
          <a:xfrm flipH="1">
            <a:off x="3314700" y="-11432"/>
            <a:ext cx="44450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16" name="Group 15">
            <a:extLst>
              <a:ext uri="{FF2B5EF4-FFF2-40B4-BE49-F238E27FC236}">
                <a16:creationId xmlns:a16="http://schemas.microsoft.com/office/drawing/2014/main" id="{C123EF22-82B8-1D49-86D8-0F18D90AFCC5}"/>
              </a:ext>
            </a:extLst>
          </p:cNvPr>
          <p:cNvGrpSpPr/>
          <p:nvPr/>
        </p:nvGrpSpPr>
        <p:grpSpPr>
          <a:xfrm>
            <a:off x="3633216" y="-11432"/>
            <a:ext cx="3944534" cy="1145751"/>
            <a:chOff x="3314700" y="-11432"/>
            <a:chExt cx="5374615"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4384016"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pitchFamily="2" charset="77"/>
                </a:rPr>
                <a:t>PAGE D’ACCUEIL DU B.O.</a:t>
              </a:r>
              <a:endParaRPr lang="fr-FR" b="1" dirty="0">
                <a:solidFill>
                  <a:schemeClr val="bg1"/>
                </a:solidFill>
                <a:latin typeface="Montserrat" pitchFamily="2" charset="77"/>
              </a:endParaRPr>
            </a:p>
          </p:txBody>
        </p:sp>
      </p:grpSp>
      <p:grpSp>
        <p:nvGrpSpPr>
          <p:cNvPr id="15" name="Group 14">
            <a:extLst>
              <a:ext uri="{FF2B5EF4-FFF2-40B4-BE49-F238E27FC236}">
                <a16:creationId xmlns:a16="http://schemas.microsoft.com/office/drawing/2014/main" id="{CB4735CF-0A3A-3548-8991-46C2CDC509C6}"/>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414223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39624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SE CONNECTER À L’INTERFACE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pic>
        <p:nvPicPr>
          <p:cNvPr id="12" name="Picture 11">
            <a:extLst>
              <a:ext uri="{FF2B5EF4-FFF2-40B4-BE49-F238E27FC236}">
                <a16:creationId xmlns:a16="http://schemas.microsoft.com/office/drawing/2014/main" id="{3CE573A1-3E85-2F41-990A-8858FD08C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000" y="1353209"/>
            <a:ext cx="7581900" cy="5415643"/>
          </a:xfrm>
          <a:prstGeom prst="rect">
            <a:avLst/>
          </a:prstGeom>
        </p:spPr>
      </p:pic>
      <p:sp>
        <p:nvSpPr>
          <p:cNvPr id="14" name="Rectangle 13">
            <a:extLst>
              <a:ext uri="{FF2B5EF4-FFF2-40B4-BE49-F238E27FC236}">
                <a16:creationId xmlns:a16="http://schemas.microsoft.com/office/drawing/2014/main" id="{FFB0364A-966D-4547-B7AB-9FCC022EBB19}"/>
              </a:ext>
            </a:extLst>
          </p:cNvPr>
          <p:cNvSpPr/>
          <p:nvPr/>
        </p:nvSpPr>
        <p:spPr>
          <a:xfrm>
            <a:off x="2165094" y="1307693"/>
            <a:ext cx="4880747" cy="47857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a:extLst>
              <a:ext uri="{FF2B5EF4-FFF2-40B4-BE49-F238E27FC236}">
                <a16:creationId xmlns:a16="http://schemas.microsoft.com/office/drawing/2014/main" id="{17A673CC-5B78-834E-BCE9-FFC61A619313}"/>
              </a:ext>
            </a:extLst>
          </p:cNvPr>
          <p:cNvSpPr txBox="1"/>
          <p:nvPr/>
        </p:nvSpPr>
        <p:spPr>
          <a:xfrm>
            <a:off x="1234027" y="1377704"/>
            <a:ext cx="837089" cy="338554"/>
          </a:xfrm>
          <a:prstGeom prst="rect">
            <a:avLst/>
          </a:prstGeom>
          <a:noFill/>
        </p:spPr>
        <p:txBody>
          <a:bodyPr wrap="none" rtlCol="0">
            <a:spAutoFit/>
          </a:bodyPr>
          <a:lstStyle/>
          <a:p>
            <a:r>
              <a:rPr lang="fr-FR" sz="1600" dirty="0">
                <a:solidFill>
                  <a:srgbClr val="1E516E"/>
                </a:solidFill>
                <a:latin typeface="Montserrat" pitchFamily="2" charset="77"/>
              </a:rPr>
              <a:t>Zone 1</a:t>
            </a:r>
          </a:p>
        </p:txBody>
      </p:sp>
      <p:sp>
        <p:nvSpPr>
          <p:cNvPr id="18" name="Rectangle 17">
            <a:extLst>
              <a:ext uri="{FF2B5EF4-FFF2-40B4-BE49-F238E27FC236}">
                <a16:creationId xmlns:a16="http://schemas.microsoft.com/office/drawing/2014/main" id="{FFB0364A-966D-4547-B7AB-9FCC022EBB19}"/>
              </a:ext>
            </a:extLst>
          </p:cNvPr>
          <p:cNvSpPr/>
          <p:nvPr/>
        </p:nvSpPr>
        <p:spPr>
          <a:xfrm flipH="1">
            <a:off x="7004691" y="1268233"/>
            <a:ext cx="2708243" cy="70001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9995207" y="859746"/>
            <a:ext cx="888385" cy="369332"/>
          </a:xfrm>
          <a:prstGeom prst="rect">
            <a:avLst/>
          </a:prstGeom>
        </p:spPr>
        <p:txBody>
          <a:bodyPr wrap="none">
            <a:spAutoFit/>
          </a:bodyPr>
          <a:lstStyle/>
          <a:p>
            <a:r>
              <a:rPr lang="fr-FR" dirty="0">
                <a:solidFill>
                  <a:srgbClr val="1E516E"/>
                </a:solidFill>
                <a:latin typeface="Montserrat" pitchFamily="2" charset="77"/>
              </a:rPr>
              <a:t>Zone 2</a:t>
            </a:r>
          </a:p>
        </p:txBody>
      </p:sp>
      <p:sp>
        <p:nvSpPr>
          <p:cNvPr id="19" name="Rectangle 18">
            <a:extLst>
              <a:ext uri="{FF2B5EF4-FFF2-40B4-BE49-F238E27FC236}">
                <a16:creationId xmlns:a16="http://schemas.microsoft.com/office/drawing/2014/main" id="{FFB0364A-966D-4547-B7AB-9FCC022EBB19}"/>
              </a:ext>
            </a:extLst>
          </p:cNvPr>
          <p:cNvSpPr/>
          <p:nvPr/>
        </p:nvSpPr>
        <p:spPr>
          <a:xfrm>
            <a:off x="2942473" y="2102158"/>
            <a:ext cx="6073509" cy="246197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FFB0364A-966D-4547-B7AB-9FCC022EBB19}"/>
              </a:ext>
            </a:extLst>
          </p:cNvPr>
          <p:cNvSpPr/>
          <p:nvPr/>
        </p:nvSpPr>
        <p:spPr>
          <a:xfrm>
            <a:off x="2942474" y="4744107"/>
            <a:ext cx="6073509" cy="211389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Rectangle 2"/>
          <p:cNvSpPr/>
          <p:nvPr/>
        </p:nvSpPr>
        <p:spPr>
          <a:xfrm>
            <a:off x="1162868" y="3429000"/>
            <a:ext cx="888385" cy="369332"/>
          </a:xfrm>
          <a:prstGeom prst="rect">
            <a:avLst/>
          </a:prstGeom>
        </p:spPr>
        <p:txBody>
          <a:bodyPr wrap="none">
            <a:spAutoFit/>
          </a:bodyPr>
          <a:lstStyle/>
          <a:p>
            <a:r>
              <a:rPr lang="fr-FR" dirty="0">
                <a:solidFill>
                  <a:srgbClr val="1E516E"/>
                </a:solidFill>
                <a:latin typeface="Montserrat" pitchFamily="2" charset="77"/>
              </a:rPr>
              <a:t>Zone </a:t>
            </a:r>
            <a:r>
              <a:rPr lang="fr-FR" dirty="0" smtClean="0">
                <a:solidFill>
                  <a:srgbClr val="1E516E"/>
                </a:solidFill>
                <a:latin typeface="Montserrat" pitchFamily="2" charset="77"/>
              </a:rPr>
              <a:t>3</a:t>
            </a:r>
            <a:endParaRPr lang="fr-FR" dirty="0">
              <a:solidFill>
                <a:srgbClr val="1E516E"/>
              </a:solidFill>
              <a:latin typeface="Montserrat" pitchFamily="2" charset="77"/>
            </a:endParaRPr>
          </a:p>
        </p:txBody>
      </p:sp>
      <p:sp>
        <p:nvSpPr>
          <p:cNvPr id="9" name="Rectangle 8"/>
          <p:cNvSpPr/>
          <p:nvPr/>
        </p:nvSpPr>
        <p:spPr>
          <a:xfrm>
            <a:off x="640081" y="4871258"/>
            <a:ext cx="1431036" cy="1292662"/>
          </a:xfrm>
          <a:prstGeom prst="rect">
            <a:avLst/>
          </a:prstGeom>
        </p:spPr>
        <p:txBody>
          <a:bodyPr wrap="square">
            <a:spAutoFit/>
          </a:bodyPr>
          <a:lstStyle/>
          <a:p>
            <a:r>
              <a:rPr lang="fr-FR" dirty="0" smtClean="0">
                <a:solidFill>
                  <a:srgbClr val="1E516E"/>
                </a:solidFill>
                <a:latin typeface="Montserrat" pitchFamily="2" charset="77"/>
              </a:rPr>
              <a:t>Zone 4</a:t>
            </a:r>
            <a:br>
              <a:rPr lang="fr-FR" dirty="0" smtClean="0">
                <a:solidFill>
                  <a:srgbClr val="1E516E"/>
                </a:solidFill>
                <a:latin typeface="Montserrat" pitchFamily="2" charset="77"/>
              </a:rPr>
            </a:br>
            <a:r>
              <a:rPr lang="fr-FR" sz="1200" dirty="0" smtClean="0">
                <a:solidFill>
                  <a:srgbClr val="1E516E"/>
                </a:solidFill>
                <a:latin typeface="Montserrat" pitchFamily="2" charset="77"/>
              </a:rPr>
              <a:t>Accès rapide aux dernières fiches modifiées ou aux fiches à valider</a:t>
            </a:r>
            <a:endParaRPr lang="fr-FR" sz="1200" dirty="0">
              <a:solidFill>
                <a:srgbClr val="1E516E"/>
              </a:solidFill>
              <a:latin typeface="Montserrat" pitchFamily="2" charset="77"/>
            </a:endParaRPr>
          </a:p>
        </p:txBody>
      </p:sp>
      <p:pic>
        <p:nvPicPr>
          <p:cNvPr id="21" name="Picture 2">
            <a:extLst>
              <a:ext uri="{FF2B5EF4-FFF2-40B4-BE49-F238E27FC236}">
                <a16:creationId xmlns:a16="http://schemas.microsoft.com/office/drawing/2014/main" id="{7CC6BC58-7156-5F4A-8535-B629502CB895}"/>
              </a:ext>
            </a:extLst>
          </p:cNvPr>
          <p:cNvPicPr>
            <a:picLocks noChangeAspect="1"/>
          </p:cNvPicPr>
          <p:nvPr/>
        </p:nvPicPr>
        <p:blipFill rotWithShape="1">
          <a:blip r:embed="rId4">
            <a:extLst>
              <a:ext uri="{28A0092B-C50C-407E-A947-70E740481C1C}">
                <a14:useLocalDpi xmlns:a14="http://schemas.microsoft.com/office/drawing/2010/main" val="0"/>
              </a:ext>
            </a:extLst>
          </a:blip>
          <a:srcRect l="9287" t="5252" r="9873" b="-1"/>
          <a:stretch/>
        </p:blipFill>
        <p:spPr>
          <a:xfrm>
            <a:off x="9931401" y="2744423"/>
            <a:ext cx="2260600" cy="2422113"/>
          </a:xfrm>
          <a:prstGeom prst="rect">
            <a:avLst/>
          </a:prstGeom>
        </p:spPr>
      </p:pic>
      <p:cxnSp>
        <p:nvCxnSpPr>
          <p:cNvPr id="22" name="Straight Arrow Connector 18">
            <a:extLst>
              <a:ext uri="{FF2B5EF4-FFF2-40B4-BE49-F238E27FC236}">
                <a16:creationId xmlns:a16="http://schemas.microsoft.com/office/drawing/2014/main" id="{0F22DA7E-061D-024D-9E51-7A3427480212}"/>
              </a:ext>
            </a:extLst>
          </p:cNvPr>
          <p:cNvCxnSpPr>
            <a:cxnSpLocks/>
          </p:cNvCxnSpPr>
          <p:nvPr/>
        </p:nvCxnSpPr>
        <p:spPr>
          <a:xfrm>
            <a:off x="8935198" y="3112398"/>
            <a:ext cx="79762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Objet 24"/>
          <p:cNvGraphicFramePr>
            <a:graphicFrameLocks noChangeAspect="1"/>
          </p:cNvGraphicFramePr>
          <p:nvPr>
            <p:extLst>
              <p:ext uri="{D42A27DB-BD31-4B8C-83A1-F6EECF244321}">
                <p14:modId xmlns:p14="http://schemas.microsoft.com/office/powerpoint/2010/main" val="2696899480"/>
              </p:ext>
            </p:extLst>
          </p:nvPr>
        </p:nvGraphicFramePr>
        <p:xfrm>
          <a:off x="10085323" y="1134319"/>
          <a:ext cx="1525617" cy="704131"/>
        </p:xfrm>
        <a:graphic>
          <a:graphicData uri="http://schemas.openxmlformats.org/presentationml/2006/ole">
            <mc:AlternateContent xmlns:mc="http://schemas.openxmlformats.org/markup-compatibility/2006">
              <mc:Choice xmlns:v="urn:schemas-microsoft-com:vml" Requires="v">
                <p:oleObj spid="_x0000_s9364" r:id="rId5" imgW="2310840" imgH="1066320" progId="">
                  <p:embed/>
                </p:oleObj>
              </mc:Choice>
              <mc:Fallback>
                <p:oleObj r:id="rId5" imgW="2310840" imgH="1066320" progId="">
                  <p:embed/>
                  <p:pic>
                    <p:nvPicPr>
                      <p:cNvPr id="0" name=""/>
                      <p:cNvPicPr/>
                      <p:nvPr/>
                    </p:nvPicPr>
                    <p:blipFill>
                      <a:blip r:embed="rId6"/>
                      <a:stretch>
                        <a:fillRect/>
                      </a:stretch>
                    </p:blipFill>
                    <p:spPr>
                      <a:xfrm>
                        <a:off x="10085323" y="1134319"/>
                        <a:ext cx="1525617" cy="704131"/>
                      </a:xfrm>
                      <a:prstGeom prst="rect">
                        <a:avLst/>
                      </a:prstGeom>
                    </p:spPr>
                  </p:pic>
                </p:oleObj>
              </mc:Fallback>
            </mc:AlternateContent>
          </a:graphicData>
        </a:graphic>
      </p:graphicFrame>
      <p:cxnSp>
        <p:nvCxnSpPr>
          <p:cNvPr id="26" name="Straight Arrow Connector 18">
            <a:extLst>
              <a:ext uri="{FF2B5EF4-FFF2-40B4-BE49-F238E27FC236}">
                <a16:creationId xmlns:a16="http://schemas.microsoft.com/office/drawing/2014/main" id="{0F22DA7E-061D-024D-9E51-7A3427480212}"/>
              </a:ext>
            </a:extLst>
          </p:cNvPr>
          <p:cNvCxnSpPr>
            <a:cxnSpLocks/>
          </p:cNvCxnSpPr>
          <p:nvPr/>
        </p:nvCxnSpPr>
        <p:spPr>
          <a:xfrm>
            <a:off x="9732818" y="1546981"/>
            <a:ext cx="383771"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18">
            <a:extLst>
              <a:ext uri="{FF2B5EF4-FFF2-40B4-BE49-F238E27FC236}">
                <a16:creationId xmlns:a16="http://schemas.microsoft.com/office/drawing/2014/main" id="{0F22DA7E-061D-024D-9E51-7A3427480212}"/>
              </a:ext>
            </a:extLst>
          </p:cNvPr>
          <p:cNvCxnSpPr>
            <a:cxnSpLocks/>
          </p:cNvCxnSpPr>
          <p:nvPr/>
        </p:nvCxnSpPr>
        <p:spPr>
          <a:xfrm flipH="1">
            <a:off x="1988529" y="5052034"/>
            <a:ext cx="79762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67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21"/>
                                        </p:tgtEl>
                                        <p:attrNameLst>
                                          <p:attrName>style.visibility</p:attrName>
                                        </p:attrNameLst>
                                      </p:cBhvr>
                                      <p:to>
                                        <p:strVal val="visible"/>
                                      </p:to>
                                    </p:set>
                                    <p:anim calcmode="lin" valueType="num">
                                      <p:cBhvr>
                                        <p:cTn id="11" dur="300" fill="hold"/>
                                        <p:tgtEl>
                                          <p:spTgt spid="21"/>
                                        </p:tgtEl>
                                        <p:attrNameLst>
                                          <p:attrName>ppt_w</p:attrName>
                                        </p:attrNameLst>
                                      </p:cBhvr>
                                      <p:tavLst>
                                        <p:tav tm="0">
                                          <p:val>
                                            <p:fltVal val="0"/>
                                          </p:val>
                                        </p:tav>
                                        <p:tav tm="100000">
                                          <p:val>
                                            <p:strVal val="#ppt_w"/>
                                          </p:val>
                                        </p:tav>
                                      </p:tavLst>
                                    </p:anim>
                                    <p:anim calcmode="lin" valueType="num">
                                      <p:cBhvr>
                                        <p:cTn id="12" dur="300" fill="hold"/>
                                        <p:tgtEl>
                                          <p:spTgt spid="21"/>
                                        </p:tgtEl>
                                        <p:attrNameLst>
                                          <p:attrName>ppt_h</p:attrName>
                                        </p:attrNameLst>
                                      </p:cBhvr>
                                      <p:tavLst>
                                        <p:tav tm="0">
                                          <p:val>
                                            <p:fltVal val="0"/>
                                          </p:val>
                                        </p:tav>
                                        <p:tav tm="100000">
                                          <p:val>
                                            <p:strVal val="#ppt_h"/>
                                          </p:val>
                                        </p:tav>
                                      </p:tavLst>
                                    </p:anim>
                                    <p:animEffect transition="in" filter="fade">
                                      <p:cBhvr>
                                        <p:cTn id="13" dur="300"/>
                                        <p:tgtEl>
                                          <p:spTgt spid="21"/>
                                        </p:tgtEl>
                                      </p:cBhvr>
                                    </p:animEffect>
                                  </p:childTnLst>
                                </p:cTn>
                              </p:par>
                              <p:par>
                                <p:cTn id="14" presetID="53" presetClass="entr" presetSubtype="16" fill="hold" nodeType="withEffect">
                                  <p:stCondLst>
                                    <p:cond delay="1000"/>
                                  </p:stCondLst>
                                  <p:childTnLst>
                                    <p:set>
                                      <p:cBhvr>
                                        <p:cTn id="15" dur="1" fill="hold">
                                          <p:stCondLst>
                                            <p:cond delay="0"/>
                                          </p:stCondLst>
                                        </p:cTn>
                                        <p:tgtEl>
                                          <p:spTgt spid="22"/>
                                        </p:tgtEl>
                                        <p:attrNameLst>
                                          <p:attrName>style.visibility</p:attrName>
                                        </p:attrNameLst>
                                      </p:cBhvr>
                                      <p:to>
                                        <p:strVal val="visible"/>
                                      </p:to>
                                    </p:set>
                                    <p:anim calcmode="lin" valueType="num">
                                      <p:cBhvr>
                                        <p:cTn id="16" dur="200" fill="hold"/>
                                        <p:tgtEl>
                                          <p:spTgt spid="22"/>
                                        </p:tgtEl>
                                        <p:attrNameLst>
                                          <p:attrName>ppt_w</p:attrName>
                                        </p:attrNameLst>
                                      </p:cBhvr>
                                      <p:tavLst>
                                        <p:tav tm="0">
                                          <p:val>
                                            <p:fltVal val="0"/>
                                          </p:val>
                                        </p:tav>
                                        <p:tav tm="100000">
                                          <p:val>
                                            <p:strVal val="#ppt_w"/>
                                          </p:val>
                                        </p:tav>
                                      </p:tavLst>
                                    </p:anim>
                                    <p:anim calcmode="lin" valueType="num">
                                      <p:cBhvr>
                                        <p:cTn id="17" dur="200" fill="hold"/>
                                        <p:tgtEl>
                                          <p:spTgt spid="22"/>
                                        </p:tgtEl>
                                        <p:attrNameLst>
                                          <p:attrName>ppt_h</p:attrName>
                                        </p:attrNameLst>
                                      </p:cBhvr>
                                      <p:tavLst>
                                        <p:tav tm="0">
                                          <p:val>
                                            <p:fltVal val="0"/>
                                          </p:val>
                                        </p:tav>
                                        <p:tav tm="100000">
                                          <p:val>
                                            <p:strVal val="#ppt_h"/>
                                          </p:val>
                                        </p:tav>
                                      </p:tavLst>
                                    </p:anim>
                                    <p:animEffect transition="in" filter="fade">
                                      <p:cBhvr>
                                        <p:cTn id="18" dur="200"/>
                                        <p:tgtEl>
                                          <p:spTgt spid="22"/>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00" fill="hold"/>
                                        <p:tgtEl>
                                          <p:spTgt spid="26"/>
                                        </p:tgtEl>
                                        <p:attrNameLst>
                                          <p:attrName>ppt_w</p:attrName>
                                        </p:attrNameLst>
                                      </p:cBhvr>
                                      <p:tavLst>
                                        <p:tav tm="0">
                                          <p:val>
                                            <p:fltVal val="0"/>
                                          </p:val>
                                        </p:tav>
                                        <p:tav tm="100000">
                                          <p:val>
                                            <p:strVal val="#ppt_w"/>
                                          </p:val>
                                        </p:tav>
                                      </p:tavLst>
                                    </p:anim>
                                    <p:anim calcmode="lin" valueType="num">
                                      <p:cBhvr>
                                        <p:cTn id="22" dur="200" fill="hold"/>
                                        <p:tgtEl>
                                          <p:spTgt spid="26"/>
                                        </p:tgtEl>
                                        <p:attrNameLst>
                                          <p:attrName>ppt_h</p:attrName>
                                        </p:attrNameLst>
                                      </p:cBhvr>
                                      <p:tavLst>
                                        <p:tav tm="0">
                                          <p:val>
                                            <p:fltVal val="0"/>
                                          </p:val>
                                        </p:tav>
                                        <p:tav tm="100000">
                                          <p:val>
                                            <p:strVal val="#ppt_h"/>
                                          </p:val>
                                        </p:tav>
                                      </p:tavLst>
                                    </p:anim>
                                    <p:animEffect transition="in" filter="fade">
                                      <p:cBhvr>
                                        <p:cTn id="23" dur="200"/>
                                        <p:tgtEl>
                                          <p:spTgt spid="26"/>
                                        </p:tgtEl>
                                      </p:cBhvr>
                                    </p:animEffect>
                                  </p:childTnLst>
                                </p:cTn>
                              </p:par>
                              <p:par>
                                <p:cTn id="24" presetID="53" presetClass="entr" presetSubtype="16" fill="hold" nodeType="withEffect">
                                  <p:stCondLst>
                                    <p:cond delay="1000"/>
                                  </p:stCondLst>
                                  <p:childTnLst>
                                    <p:set>
                                      <p:cBhvr>
                                        <p:cTn id="25" dur="1" fill="hold">
                                          <p:stCondLst>
                                            <p:cond delay="0"/>
                                          </p:stCondLst>
                                        </p:cTn>
                                        <p:tgtEl>
                                          <p:spTgt spid="27"/>
                                        </p:tgtEl>
                                        <p:attrNameLst>
                                          <p:attrName>style.visibility</p:attrName>
                                        </p:attrNameLst>
                                      </p:cBhvr>
                                      <p:to>
                                        <p:strVal val="visible"/>
                                      </p:to>
                                    </p:set>
                                    <p:anim calcmode="lin" valueType="num">
                                      <p:cBhvr>
                                        <p:cTn id="26" dur="200" fill="hold"/>
                                        <p:tgtEl>
                                          <p:spTgt spid="27"/>
                                        </p:tgtEl>
                                        <p:attrNameLst>
                                          <p:attrName>ppt_w</p:attrName>
                                        </p:attrNameLst>
                                      </p:cBhvr>
                                      <p:tavLst>
                                        <p:tav tm="0">
                                          <p:val>
                                            <p:fltVal val="0"/>
                                          </p:val>
                                        </p:tav>
                                        <p:tav tm="100000">
                                          <p:val>
                                            <p:strVal val="#ppt_w"/>
                                          </p:val>
                                        </p:tav>
                                      </p:tavLst>
                                    </p:anim>
                                    <p:anim calcmode="lin" valueType="num">
                                      <p:cBhvr>
                                        <p:cTn id="27" dur="200" fill="hold"/>
                                        <p:tgtEl>
                                          <p:spTgt spid="27"/>
                                        </p:tgtEl>
                                        <p:attrNameLst>
                                          <p:attrName>ppt_h</p:attrName>
                                        </p:attrNameLst>
                                      </p:cBhvr>
                                      <p:tavLst>
                                        <p:tav tm="0">
                                          <p:val>
                                            <p:fltVal val="0"/>
                                          </p:val>
                                        </p:tav>
                                        <p:tav tm="100000">
                                          <p:val>
                                            <p:strVal val="#ppt_h"/>
                                          </p:val>
                                        </p:tav>
                                      </p:tavLst>
                                    </p:anim>
                                    <p:animEffect transition="in" filter="fade">
                                      <p:cBhvr>
                                        <p:cTn id="28"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FONDAMENTAUX</a:t>
            </a: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986501" y="3820996"/>
            <a:ext cx="2801313"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7859842" y="3255919"/>
            <a:ext cx="3724674" cy="1938992"/>
          </a:xfrm>
          <a:prstGeom prst="rect">
            <a:avLst/>
          </a:prstGeom>
          <a:noFill/>
        </p:spPr>
        <p:txBody>
          <a:bodyPr wrap="none" rtlCol="0">
            <a:spAutoFit/>
          </a:bodyPr>
          <a:lstStyle/>
          <a:p>
            <a:r>
              <a:rPr lang="fr-FR" sz="2000" dirty="0">
                <a:solidFill>
                  <a:srgbClr val="1E516E"/>
                </a:solidFill>
                <a:latin typeface="Calibri" panose="020F0502020204030204" pitchFamily="34" charset="0"/>
              </a:rPr>
              <a:t>Un bon lien vient d’un site :</a:t>
            </a:r>
          </a:p>
          <a:p>
            <a:pPr marL="285750" lvl="0" indent="-285750">
              <a:buFont typeface="Arial" panose="020B0604020202020204" pitchFamily="34" charset="0"/>
              <a:buChar char="•"/>
            </a:pPr>
            <a:r>
              <a:rPr lang="fr-FR" sz="2000" dirty="0">
                <a:solidFill>
                  <a:srgbClr val="1E516E"/>
                </a:solidFill>
                <a:latin typeface="Calibri" panose="020F0502020204030204" pitchFamily="34" charset="0"/>
              </a:rPr>
              <a:t>Dans la même thématique</a:t>
            </a:r>
          </a:p>
          <a:p>
            <a:pPr marL="285750" lvl="0" indent="-285750">
              <a:buFont typeface="Arial" panose="020B0604020202020204" pitchFamily="34" charset="0"/>
              <a:buChar char="•"/>
            </a:pPr>
            <a:r>
              <a:rPr lang="fr-FR" sz="2000" dirty="0">
                <a:solidFill>
                  <a:srgbClr val="1E516E"/>
                </a:solidFill>
                <a:latin typeface="Calibri" panose="020F0502020204030204" pitchFamily="34" charset="0"/>
              </a:rPr>
              <a:t>Dans la même langue</a:t>
            </a:r>
          </a:p>
          <a:p>
            <a:pPr marL="285750" lvl="0" indent="-285750">
              <a:buFont typeface="Arial" panose="020B0604020202020204" pitchFamily="34" charset="0"/>
              <a:buChar char="•"/>
            </a:pPr>
            <a:r>
              <a:rPr lang="fr-FR" sz="2000" dirty="0">
                <a:solidFill>
                  <a:srgbClr val="1E516E"/>
                </a:solidFill>
                <a:latin typeface="Calibri" panose="020F0502020204030204" pitchFamily="34" charset="0"/>
              </a:rPr>
              <a:t>Populaire</a:t>
            </a:r>
          </a:p>
          <a:p>
            <a:r>
              <a:rPr lang="fr-FR" sz="2000" dirty="0" smtClean="0">
                <a:solidFill>
                  <a:srgbClr val="1E516E"/>
                </a:solidFill>
                <a:latin typeface="Calibri" panose="020F0502020204030204" pitchFamily="34" charset="0"/>
              </a:rPr>
              <a:t>Et </a:t>
            </a:r>
            <a:r>
              <a:rPr lang="fr-FR" sz="2000" b="1" dirty="0" smtClean="0">
                <a:solidFill>
                  <a:srgbClr val="1E516E"/>
                </a:solidFill>
                <a:latin typeface="Calibri" panose="020F0502020204030204" pitchFamily="34" charset="0"/>
              </a:rPr>
              <a:t>comporte un ou des mots-clés.</a:t>
            </a:r>
            <a:endParaRPr lang="fr-FR" sz="2000" b="1" dirty="0">
              <a:solidFill>
                <a:srgbClr val="1E516E"/>
              </a:solidFill>
              <a:latin typeface="Calibri" panose="020F0502020204030204" pitchFamily="34" charset="0"/>
            </a:endParaRPr>
          </a:p>
          <a:p>
            <a:pPr lvl="0"/>
            <a:endParaRPr lang="fr-FR" sz="2000" dirty="0">
              <a:solidFill>
                <a:srgbClr val="1E516E"/>
              </a:solidFill>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3971499" y="4000525"/>
            <a:ext cx="3579599"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35728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481533" y="4414612"/>
            <a:ext cx="4120447" cy="8619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208295" y="3608776"/>
            <a:ext cx="5722961" cy="4154984"/>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solidFill>
                  <a:srgbClr val="1E516E"/>
                </a:solidFill>
                <a:latin typeface="Calibri" panose="020F0502020204030204" pitchFamily="34" charset="0"/>
              </a:rPr>
              <a:t>Chaque </a:t>
            </a:r>
            <a:r>
              <a:rPr lang="fr-FR" sz="2000" dirty="0">
                <a:solidFill>
                  <a:srgbClr val="1E516E"/>
                </a:solidFill>
                <a:latin typeface="Calibri" panose="020F0502020204030204" pitchFamily="34" charset="0"/>
              </a:rPr>
              <a:t>page est optimisée pour une </a:t>
            </a:r>
            <a:r>
              <a:rPr lang="fr-FR" sz="2000" dirty="0" smtClean="0">
                <a:solidFill>
                  <a:srgbClr val="1E516E"/>
                </a:solidFill>
                <a:latin typeface="Calibri" panose="020F0502020204030204" pitchFamily="34" charset="0"/>
              </a:rPr>
              <a:t>requête et </a:t>
            </a:r>
            <a:r>
              <a:rPr lang="fr-FR" sz="2000" dirty="0">
                <a:solidFill>
                  <a:srgbClr val="1E516E"/>
                </a:solidFill>
                <a:latin typeface="Calibri" panose="020F0502020204030204" pitchFamily="34" charset="0"/>
              </a:rPr>
              <a:t>une seule.</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1 page = 1 </a:t>
            </a:r>
            <a:r>
              <a:rPr lang="fr-FR" sz="2000" dirty="0" smtClean="0">
                <a:solidFill>
                  <a:srgbClr val="1E516E"/>
                </a:solidFill>
                <a:latin typeface="Calibri" panose="020F0502020204030204" pitchFamily="34" charset="0"/>
              </a:rPr>
              <a:t> (type de) requête Google</a:t>
            </a:r>
            <a:endParaRPr lang="fr-FR" sz="2000" dirty="0">
              <a:solidFill>
                <a:srgbClr val="1E516E"/>
              </a:solidFill>
              <a:latin typeface="Calibri" panose="020F0502020204030204" pitchFamily="34" charset="0"/>
            </a:endParaRPr>
          </a:p>
          <a:p>
            <a:pPr marL="285750" indent="-285750">
              <a:buFont typeface="Arial" panose="020B0604020202020204" pitchFamily="34" charset="0"/>
              <a:buChar char="•"/>
            </a:pPr>
            <a:r>
              <a:rPr lang="fr-FR" sz="2000" dirty="0">
                <a:solidFill>
                  <a:srgbClr val="1E516E"/>
                </a:solidFill>
                <a:latin typeface="Calibri" panose="020F0502020204030204" pitchFamily="34" charset="0"/>
              </a:rPr>
              <a:t>Plus on descend dans l’arborescence, plus les </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RP sont spécifiques, moins elles sont génériques.</a:t>
            </a:r>
          </a:p>
          <a:p>
            <a:pPr marL="285750" indent="-285750">
              <a:buFont typeface="Arial" panose="020B0604020202020204" pitchFamily="34" charset="0"/>
              <a:buChar char="•"/>
            </a:pPr>
            <a:r>
              <a:rPr lang="fr-FR" sz="2000" dirty="0">
                <a:solidFill>
                  <a:srgbClr val="1E516E"/>
                </a:solidFill>
                <a:latin typeface="Calibri" panose="020F0502020204030204" pitchFamily="34" charset="0"/>
              </a:rPr>
              <a:t>Chaque RP dispose d’un champ </a:t>
            </a:r>
            <a:r>
              <a:rPr lang="fr-FR" sz="2000" dirty="0" smtClean="0">
                <a:solidFill>
                  <a:srgbClr val="1E516E"/>
                </a:solidFill>
                <a:latin typeface="Calibri" panose="020F0502020204030204" pitchFamily="34" charset="0"/>
              </a:rPr>
              <a:t>lexical.</a:t>
            </a:r>
          </a:p>
          <a:p>
            <a:pPr marL="285750" indent="-285750">
              <a:buFont typeface="Arial" panose="020B0604020202020204" pitchFamily="34" charset="0"/>
              <a:buChar char="•"/>
            </a:pPr>
            <a:r>
              <a:rPr lang="fr-FR" sz="2000" dirty="0" smtClean="0">
                <a:solidFill>
                  <a:srgbClr val="1E516E"/>
                </a:solidFill>
                <a:latin typeface="Calibri" panose="020F0502020204030204" pitchFamily="34" charset="0"/>
              </a:rPr>
              <a:t>Arbitrage </a:t>
            </a:r>
            <a:r>
              <a:rPr lang="fr-FR" sz="2000" dirty="0">
                <a:solidFill>
                  <a:srgbClr val="1E516E"/>
                </a:solidFill>
                <a:latin typeface="Calibri" panose="020F0502020204030204" pitchFamily="34" charset="0"/>
              </a:rPr>
              <a:t>entre potentiel et faisabilité de </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positionnement</a:t>
            </a:r>
          </a:p>
          <a:p>
            <a:pPr marL="285750" indent="-285750">
              <a:buFont typeface="Arial" panose="020B0604020202020204" pitchFamily="34" charset="0"/>
              <a:buChar char="•"/>
            </a:pPr>
            <a:r>
              <a:rPr lang="fr-FR" sz="2000" dirty="0">
                <a:solidFill>
                  <a:srgbClr val="1E516E"/>
                </a:solidFill>
                <a:latin typeface="Calibri" panose="020F0502020204030204" pitchFamily="34" charset="0"/>
              </a:rPr>
              <a:t>Plus une requête sera concurrentielle, plus long sera </a:t>
            </a:r>
            <a:r>
              <a:rPr lang="fr-FR" sz="2000" dirty="0" smtClean="0">
                <a:solidFill>
                  <a:srgbClr val="1E516E"/>
                </a:solidFill>
                <a:latin typeface="Calibri" panose="020F0502020204030204" pitchFamily="34" charset="0"/>
              </a:rPr>
              <a:t>le </a:t>
            </a:r>
            <a:r>
              <a:rPr lang="fr-FR" sz="2000" dirty="0">
                <a:solidFill>
                  <a:srgbClr val="1E516E"/>
                </a:solidFill>
                <a:latin typeface="Calibri" panose="020F0502020204030204" pitchFamily="34" charset="0"/>
              </a:rPr>
              <a:t>délai pour obtenir des résultats </a:t>
            </a: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endParaRPr lang="fr-FR" sz="1600" dirty="0">
              <a:solidFill>
                <a:srgbClr val="1E516E"/>
              </a:solidFill>
              <a:latin typeface="Montserrat" panose="02000505000000020004" pitchFamily="2" charset="77"/>
            </a:endParaRPr>
          </a:p>
          <a:p>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4751882" y="4820229"/>
            <a:ext cx="1456413"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4607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481533" y="5388973"/>
            <a:ext cx="3595792"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359703" y="4612761"/>
            <a:ext cx="5917004" cy="2431435"/>
          </a:xfrm>
          <a:prstGeom prst="rect">
            <a:avLst/>
          </a:prstGeom>
          <a:noFill/>
        </p:spPr>
        <p:txBody>
          <a:bodyPr wrap="none" rtlCol="0">
            <a:spAutoFit/>
          </a:bodyPr>
          <a:lstStyle/>
          <a:p>
            <a:pPr marL="285750" indent="-285750">
              <a:buFont typeface="Arial" panose="020B0604020202020204" pitchFamily="34" charset="0"/>
              <a:buChar char="•"/>
            </a:pPr>
            <a:r>
              <a:rPr lang="fr-FR" sz="2000" dirty="0">
                <a:solidFill>
                  <a:srgbClr val="1E516E"/>
                </a:solidFill>
                <a:latin typeface="Calibri" panose="020F0502020204030204" pitchFamily="34" charset="0"/>
              </a:rPr>
              <a:t>Choisir au moins </a:t>
            </a:r>
            <a:r>
              <a:rPr lang="fr-FR" sz="2000" dirty="0" smtClean="0">
                <a:solidFill>
                  <a:srgbClr val="1E516E"/>
                </a:solidFill>
                <a:latin typeface="Calibri" panose="020F0502020204030204" pitchFamily="34" charset="0"/>
              </a:rPr>
              <a:t>3 formulations pour 1 </a:t>
            </a:r>
            <a:r>
              <a:rPr lang="fr-FR" sz="2000" dirty="0">
                <a:solidFill>
                  <a:srgbClr val="1E516E"/>
                </a:solidFill>
                <a:latin typeface="Calibri" panose="020F0502020204030204" pitchFamily="34" charset="0"/>
              </a:rPr>
              <a:t>RP ;</a:t>
            </a:r>
          </a:p>
          <a:p>
            <a:pPr marL="285750" indent="-285750">
              <a:buFont typeface="Arial" panose="020B0604020202020204" pitchFamily="34" charset="0"/>
              <a:buChar char="•"/>
            </a:pPr>
            <a:r>
              <a:rPr lang="fr-FR" sz="2000" dirty="0" smtClean="0">
                <a:solidFill>
                  <a:srgbClr val="1E516E"/>
                </a:solidFill>
                <a:latin typeface="Calibri" panose="020F0502020204030204" pitchFamily="34" charset="0"/>
              </a:rPr>
              <a:t>N’utiliser qu’1 fois </a:t>
            </a:r>
            <a:r>
              <a:rPr lang="fr-FR" sz="2000" dirty="0">
                <a:solidFill>
                  <a:srgbClr val="1E516E"/>
                </a:solidFill>
                <a:latin typeface="Calibri" panose="020F0502020204030204" pitchFamily="34" charset="0"/>
              </a:rPr>
              <a:t>les mots de la RP ;</a:t>
            </a:r>
          </a:p>
          <a:p>
            <a:pPr marL="285750" indent="-285750">
              <a:buFont typeface="Arial" panose="020B0604020202020204" pitchFamily="34" charset="0"/>
              <a:buChar char="•"/>
            </a:pPr>
            <a:r>
              <a:rPr lang="fr-FR" sz="2000" dirty="0" err="1">
                <a:solidFill>
                  <a:srgbClr val="1E516E"/>
                </a:solidFill>
                <a:latin typeface="Calibri" panose="020F0502020204030204" pitchFamily="34" charset="0"/>
              </a:rPr>
              <a:t>Brain-storming</a:t>
            </a:r>
            <a:r>
              <a:rPr lang="fr-FR" sz="2000" dirty="0">
                <a:solidFill>
                  <a:srgbClr val="1E516E"/>
                </a:solidFill>
                <a:latin typeface="Calibri" panose="020F0502020204030204" pitchFamily="34" charset="0"/>
              </a:rPr>
              <a:t> et connaissance de votre </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domaine </a:t>
            </a:r>
            <a:r>
              <a:rPr lang="fr-FR" sz="2000" dirty="0" smtClean="0">
                <a:solidFill>
                  <a:srgbClr val="1E516E"/>
                </a:solidFill>
                <a:latin typeface="Calibri" panose="020F0502020204030204" pitchFamily="34" charset="0"/>
              </a:rPr>
              <a:t>professionnel pour les 3 autres</a:t>
            </a:r>
            <a:endParaRPr lang="fr-FR" sz="2000" dirty="0">
              <a:solidFill>
                <a:srgbClr val="1E516E"/>
              </a:solidFill>
              <a:latin typeface="Calibri" panose="020F0502020204030204" pitchFamily="34" charset="0"/>
            </a:endParaRPr>
          </a:p>
          <a:p>
            <a:pPr marL="285750" indent="-285750">
              <a:buFont typeface="Arial" panose="020B0604020202020204" pitchFamily="34" charset="0"/>
              <a:buChar char="•"/>
            </a:pPr>
            <a:r>
              <a:rPr lang="fr-FR" sz="2000" dirty="0" smtClean="0">
                <a:solidFill>
                  <a:srgbClr val="1E516E"/>
                </a:solidFill>
                <a:latin typeface="Calibri" panose="020F0502020204030204" pitchFamily="34" charset="0"/>
              </a:rPr>
              <a:t>Déclinez les formes grammaticales (singulier/pluriel,</a:t>
            </a:r>
            <a:br>
              <a:rPr lang="fr-FR" sz="2000" dirty="0" smtClean="0">
                <a:solidFill>
                  <a:srgbClr val="1E516E"/>
                </a:solidFill>
                <a:latin typeface="Calibri" panose="020F0502020204030204" pitchFamily="34" charset="0"/>
              </a:rPr>
            </a:br>
            <a:r>
              <a:rPr lang="fr-FR" sz="2000" dirty="0" smtClean="0">
                <a:solidFill>
                  <a:srgbClr val="1E516E"/>
                </a:solidFill>
                <a:latin typeface="Calibri" panose="020F0502020204030204" pitchFamily="34" charset="0"/>
              </a:rPr>
              <a:t>masculin/ féminin…)</a:t>
            </a:r>
            <a:endParaRPr lang="fr-FR" sz="2000" dirty="0">
              <a:solidFill>
                <a:srgbClr val="1E516E"/>
              </a:solidFill>
              <a:latin typeface="Calibri" panose="020F0502020204030204" pitchFamily="34" charset="0"/>
            </a:endParaRP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4242216" y="5614709"/>
            <a:ext cx="1966079"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55883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4"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5"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7" name="Rectangle 6"/>
          <p:cNvSpPr/>
          <p:nvPr/>
        </p:nvSpPr>
        <p:spPr>
          <a:xfrm>
            <a:off x="1373777" y="2899840"/>
            <a:ext cx="11245755" cy="1754326"/>
          </a:xfrm>
          <a:prstGeom prst="rect">
            <a:avLst/>
          </a:prstGeom>
        </p:spPr>
        <p:txBody>
          <a:bodyPr wrap="square">
            <a:spAutoFit/>
          </a:bodyPr>
          <a:lstStyle/>
          <a:p>
            <a:r>
              <a:rPr lang="fr-FR" b="1" dirty="0"/>
              <a:t>Exercice de définition du champ lexical pour répondre à la requête principale:</a:t>
            </a:r>
          </a:p>
          <a:p>
            <a:endParaRPr lang="fr-FR" b="1" i="1" dirty="0"/>
          </a:p>
          <a:p>
            <a:r>
              <a:rPr lang="fr-FR" b="1" i="1" dirty="0"/>
              <a:t> « Inscription aux formations en février</a:t>
            </a:r>
            <a:r>
              <a:rPr lang="fr-FR" b="1" i="1" dirty="0" smtClean="0"/>
              <a:t>»</a:t>
            </a:r>
          </a:p>
          <a:p>
            <a:endParaRPr lang="fr-FR" b="1" i="1" dirty="0"/>
          </a:p>
          <a:p>
            <a:r>
              <a:rPr lang="fr-FR" b="1" i="1" dirty="0" smtClean="0"/>
              <a:t>Trouvez au moins 3 autres formulations équivalentes.</a:t>
            </a:r>
            <a:endParaRPr lang="fr-FR" i="1" dirty="0"/>
          </a:p>
          <a:p>
            <a:r>
              <a:rPr lang="fr-FR" dirty="0"/>
              <a:t> </a:t>
            </a:r>
          </a:p>
        </p:txBody>
      </p:sp>
    </p:spTree>
    <p:extLst>
      <p:ext uri="{BB962C8B-B14F-4D97-AF65-F5344CB8AC3E}">
        <p14:creationId xmlns:p14="http://schemas.microsoft.com/office/powerpoint/2010/main" val="31913742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BCDEBB-B02B-FD4B-902D-51095B54A2F3}"/>
              </a:ext>
            </a:extLst>
          </p:cNvPr>
          <p:cNvGrpSpPr/>
          <p:nvPr/>
        </p:nvGrpSpPr>
        <p:grpSpPr>
          <a:xfrm>
            <a:off x="-3" y="0"/>
            <a:ext cx="5022947" cy="1134318"/>
            <a:chOff x="-4" y="1"/>
            <a:chExt cx="5022947"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graphicFrame>
        <p:nvGraphicFramePr>
          <p:cNvPr id="3" name="Tableau 2"/>
          <p:cNvGraphicFramePr>
            <a:graphicFrameLocks noGrp="1"/>
          </p:cNvGraphicFramePr>
          <p:nvPr>
            <p:extLst>
              <p:ext uri="{D42A27DB-BD31-4B8C-83A1-F6EECF244321}">
                <p14:modId xmlns:p14="http://schemas.microsoft.com/office/powerpoint/2010/main" val="17560547"/>
              </p:ext>
            </p:extLst>
          </p:nvPr>
        </p:nvGraphicFramePr>
        <p:xfrm>
          <a:off x="1240429" y="2798412"/>
          <a:ext cx="8127999" cy="3383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5559251"/>
                    </a:ext>
                  </a:extLst>
                </a:gridCol>
                <a:gridCol w="2709333">
                  <a:extLst>
                    <a:ext uri="{9D8B030D-6E8A-4147-A177-3AD203B41FA5}">
                      <a16:colId xmlns:a16="http://schemas.microsoft.com/office/drawing/2014/main" val="1430489092"/>
                    </a:ext>
                  </a:extLst>
                </a:gridCol>
                <a:gridCol w="2709333">
                  <a:extLst>
                    <a:ext uri="{9D8B030D-6E8A-4147-A177-3AD203B41FA5}">
                      <a16:colId xmlns:a16="http://schemas.microsoft.com/office/drawing/2014/main" val="2790647334"/>
                    </a:ext>
                  </a:extLst>
                </a:gridCol>
              </a:tblGrid>
              <a:tr h="370840">
                <a:tc>
                  <a:txBody>
                    <a:bodyPr/>
                    <a:lstStyle/>
                    <a:p>
                      <a:pPr lvl="0"/>
                      <a:r>
                        <a:rPr lang="fr-FR" sz="1800" b="1" kern="1200" dirty="0">
                          <a:solidFill>
                            <a:schemeClr val="lt1"/>
                          </a:solidFill>
                          <a:effectLst/>
                          <a:latin typeface="+mn-lt"/>
                          <a:ea typeface="+mn-ea"/>
                          <a:cs typeface="+mn-cs"/>
                        </a:rPr>
                        <a:t>Formation</a:t>
                      </a:r>
                    </a:p>
                    <a:p>
                      <a:pPr lvl="0"/>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unité d’enseignement</a:t>
                      </a:r>
                    </a:p>
                    <a:p>
                      <a:r>
                        <a:rPr lang="fr-FR" sz="1800" b="0" kern="1200" dirty="0">
                          <a:solidFill>
                            <a:schemeClr val="lt1"/>
                          </a:solidFill>
                          <a:effectLst/>
                          <a:latin typeface="+mn-lt"/>
                          <a:ea typeface="+mn-ea"/>
                          <a:cs typeface="+mn-cs"/>
                        </a:rPr>
                        <a:t>études</a:t>
                      </a:r>
                      <a:br>
                        <a:rPr lang="fr-FR" sz="1800" b="0" kern="1200" dirty="0">
                          <a:solidFill>
                            <a:schemeClr val="lt1"/>
                          </a:solidFill>
                          <a:effectLst/>
                          <a:latin typeface="+mn-lt"/>
                          <a:ea typeface="+mn-ea"/>
                          <a:cs typeface="+mn-cs"/>
                        </a:rPr>
                      </a:br>
                      <a:r>
                        <a:rPr lang="fr-FR" sz="1800" b="0" kern="1200" dirty="0" smtClean="0">
                          <a:solidFill>
                            <a:schemeClr val="lt1"/>
                          </a:solidFill>
                          <a:effectLst/>
                          <a:latin typeface="+mn-lt"/>
                          <a:ea typeface="+mn-ea"/>
                          <a:cs typeface="+mn-cs"/>
                        </a:rPr>
                        <a:t>cours</a:t>
                      </a:r>
                    </a:p>
                    <a:p>
                      <a:r>
                        <a:rPr lang="fr-FR" sz="1800" b="0" kern="1200" dirty="0" smtClean="0">
                          <a:solidFill>
                            <a:schemeClr val="lt1"/>
                          </a:solidFill>
                          <a:effectLst/>
                          <a:latin typeface="+mn-lt"/>
                          <a:ea typeface="+mn-ea"/>
                          <a:cs typeface="+mn-cs"/>
                        </a:rPr>
                        <a:t>Cours du soir</a:t>
                      </a:r>
                      <a:r>
                        <a:rPr lang="fr-FR" sz="1800" b="0" kern="1200" dirty="0">
                          <a:solidFill>
                            <a:schemeClr val="lt1"/>
                          </a:solidFill>
                          <a:effectLst/>
                          <a:latin typeface="+mn-lt"/>
                          <a:ea typeface="+mn-ea"/>
                          <a:cs typeface="+mn-cs"/>
                        </a:rPr>
                        <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Formation supérieure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Formation continue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formation universitaire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orientation</a:t>
                      </a:r>
                    </a:p>
                    <a:p>
                      <a:r>
                        <a:rPr lang="fr-FR" sz="1800" b="1" kern="1200" dirty="0">
                          <a:solidFill>
                            <a:schemeClr val="lt1"/>
                          </a:solidFill>
                          <a:effectLst/>
                          <a:latin typeface="+mn-lt"/>
                          <a:ea typeface="+mn-ea"/>
                          <a:cs typeface="+mn-cs"/>
                        </a:rPr>
                        <a:t> </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Inscription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r>
                        <a:rPr lang="fr-FR" sz="1800" b="0" kern="1200" dirty="0" err="1">
                          <a:solidFill>
                            <a:schemeClr val="lt1"/>
                          </a:solidFill>
                          <a:effectLst/>
                          <a:latin typeface="+mn-lt"/>
                          <a:ea typeface="+mn-ea"/>
                          <a:cs typeface="+mn-cs"/>
                        </a:rPr>
                        <a:t>Inscription</a:t>
                      </a:r>
                      <a:r>
                        <a:rPr lang="fr-FR" sz="1800" b="0" kern="1200" dirty="0">
                          <a:solidFill>
                            <a:schemeClr val="lt1"/>
                          </a:solidFill>
                          <a:effectLst/>
                          <a:latin typeface="+mn-lt"/>
                          <a:ea typeface="+mn-ea"/>
                          <a:cs typeface="+mn-cs"/>
                        </a:rPr>
                        <a:t> en ligne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réinscription</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Début</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candidater</a:t>
                      </a:r>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endParaRPr lang="fr-FR" sz="1800" b="1" kern="1200" dirty="0">
                        <a:solidFill>
                          <a:schemeClr val="lt1"/>
                        </a:solidFill>
                        <a:effectLst/>
                        <a:latin typeface="+mn-lt"/>
                        <a:ea typeface="+mn-ea"/>
                        <a:cs typeface="+mn-cs"/>
                      </a:endParaRP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Février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200" dirty="0">
                          <a:solidFill>
                            <a:schemeClr val="lt1"/>
                          </a:solidFill>
                          <a:effectLst/>
                          <a:latin typeface="+mn-lt"/>
                          <a:ea typeface="+mn-ea"/>
                          <a:cs typeface="+mn-cs"/>
                        </a:rPr>
                        <a:t/>
                      </a:r>
                      <a:br>
                        <a:rPr lang="fr-FR" sz="1800" b="1"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second semestre </a:t>
                      </a:r>
                      <a:endParaRPr lang="fr-FR" sz="1800" b="0" kern="1200" dirty="0" smtClean="0">
                        <a:solidFill>
                          <a:schemeClr val="lt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smtClean="0">
                          <a:solidFill>
                            <a:schemeClr val="lt1"/>
                          </a:solidFill>
                          <a:effectLst/>
                          <a:latin typeface="+mn-lt"/>
                          <a:ea typeface="+mn-ea"/>
                          <a:cs typeface="+mn-cs"/>
                        </a:rPr>
                        <a:t>année </a:t>
                      </a:r>
                      <a:r>
                        <a:rPr lang="fr-FR" sz="1800" b="0" kern="1200" dirty="0">
                          <a:solidFill>
                            <a:schemeClr val="lt1"/>
                          </a:solidFill>
                          <a:effectLst/>
                          <a:latin typeface="+mn-lt"/>
                          <a:ea typeface="+mn-ea"/>
                          <a:cs typeface="+mn-cs"/>
                        </a:rPr>
                        <a:t>universitaire</a:t>
                      </a:r>
                      <a:br>
                        <a:rPr lang="fr-FR" sz="1800" b="0" kern="1200" dirty="0">
                          <a:solidFill>
                            <a:schemeClr val="lt1"/>
                          </a:solidFill>
                          <a:effectLst/>
                          <a:latin typeface="+mn-lt"/>
                          <a:ea typeface="+mn-ea"/>
                          <a:cs typeface="+mn-cs"/>
                        </a:rPr>
                      </a:br>
                      <a:r>
                        <a:rPr lang="fr-FR" sz="1800" b="0" kern="1200" dirty="0">
                          <a:solidFill>
                            <a:schemeClr val="lt1"/>
                          </a:solidFill>
                          <a:effectLst/>
                          <a:latin typeface="+mn-lt"/>
                          <a:ea typeface="+mn-ea"/>
                          <a:cs typeface="+mn-cs"/>
                        </a:rPr>
                        <a:t>rentrée</a:t>
                      </a:r>
                    </a:p>
                    <a:p>
                      <a:endParaRPr lang="fr-FR" dirty="0"/>
                    </a:p>
                  </a:txBody>
                  <a:tcPr/>
                </a:tc>
                <a:extLst>
                  <a:ext uri="{0D108BD9-81ED-4DB2-BD59-A6C34878D82A}">
                    <a16:rowId xmlns:a16="http://schemas.microsoft.com/office/drawing/2014/main" val="2004555044"/>
                  </a:ext>
                </a:extLst>
              </a:tr>
            </a:tbl>
          </a:graphicData>
        </a:graphic>
      </p:graphicFrame>
      <p:sp>
        <p:nvSpPr>
          <p:cNvPr id="8" name="ZoneTexte 7"/>
          <p:cNvSpPr txBox="1"/>
          <p:nvPr/>
        </p:nvSpPr>
        <p:spPr>
          <a:xfrm>
            <a:off x="2565779" y="1879630"/>
            <a:ext cx="5385770" cy="646331"/>
          </a:xfrm>
          <a:prstGeom prst="rect">
            <a:avLst/>
          </a:prstGeom>
          <a:noFill/>
        </p:spPr>
        <p:txBody>
          <a:bodyPr wrap="none" rtlCol="0">
            <a:spAutoFit/>
          </a:bodyPr>
          <a:lstStyle/>
          <a:p>
            <a:r>
              <a:rPr lang="fr-FR" b="1" dirty="0"/>
              <a:t>Champ lexical:  «</a:t>
            </a:r>
            <a:r>
              <a:rPr lang="fr-FR" dirty="0"/>
              <a:t> Inscription aux formations en février</a:t>
            </a:r>
            <a:r>
              <a:rPr lang="fr-FR" b="1" dirty="0"/>
              <a:t>»</a:t>
            </a:r>
            <a:endParaRPr lang="fr-FR" dirty="0"/>
          </a:p>
          <a:p>
            <a:endParaRPr lang="fr-FR" dirty="0"/>
          </a:p>
        </p:txBody>
      </p:sp>
      <p:grpSp>
        <p:nvGrpSpPr>
          <p:cNvPr id="15"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6"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7"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Tree>
    <p:extLst>
      <p:ext uri="{BB962C8B-B14F-4D97-AF65-F5344CB8AC3E}">
        <p14:creationId xmlns:p14="http://schemas.microsoft.com/office/powerpoint/2010/main" val="24662461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39A0917-348E-B847-BCA9-490901D283C9}"/>
              </a:ext>
            </a:extLst>
          </p:cNvPr>
          <p:cNvSpPr txBox="1"/>
          <p:nvPr/>
        </p:nvSpPr>
        <p:spPr>
          <a:xfrm>
            <a:off x="501315" y="1442643"/>
            <a:ext cx="7118684" cy="5032147"/>
          </a:xfrm>
          <a:prstGeom prst="rect">
            <a:avLst/>
          </a:prstGeom>
          <a:noFill/>
        </p:spPr>
        <p:txBody>
          <a:bodyPr wrap="square" rtlCol="0">
            <a:spAutoFit/>
          </a:bodyPr>
          <a:lstStyle/>
          <a:p>
            <a:pPr>
              <a:spcAft>
                <a:spcPts val="1800"/>
              </a:spcAft>
            </a:pPr>
            <a:r>
              <a:rPr lang="fr-FR" sz="2400" b="1" dirty="0">
                <a:solidFill>
                  <a:srgbClr val="1E516E"/>
                </a:solidFill>
                <a:latin typeface="Calibri" panose="020F0502020204030204" pitchFamily="34" charset="0"/>
              </a:rPr>
              <a:t>•  LES </a:t>
            </a:r>
            <a:r>
              <a:rPr lang="fr-FR" sz="2400" b="1" dirty="0" smtClean="0">
                <a:solidFill>
                  <a:srgbClr val="1E516E"/>
                </a:solidFill>
                <a:latin typeface="Calibri" panose="020F0502020204030204" pitchFamily="34" charset="0"/>
              </a:rPr>
              <a:t>FONDAMENTAUX:</a:t>
            </a:r>
            <a:endParaRPr lang="fr-FR" sz="2400" b="1" dirty="0">
              <a:solidFill>
                <a:srgbClr val="1E516E"/>
              </a:solidFill>
              <a:latin typeface="Calibri" panose="020F0502020204030204" pitchFamily="34" charset="0"/>
            </a:endParaRPr>
          </a:p>
          <a:p>
            <a:pPr lvl="1">
              <a:spcAft>
                <a:spcPts val="1800"/>
              </a:spcAft>
            </a:pPr>
            <a:r>
              <a:rPr lang="fr-FR" sz="2400" b="1" dirty="0">
                <a:solidFill>
                  <a:srgbClr val="1E516E"/>
                </a:solidFill>
                <a:latin typeface="Calibri" panose="020F0502020204030204" pitchFamily="34" charset="0"/>
              </a:rPr>
              <a:t>•  LE CODE</a:t>
            </a:r>
          </a:p>
          <a:p>
            <a:pPr lvl="1">
              <a:spcAft>
                <a:spcPts val="1800"/>
              </a:spcAft>
            </a:pPr>
            <a:r>
              <a:rPr lang="fr-FR" sz="2400" b="1" dirty="0">
                <a:solidFill>
                  <a:srgbClr val="1E516E"/>
                </a:solidFill>
                <a:latin typeface="Calibri" panose="020F0502020204030204" pitchFamily="34" charset="0"/>
              </a:rPr>
              <a:t>•  LA CONCEPTION</a:t>
            </a:r>
          </a:p>
          <a:p>
            <a:pPr lvl="1">
              <a:spcAft>
                <a:spcPts val="1800"/>
              </a:spcAft>
            </a:pPr>
            <a:r>
              <a:rPr lang="fr-FR" sz="2400" b="1" dirty="0">
                <a:solidFill>
                  <a:srgbClr val="1E516E"/>
                </a:solidFill>
                <a:latin typeface="Calibri" panose="020F0502020204030204" pitchFamily="34" charset="0"/>
              </a:rPr>
              <a:t>•  LE CONTENU</a:t>
            </a:r>
          </a:p>
          <a:p>
            <a:pPr lvl="1">
              <a:spcAft>
                <a:spcPts val="1800"/>
              </a:spcAft>
            </a:pPr>
            <a:r>
              <a:rPr lang="fr-FR" sz="2400" b="1" dirty="0">
                <a:solidFill>
                  <a:srgbClr val="1E516E"/>
                </a:solidFill>
                <a:latin typeface="Calibri" panose="020F0502020204030204" pitchFamily="34" charset="0"/>
              </a:rPr>
              <a:t>•  LA CÉLÉBRITÉ</a:t>
            </a:r>
          </a:p>
          <a:p>
            <a:pPr>
              <a:spcAft>
                <a:spcPts val="1800"/>
              </a:spcAft>
            </a:pPr>
            <a:r>
              <a:rPr lang="fr-FR" sz="2400" b="1" dirty="0">
                <a:solidFill>
                  <a:srgbClr val="1E516E"/>
                </a:solidFill>
                <a:latin typeface="Calibri" panose="020F0502020204030204" pitchFamily="34" charset="0"/>
              </a:rPr>
              <a:t>•  LA NOTION DE </a:t>
            </a:r>
            <a:br>
              <a:rPr lang="fr-FR" sz="2400" b="1" dirty="0">
                <a:solidFill>
                  <a:srgbClr val="1E516E"/>
                </a:solidFill>
                <a:latin typeface="Calibri" panose="020F0502020204030204" pitchFamily="34" charset="0"/>
              </a:rPr>
            </a:br>
            <a:r>
              <a:rPr lang="fr-FR" sz="2400" b="1" dirty="0">
                <a:solidFill>
                  <a:srgbClr val="1E516E"/>
                </a:solidFill>
                <a:latin typeface="Calibri" panose="020F0502020204030204" pitchFamily="34" charset="0"/>
              </a:rPr>
              <a:t>    REQUÊTE PRINCIPALE</a:t>
            </a:r>
          </a:p>
          <a:p>
            <a:pPr>
              <a:spcAft>
                <a:spcPts val="1800"/>
              </a:spcAft>
            </a:pPr>
            <a:r>
              <a:rPr lang="fr-FR" sz="2400" b="1" dirty="0">
                <a:solidFill>
                  <a:srgbClr val="1E516E"/>
                </a:solidFill>
                <a:latin typeface="Calibri" panose="020F0502020204030204" pitchFamily="34" charset="0"/>
              </a:rPr>
              <a:t>•  LE CHAMP LEXICAL</a:t>
            </a:r>
          </a:p>
          <a:p>
            <a:pPr>
              <a:spcAft>
                <a:spcPts val="1800"/>
              </a:spcAft>
            </a:pPr>
            <a:r>
              <a:rPr lang="fr-FR" sz="2400" b="1" dirty="0">
                <a:solidFill>
                  <a:srgbClr val="1E516E"/>
                </a:solidFill>
                <a:latin typeface="Calibri" panose="020F0502020204030204" pitchFamily="34" charset="0"/>
              </a:rPr>
              <a:t>•  LA RÉDACTION OPTIMISÉE</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7315203" cy="1134318"/>
            <a:chOff x="-5" y="1"/>
            <a:chExt cx="731520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7315203"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COMMENT AMÉLIORER LE RÉFÉRENCEMENT DE SON SITE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EB84DD2B-D193-EB4A-9094-631EE66E952D}"/>
              </a:ext>
            </a:extLst>
          </p:cNvPr>
          <p:cNvSpPr/>
          <p:nvPr/>
        </p:nvSpPr>
        <p:spPr>
          <a:xfrm>
            <a:off x="481533" y="5958593"/>
            <a:ext cx="4718548" cy="43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TextBox 14">
            <a:extLst>
              <a:ext uri="{FF2B5EF4-FFF2-40B4-BE49-F238E27FC236}">
                <a16:creationId xmlns:a16="http://schemas.microsoft.com/office/drawing/2014/main" id="{D3A95E8F-E3E9-4E49-8B49-8A9D278A98A4}"/>
              </a:ext>
            </a:extLst>
          </p:cNvPr>
          <p:cNvSpPr txBox="1"/>
          <p:nvPr/>
        </p:nvSpPr>
        <p:spPr>
          <a:xfrm>
            <a:off x="6451143" y="4429128"/>
            <a:ext cx="4810804" cy="2677656"/>
          </a:xfrm>
          <a:prstGeom prst="rect">
            <a:avLst/>
          </a:prstGeom>
          <a:noFill/>
        </p:spPr>
        <p:txBody>
          <a:bodyPr wrap="none" rtlCol="0">
            <a:spAutoFit/>
          </a:bodyPr>
          <a:lstStyle/>
          <a:p>
            <a:r>
              <a:rPr lang="fr-FR" sz="2000" dirty="0" smtClean="0">
                <a:solidFill>
                  <a:srgbClr val="1E516E"/>
                </a:solidFill>
                <a:latin typeface="Calibri" panose="020F0502020204030204" pitchFamily="34" charset="0"/>
              </a:rPr>
              <a:t>4 variations autour de la requête </a:t>
            </a:r>
            <a:r>
              <a:rPr lang="fr-FR" sz="2000" dirty="0">
                <a:solidFill>
                  <a:srgbClr val="1E516E"/>
                </a:solidFill>
                <a:latin typeface="Calibri" panose="020F0502020204030204" pitchFamily="34" charset="0"/>
              </a:rPr>
              <a:t>principale :</a:t>
            </a:r>
          </a:p>
          <a:p>
            <a:pPr marL="742950" lvl="1" indent="-285750">
              <a:buFont typeface="Arial" panose="020B0604020202020204" pitchFamily="34" charset="0"/>
              <a:buChar char="•"/>
            </a:pPr>
            <a:r>
              <a:rPr lang="fr-FR" sz="2000" dirty="0">
                <a:solidFill>
                  <a:srgbClr val="1E516E"/>
                </a:solidFill>
                <a:latin typeface="Calibri" panose="020F0502020204030204" pitchFamily="34" charset="0"/>
              </a:rPr>
              <a:t>1 fois au début du titre</a:t>
            </a:r>
          </a:p>
          <a:p>
            <a:pPr marL="742950" lvl="1" indent="-285750">
              <a:buFont typeface="Arial" panose="020B0604020202020204" pitchFamily="34" charset="0"/>
              <a:buChar char="•"/>
            </a:pPr>
            <a:r>
              <a:rPr lang="fr-FR" sz="2000" dirty="0">
                <a:solidFill>
                  <a:srgbClr val="1E516E"/>
                </a:solidFill>
                <a:latin typeface="Calibri" panose="020F0502020204030204" pitchFamily="34" charset="0"/>
              </a:rPr>
              <a:t>1 fois dans le </a:t>
            </a:r>
            <a:r>
              <a:rPr lang="fr-FR" sz="2000" dirty="0" err="1">
                <a:solidFill>
                  <a:srgbClr val="1E516E"/>
                </a:solidFill>
                <a:latin typeface="Calibri" panose="020F0502020204030204" pitchFamily="34" charset="0"/>
              </a:rPr>
              <a:t>chapô</a:t>
            </a:r>
            <a:endParaRPr lang="fr-FR" sz="2000" dirty="0">
              <a:solidFill>
                <a:srgbClr val="1E516E"/>
              </a:solidFill>
              <a:latin typeface="Calibri" panose="020F0502020204030204" pitchFamily="34" charset="0"/>
            </a:endParaRPr>
          </a:p>
          <a:p>
            <a:pPr marL="742950" lvl="1" indent="-285750">
              <a:buFont typeface="Arial" panose="020B0604020202020204" pitchFamily="34" charset="0"/>
              <a:buChar char="•"/>
            </a:pPr>
            <a:r>
              <a:rPr lang="fr-FR" sz="2000" dirty="0">
                <a:solidFill>
                  <a:srgbClr val="1E516E"/>
                </a:solidFill>
                <a:latin typeface="Calibri" panose="020F0502020204030204" pitchFamily="34" charset="0"/>
              </a:rPr>
              <a:t>1 fois dans 1 intertitre</a:t>
            </a:r>
          </a:p>
          <a:p>
            <a:pPr marL="742950" lvl="1" indent="-285750">
              <a:buFont typeface="Arial" panose="020B0604020202020204" pitchFamily="34" charset="0"/>
              <a:buChar char="•"/>
            </a:pPr>
            <a:r>
              <a:rPr lang="fr-FR" sz="2000" dirty="0">
                <a:solidFill>
                  <a:srgbClr val="1E516E"/>
                </a:solidFill>
                <a:latin typeface="Calibri" panose="020F0502020204030204" pitchFamily="34" charset="0"/>
              </a:rPr>
              <a:t>1 fois en gras par centaine de mots </a:t>
            </a:r>
            <a:br>
              <a:rPr lang="fr-FR" sz="2000" dirty="0">
                <a:solidFill>
                  <a:srgbClr val="1E516E"/>
                </a:solidFill>
                <a:latin typeface="Calibri" panose="020F0502020204030204" pitchFamily="34" charset="0"/>
              </a:rPr>
            </a:br>
            <a:r>
              <a:rPr lang="fr-FR" sz="2000" dirty="0">
                <a:solidFill>
                  <a:srgbClr val="1E516E"/>
                </a:solidFill>
                <a:latin typeface="Calibri" panose="020F0502020204030204" pitchFamily="34" charset="0"/>
              </a:rPr>
              <a:t>dans le texte</a:t>
            </a:r>
          </a:p>
          <a:p>
            <a:endParaRPr lang="fr-FR" sz="1600" dirty="0">
              <a:solidFill>
                <a:srgbClr val="1E516E"/>
              </a:solidFill>
              <a:latin typeface="Montserrat" panose="02000505000000020004" pitchFamily="2" charset="77"/>
            </a:endParaRP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5351489" y="6184329"/>
            <a:ext cx="856806"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1956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6696696"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REDACTION OPTIMISEE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AMELIORER SON REFERENCEMENT</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1881925"/>
          </a:xfrm>
          <a:prstGeom prst="rect">
            <a:avLst/>
          </a:prstGeom>
        </p:spPr>
        <p:txBody>
          <a:bodyPr wrap="square">
            <a:spAutoFit/>
          </a:bodyPr>
          <a:lstStyle/>
          <a:p>
            <a:pPr marL="285750" indent="-285750">
              <a:lnSpc>
                <a:spcPct val="107000"/>
              </a:lnSpc>
              <a:spcAft>
                <a:spcPts val="800"/>
              </a:spcAft>
              <a:buFontTx/>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b="1" i="1" dirty="0">
                <a:latin typeface="Calibri" panose="020F0502020204030204" pitchFamily="34" charset="0"/>
                <a:ea typeface="Calibri" panose="020F0502020204030204" pitchFamily="34" charset="0"/>
                <a:cs typeface="Times New Roman" panose="02020603050405020304" pitchFamily="18" charset="0"/>
              </a:rPr>
              <a:t>A vous de jouer</a:t>
            </a:r>
            <a:r>
              <a:rPr lang="fr-FR" b="1" i="1" dirty="0" smtClean="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fr-FR" b="1" i="1" dirty="0" smtClean="0">
                <a:latin typeface="Calibri" panose="020F0502020204030204" pitchFamily="34" charset="0"/>
                <a:ea typeface="Calibri" panose="020F0502020204030204" pitchFamily="34" charset="0"/>
                <a:cs typeface="Times New Roman" panose="02020603050405020304" pitchFamily="18" charset="0"/>
              </a:rPr>
              <a:t>Rédaction </a:t>
            </a:r>
            <a:r>
              <a:rPr lang="fr-FR" b="1" i="1" dirty="0">
                <a:latin typeface="Calibri" panose="020F0502020204030204" pitchFamily="34" charset="0"/>
                <a:ea typeface="Calibri" panose="020F0502020204030204" pitchFamily="34" charset="0"/>
                <a:cs typeface="Times New Roman" panose="02020603050405020304" pitchFamily="18" charset="0"/>
              </a:rPr>
              <a:t>d’une page </a:t>
            </a:r>
            <a:r>
              <a:rPr lang="fr-FR" b="1" i="1" dirty="0" smtClean="0">
                <a:latin typeface="Calibri" panose="020F0502020204030204" pitchFamily="34" charset="0"/>
                <a:ea typeface="Calibri" panose="020F0502020204030204" pitchFamily="34" charset="0"/>
                <a:cs typeface="Times New Roman" panose="02020603050405020304" pitchFamily="18" charset="0"/>
              </a:rPr>
              <a:t>pour répondre </a:t>
            </a:r>
            <a:r>
              <a:rPr lang="fr-FR" b="1" i="1" dirty="0">
                <a:latin typeface="Calibri" panose="020F0502020204030204" pitchFamily="34" charset="0"/>
                <a:ea typeface="Calibri" panose="020F0502020204030204" pitchFamily="34" charset="0"/>
                <a:cs typeface="Times New Roman" panose="02020603050405020304" pitchFamily="18" charset="0"/>
              </a:rPr>
              <a:t>à la </a:t>
            </a:r>
            <a:r>
              <a:rPr lang="fr-FR" b="1" i="1" dirty="0" smtClean="0">
                <a:latin typeface="Calibri" panose="020F0502020204030204" pitchFamily="34" charset="0"/>
                <a:ea typeface="Calibri" panose="020F0502020204030204" pitchFamily="34" charset="0"/>
                <a:cs typeface="Times New Roman" panose="02020603050405020304" pitchFamily="18" charset="0"/>
              </a:rPr>
              <a:t>requête </a:t>
            </a: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b="1" i="1" dirty="0" smtClean="0">
                <a:latin typeface="Calibri" panose="020F0502020204030204" pitchFamily="34" charset="0"/>
                <a:ea typeface="Calibri" panose="020F0502020204030204" pitchFamily="34" charset="0"/>
                <a:cs typeface="Times New Roman" panose="02020603050405020304" pitchFamily="18" charset="0"/>
              </a:rPr>
              <a:t>Inscription à une formation</a:t>
            </a: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b="1" i="1" dirty="0" smtClean="0">
                <a:latin typeface="Calibri" panose="020F0502020204030204" pitchFamily="34" charset="0"/>
                <a:ea typeface="Calibri" panose="020F0502020204030204" pitchFamily="34" charset="0"/>
                <a:cs typeface="Times New Roman" panose="02020603050405020304" pitchFamily="18" charset="0"/>
              </a:rPr>
              <a:t>», saisie sur Google en début d’année civile dans la région de Tombouctou ;-)</a:t>
            </a:r>
            <a:endParaRPr lang="fr-FR" b="1"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FR"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4">
            <a:extLst>
              <a:ext uri="{FF2B5EF4-FFF2-40B4-BE49-F238E27FC236}">
                <a16:creationId xmlns:a16="http://schemas.microsoft.com/office/drawing/2014/main" id="{D3A95E8F-E3E9-4E49-8B49-8A9D278A98A4}"/>
              </a:ext>
            </a:extLst>
          </p:cNvPr>
          <p:cNvSpPr txBox="1"/>
          <p:nvPr/>
        </p:nvSpPr>
        <p:spPr>
          <a:xfrm>
            <a:off x="4969681" y="3173096"/>
            <a:ext cx="5307863" cy="4431983"/>
          </a:xfrm>
          <a:prstGeom prst="rect">
            <a:avLst/>
          </a:prstGeom>
          <a:noFill/>
        </p:spPr>
        <p:txBody>
          <a:bodyPr wrap="none" rtlCol="0">
            <a:spAutoFit/>
          </a:bodyPr>
          <a:lstStyle/>
          <a:p>
            <a:pPr algn="ctr"/>
            <a:r>
              <a:rPr lang="fr-FR" dirty="0" smtClean="0">
                <a:solidFill>
                  <a:srgbClr val="1E516E"/>
                </a:solidFill>
                <a:latin typeface="Calibri" panose="020F0502020204030204" pitchFamily="34" charset="0"/>
              </a:rPr>
              <a:t>Rappel</a:t>
            </a:r>
          </a:p>
          <a:p>
            <a:r>
              <a:rPr lang="fr-FR" dirty="0" smtClean="0">
                <a:solidFill>
                  <a:srgbClr val="1E516E"/>
                </a:solidFill>
                <a:latin typeface="Calibri" panose="020F0502020204030204" pitchFamily="34" charset="0"/>
              </a:rPr>
              <a:t>Requête </a:t>
            </a:r>
            <a:r>
              <a:rPr lang="fr-FR" dirty="0">
                <a:solidFill>
                  <a:srgbClr val="1E516E"/>
                </a:solidFill>
                <a:latin typeface="Calibri" panose="020F0502020204030204" pitchFamily="34" charset="0"/>
              </a:rPr>
              <a:t>principale :</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au début du titre</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dans le </a:t>
            </a:r>
            <a:r>
              <a:rPr lang="fr-FR" dirty="0" err="1">
                <a:solidFill>
                  <a:srgbClr val="1E516E"/>
                </a:solidFill>
                <a:latin typeface="Calibri" panose="020F0502020204030204" pitchFamily="34" charset="0"/>
              </a:rPr>
              <a:t>chapô</a:t>
            </a:r>
            <a:endParaRPr lang="fr-FR" dirty="0">
              <a:solidFill>
                <a:srgbClr val="1E516E"/>
              </a:solidFill>
              <a:latin typeface="Calibri" panose="020F0502020204030204" pitchFamily="34" charset="0"/>
            </a:endParaRP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dans 1 intertitre</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en gras par centaine de mots </a:t>
            </a:r>
            <a:br>
              <a:rPr lang="fr-FR" dirty="0">
                <a:solidFill>
                  <a:srgbClr val="1E516E"/>
                </a:solidFill>
                <a:latin typeface="Calibri" panose="020F0502020204030204" pitchFamily="34" charset="0"/>
              </a:rPr>
            </a:br>
            <a:r>
              <a:rPr lang="fr-FR" dirty="0">
                <a:solidFill>
                  <a:srgbClr val="1E516E"/>
                </a:solidFill>
                <a:latin typeface="Calibri" panose="020F0502020204030204" pitchFamily="34" charset="0"/>
              </a:rPr>
              <a:t>dans le texte</a:t>
            </a:r>
          </a:p>
          <a:p>
            <a:r>
              <a:rPr lang="fr-FR" dirty="0">
                <a:solidFill>
                  <a:srgbClr val="1E516E"/>
                </a:solidFill>
                <a:latin typeface="Calibri" panose="020F0502020204030204" pitchFamily="34" charset="0"/>
              </a:rPr>
              <a:t>Champ lexical :</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Partout où c’est possible et intéressant </a:t>
            </a:r>
            <a:br>
              <a:rPr lang="fr-FR" dirty="0">
                <a:solidFill>
                  <a:srgbClr val="1E516E"/>
                </a:solidFill>
                <a:latin typeface="Calibri" panose="020F0502020204030204" pitchFamily="34" charset="0"/>
              </a:rPr>
            </a:br>
            <a:r>
              <a:rPr lang="fr-FR" dirty="0">
                <a:solidFill>
                  <a:srgbClr val="1E516E"/>
                </a:solidFill>
                <a:latin typeface="Calibri" panose="020F0502020204030204" pitchFamily="34" charset="0"/>
              </a:rPr>
              <a:t>pour le lecteur</a:t>
            </a:r>
          </a:p>
          <a:p>
            <a:r>
              <a:rPr lang="fr-FR" dirty="0">
                <a:solidFill>
                  <a:srgbClr val="1E516E"/>
                </a:solidFill>
                <a:latin typeface="Calibri" panose="020F0502020204030204" pitchFamily="34" charset="0"/>
              </a:rPr>
              <a:t>Liens sortants :</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Lorsque c’est possible et que cela permet d’en </a:t>
            </a:r>
            <a:br>
              <a:rPr lang="fr-FR" dirty="0">
                <a:solidFill>
                  <a:srgbClr val="1E516E"/>
                </a:solidFill>
                <a:latin typeface="Calibri" panose="020F0502020204030204" pitchFamily="34" charset="0"/>
              </a:rPr>
            </a:br>
            <a:r>
              <a:rPr lang="fr-FR" dirty="0">
                <a:solidFill>
                  <a:srgbClr val="1E516E"/>
                </a:solidFill>
                <a:latin typeface="Calibri" panose="020F0502020204030204" pitchFamily="34" charset="0"/>
              </a:rPr>
              <a:t>savoir plus sur le sujet traité.</a:t>
            </a: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spTree>
    <p:extLst>
      <p:ext uri="{BB962C8B-B14F-4D97-AF65-F5344CB8AC3E}">
        <p14:creationId xmlns:p14="http://schemas.microsoft.com/office/powerpoint/2010/main" val="13355372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14">
            <a:extLst>
              <a:ext uri="{FF2B5EF4-FFF2-40B4-BE49-F238E27FC236}">
                <a16:creationId xmlns:a16="http://schemas.microsoft.com/office/drawing/2014/main" id="{D3A95E8F-E3E9-4E49-8B49-8A9D278A98A4}"/>
              </a:ext>
            </a:extLst>
          </p:cNvPr>
          <p:cNvSpPr txBox="1"/>
          <p:nvPr/>
        </p:nvSpPr>
        <p:spPr>
          <a:xfrm>
            <a:off x="6359569" y="1213008"/>
            <a:ext cx="5307863" cy="4431983"/>
          </a:xfrm>
          <a:prstGeom prst="rect">
            <a:avLst/>
          </a:prstGeom>
          <a:noFill/>
        </p:spPr>
        <p:txBody>
          <a:bodyPr wrap="none" rtlCol="0">
            <a:spAutoFit/>
          </a:bodyPr>
          <a:lstStyle/>
          <a:p>
            <a:pPr algn="ctr"/>
            <a:endParaRPr lang="fr-FR" dirty="0" smtClean="0">
              <a:solidFill>
                <a:srgbClr val="1E516E"/>
              </a:solidFill>
              <a:latin typeface="Calibri" panose="020F0502020204030204" pitchFamily="34" charset="0"/>
            </a:endParaRPr>
          </a:p>
          <a:p>
            <a:r>
              <a:rPr lang="fr-FR" dirty="0" smtClean="0">
                <a:solidFill>
                  <a:srgbClr val="1E516E"/>
                </a:solidFill>
                <a:latin typeface="Calibri" panose="020F0502020204030204" pitchFamily="34" charset="0"/>
              </a:rPr>
              <a:t>Requête </a:t>
            </a:r>
            <a:r>
              <a:rPr lang="fr-FR" dirty="0">
                <a:solidFill>
                  <a:srgbClr val="1E516E"/>
                </a:solidFill>
                <a:latin typeface="Calibri" panose="020F0502020204030204" pitchFamily="34" charset="0"/>
              </a:rPr>
              <a:t>principale :</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au début du titre</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dans le </a:t>
            </a:r>
            <a:r>
              <a:rPr lang="fr-FR" dirty="0" err="1">
                <a:solidFill>
                  <a:srgbClr val="1E516E"/>
                </a:solidFill>
                <a:latin typeface="Calibri" panose="020F0502020204030204" pitchFamily="34" charset="0"/>
              </a:rPr>
              <a:t>chapô</a:t>
            </a:r>
            <a:endParaRPr lang="fr-FR" dirty="0">
              <a:solidFill>
                <a:srgbClr val="1E516E"/>
              </a:solidFill>
              <a:latin typeface="Calibri" panose="020F0502020204030204" pitchFamily="34" charset="0"/>
            </a:endParaRP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dans 1 intertitre</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1 fois en gras par centaine de mots </a:t>
            </a:r>
            <a:br>
              <a:rPr lang="fr-FR" dirty="0">
                <a:solidFill>
                  <a:srgbClr val="1E516E"/>
                </a:solidFill>
                <a:latin typeface="Calibri" panose="020F0502020204030204" pitchFamily="34" charset="0"/>
              </a:rPr>
            </a:br>
            <a:r>
              <a:rPr lang="fr-FR" dirty="0">
                <a:solidFill>
                  <a:srgbClr val="1E516E"/>
                </a:solidFill>
                <a:latin typeface="Calibri" panose="020F0502020204030204" pitchFamily="34" charset="0"/>
              </a:rPr>
              <a:t>dans le texte</a:t>
            </a:r>
          </a:p>
          <a:p>
            <a:r>
              <a:rPr lang="fr-FR" dirty="0">
                <a:solidFill>
                  <a:srgbClr val="1E516E"/>
                </a:solidFill>
                <a:latin typeface="Calibri" panose="020F0502020204030204" pitchFamily="34" charset="0"/>
              </a:rPr>
              <a:t>Champ lexical :</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Partout où c’est possible et intéressant </a:t>
            </a:r>
            <a:br>
              <a:rPr lang="fr-FR" dirty="0">
                <a:solidFill>
                  <a:srgbClr val="1E516E"/>
                </a:solidFill>
                <a:latin typeface="Calibri" panose="020F0502020204030204" pitchFamily="34" charset="0"/>
              </a:rPr>
            </a:br>
            <a:r>
              <a:rPr lang="fr-FR" dirty="0">
                <a:solidFill>
                  <a:srgbClr val="1E516E"/>
                </a:solidFill>
                <a:latin typeface="Calibri" panose="020F0502020204030204" pitchFamily="34" charset="0"/>
              </a:rPr>
              <a:t>pour le lecteur</a:t>
            </a:r>
          </a:p>
          <a:p>
            <a:r>
              <a:rPr lang="fr-FR" dirty="0">
                <a:solidFill>
                  <a:srgbClr val="1E516E"/>
                </a:solidFill>
                <a:latin typeface="Calibri" panose="020F0502020204030204" pitchFamily="34" charset="0"/>
              </a:rPr>
              <a:t>Liens sortants :</a:t>
            </a:r>
          </a:p>
          <a:p>
            <a:pPr marL="742950" lvl="1" indent="-285750">
              <a:buFont typeface="Arial" panose="020B0604020202020204" pitchFamily="34" charset="0"/>
              <a:buChar char="•"/>
            </a:pPr>
            <a:r>
              <a:rPr lang="fr-FR" dirty="0">
                <a:solidFill>
                  <a:srgbClr val="1E516E"/>
                </a:solidFill>
                <a:latin typeface="Calibri" panose="020F0502020204030204" pitchFamily="34" charset="0"/>
              </a:rPr>
              <a:t>Lorsque c’est possible et que cela permet d’en </a:t>
            </a:r>
            <a:br>
              <a:rPr lang="fr-FR" dirty="0">
                <a:solidFill>
                  <a:srgbClr val="1E516E"/>
                </a:solidFill>
                <a:latin typeface="Calibri" panose="020F0502020204030204" pitchFamily="34" charset="0"/>
              </a:rPr>
            </a:br>
            <a:r>
              <a:rPr lang="fr-FR" dirty="0">
                <a:solidFill>
                  <a:srgbClr val="1E516E"/>
                </a:solidFill>
                <a:latin typeface="Calibri" panose="020F0502020204030204" pitchFamily="34" charset="0"/>
              </a:rPr>
              <a:t>savoir plus sur le sujet traité.</a:t>
            </a: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marL="285750" indent="-285750">
              <a:buFont typeface="Arial" panose="020B0604020202020204" pitchFamily="34" charset="0"/>
              <a:buChar char="•"/>
            </a:pPr>
            <a:endParaRPr lang="fr-FR" sz="1600" dirty="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18" y="58189"/>
            <a:ext cx="5105400" cy="6858000"/>
          </a:xfrm>
          <a:prstGeom prst="rect">
            <a:avLst/>
          </a:prstGeom>
        </p:spPr>
      </p:pic>
    </p:spTree>
    <p:extLst>
      <p:ext uri="{BB962C8B-B14F-4D97-AF65-F5344CB8AC3E}">
        <p14:creationId xmlns:p14="http://schemas.microsoft.com/office/powerpoint/2010/main" val="340802803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6755488" y="636078"/>
            <a:ext cx="6096000" cy="3774110"/>
          </a:xfrm>
          <a:prstGeom prst="rect">
            <a:avLst/>
          </a:prstGeom>
        </p:spPr>
        <p:txBody>
          <a:bodyPr>
            <a:spAutoFit/>
          </a:bodyPr>
          <a:lstStyle/>
          <a:p>
            <a:pPr>
              <a:lnSpc>
                <a:spcPct val="107000"/>
              </a:lnSpc>
              <a:spcAft>
                <a:spcPts val="80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Mais aussi (et surtout…)</a:t>
            </a:r>
          </a:p>
          <a:p>
            <a:pPr>
              <a:lnSpc>
                <a:spcPct val="107000"/>
              </a:lnSpc>
              <a:spcAft>
                <a:spcPts val="800"/>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Longueur de la page</a:t>
            </a:r>
          </a:p>
          <a:p>
            <a:pPr marL="285750" indent="-285750">
              <a:lnSpc>
                <a:spcPct val="107000"/>
              </a:lnSpc>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Infos pratiques mises en évidence</a:t>
            </a:r>
          </a:p>
          <a:p>
            <a:pPr marL="285750" indent="-285750">
              <a:lnSpc>
                <a:spcPct val="107000"/>
              </a:lnSpc>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Visuel</a:t>
            </a:r>
          </a:p>
          <a:p>
            <a:pPr marL="285750" indent="-285750">
              <a:lnSpc>
                <a:spcPct val="107000"/>
              </a:lnSpc>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Un appel à l’action</a:t>
            </a:r>
          </a:p>
          <a:p>
            <a:pPr marL="285750" indent="-285750">
              <a:lnSpc>
                <a:spcPct val="107000"/>
              </a:lnSpc>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Pensez au contexte: avant/après, autour</a:t>
            </a:r>
            <a:br>
              <a:rPr lang="fr-FR" dirty="0" smtClean="0">
                <a:latin typeface="Calibri" panose="020F0502020204030204" pitchFamily="34" charset="0"/>
                <a:ea typeface="Calibri" panose="020F0502020204030204" pitchFamily="34" charset="0"/>
                <a:cs typeface="Times New Roman" panose="02020603050405020304" pitchFamily="18" charset="0"/>
              </a:rPr>
            </a:b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r>
            <a:br>
              <a:rPr lang="fr-FR" dirty="0">
                <a:latin typeface="Calibri" panose="020F0502020204030204" pitchFamily="34" charset="0"/>
                <a:ea typeface="Calibri" panose="020F0502020204030204" pitchFamily="34" charset="0"/>
                <a:cs typeface="Times New Roman" panose="02020603050405020304" pitchFamily="18" charset="0"/>
              </a:rPr>
            </a:br>
            <a:endParaRPr lang="fr-FR"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t 3"/>
          <p:cNvGraphicFramePr>
            <a:graphicFrameLocks noChangeAspect="1"/>
          </p:cNvGraphicFramePr>
          <p:nvPr>
            <p:extLst>
              <p:ext uri="{D42A27DB-BD31-4B8C-83A1-F6EECF244321}">
                <p14:modId xmlns:p14="http://schemas.microsoft.com/office/powerpoint/2010/main" val="3296156566"/>
              </p:ext>
            </p:extLst>
          </p:nvPr>
        </p:nvGraphicFramePr>
        <p:xfrm>
          <a:off x="1502555" y="623696"/>
          <a:ext cx="4016375" cy="5418137"/>
        </p:xfrm>
        <a:graphic>
          <a:graphicData uri="http://schemas.openxmlformats.org/presentationml/2006/ole">
            <mc:AlternateContent xmlns:mc="http://schemas.openxmlformats.org/markup-compatibility/2006">
              <mc:Choice xmlns:v="urn:schemas-microsoft-com:vml" Requires="v">
                <p:oleObj spid="_x0000_s15461" r:id="rId3" imgW="6806160" imgH="9142560" progId="">
                  <p:embed/>
                </p:oleObj>
              </mc:Choice>
              <mc:Fallback>
                <p:oleObj r:id="rId3" imgW="6806160" imgH="9142560" progId="">
                  <p:embed/>
                  <p:pic>
                    <p:nvPicPr>
                      <p:cNvPr id="0" name=""/>
                      <p:cNvPicPr/>
                      <p:nvPr/>
                    </p:nvPicPr>
                    <p:blipFill>
                      <a:blip r:embed="rId4"/>
                      <a:stretch>
                        <a:fillRect/>
                      </a:stretch>
                    </p:blipFill>
                    <p:spPr>
                      <a:xfrm>
                        <a:off x="1502555" y="623696"/>
                        <a:ext cx="4016375" cy="5418137"/>
                      </a:xfrm>
                      <a:prstGeom prst="rect">
                        <a:avLst/>
                      </a:prstGeom>
                    </p:spPr>
                  </p:pic>
                </p:oleObj>
              </mc:Fallback>
            </mc:AlternateContent>
          </a:graphicData>
        </a:graphic>
      </p:graphicFrame>
    </p:spTree>
    <p:extLst>
      <p:ext uri="{BB962C8B-B14F-4D97-AF65-F5344CB8AC3E}">
        <p14:creationId xmlns:p14="http://schemas.microsoft.com/office/powerpoint/2010/main" val="5892344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p:cNvGraphicFramePr>
            <a:graphicFrameLocks noChangeAspect="1"/>
          </p:cNvGraphicFramePr>
          <p:nvPr>
            <p:extLst>
              <p:ext uri="{D42A27DB-BD31-4B8C-83A1-F6EECF244321}">
                <p14:modId xmlns:p14="http://schemas.microsoft.com/office/powerpoint/2010/main" val="640213117"/>
              </p:ext>
            </p:extLst>
          </p:nvPr>
        </p:nvGraphicFramePr>
        <p:xfrm>
          <a:off x="0" y="1545619"/>
          <a:ext cx="7459698" cy="1447133"/>
        </p:xfrm>
        <a:graphic>
          <a:graphicData uri="http://schemas.openxmlformats.org/presentationml/2006/ole">
            <mc:AlternateContent xmlns:mc="http://schemas.openxmlformats.org/markup-compatibility/2006">
              <mc:Choice xmlns:v="urn:schemas-microsoft-com:vml" Requires="v">
                <p:oleObj spid="_x0000_s8438" r:id="rId3" imgW="15568200" imgH="3009240" progId="">
                  <p:embed/>
                </p:oleObj>
              </mc:Choice>
              <mc:Fallback>
                <p:oleObj r:id="rId3" imgW="15568200" imgH="3009240" progId="">
                  <p:embed/>
                  <p:pic>
                    <p:nvPicPr>
                      <p:cNvPr id="0" name=""/>
                      <p:cNvPicPr/>
                      <p:nvPr/>
                    </p:nvPicPr>
                    <p:blipFill>
                      <a:blip r:embed="rId4"/>
                      <a:stretch>
                        <a:fillRect/>
                      </a:stretch>
                    </p:blipFill>
                    <p:spPr>
                      <a:xfrm>
                        <a:off x="0" y="1545619"/>
                        <a:ext cx="7459698" cy="1447133"/>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5B35D891-032C-D04C-BA2A-CC5492A4AA8D}"/>
              </a:ext>
            </a:extLst>
          </p:cNvPr>
          <p:cNvSpPr txBox="1"/>
          <p:nvPr/>
        </p:nvSpPr>
        <p:spPr>
          <a:xfrm>
            <a:off x="5097818" y="683032"/>
            <a:ext cx="487367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REDACTION </a:t>
            </a:r>
            <a:r>
              <a:rPr lang="fr-FR" dirty="0" smtClean="0">
                <a:solidFill>
                  <a:schemeClr val="bg1"/>
                </a:solidFill>
                <a:latin typeface="Montserrat" pitchFamily="2" charset="77"/>
              </a:rPr>
              <a:t>OPIMISEE</a:t>
            </a:r>
            <a:endParaRPr lang="fr-FR" dirty="0">
              <a:solidFill>
                <a:schemeClr val="bg1"/>
              </a:solidFill>
              <a:latin typeface="Montserrat" pitchFamily="2" charset="77"/>
            </a:endParaRPr>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p:cNvSpPr txBox="1"/>
          <p:nvPr/>
        </p:nvSpPr>
        <p:spPr>
          <a:xfrm>
            <a:off x="8220454" y="4028412"/>
            <a:ext cx="2588209" cy="1200329"/>
          </a:xfrm>
          <a:prstGeom prst="rect">
            <a:avLst/>
          </a:prstGeom>
          <a:noFill/>
        </p:spPr>
        <p:txBody>
          <a:bodyPr wrap="none" rtlCol="0">
            <a:spAutoFit/>
          </a:bodyPr>
          <a:lstStyle/>
          <a:p>
            <a:r>
              <a:rPr lang="fr-FR" dirty="0" smtClean="0"/>
              <a:t>Attention! </a:t>
            </a:r>
            <a:br>
              <a:rPr lang="fr-FR" dirty="0" smtClean="0"/>
            </a:br>
            <a:r>
              <a:rPr lang="fr-FR" dirty="0"/>
              <a:t>M</a:t>
            </a:r>
            <a:r>
              <a:rPr lang="fr-FR" dirty="0" smtClean="0"/>
              <a:t>oins de 180 caractères, </a:t>
            </a:r>
            <a:br>
              <a:rPr lang="fr-FR" dirty="0" smtClean="0"/>
            </a:br>
            <a:r>
              <a:rPr lang="fr-FR" dirty="0" smtClean="0"/>
              <a:t>(</a:t>
            </a:r>
            <a:r>
              <a:rPr lang="fr-FR" dirty="0" smtClean="0">
                <a:solidFill>
                  <a:srgbClr val="FF0000"/>
                </a:solidFill>
              </a:rPr>
              <a:t>y compris signature</a:t>
            </a:r>
            <a:r>
              <a:rPr lang="fr-FR" dirty="0" smtClean="0"/>
              <a:t>)</a:t>
            </a:r>
            <a:endParaRPr lang="fr-FR" dirty="0"/>
          </a:p>
          <a:p>
            <a:pPr algn="ctr"/>
            <a:endParaRPr lang="fr-FR" dirty="0"/>
          </a:p>
        </p:txBody>
      </p:sp>
      <p:sp>
        <p:nvSpPr>
          <p:cNvPr id="3" name="Rectangle 2"/>
          <p:cNvSpPr/>
          <p:nvPr/>
        </p:nvSpPr>
        <p:spPr>
          <a:xfrm>
            <a:off x="1577975" y="78473"/>
            <a:ext cx="8081414" cy="646331"/>
          </a:xfrm>
          <a:prstGeom prst="rect">
            <a:avLst/>
          </a:prstGeom>
        </p:spPr>
        <p:txBody>
          <a:bodyPr wrap="square">
            <a:spAutoFit/>
          </a:bodyPr>
          <a:lstStyle/>
          <a:p>
            <a:pPr algn="ctr"/>
            <a:r>
              <a:rPr lang="fr-FR" b="1" dirty="0"/>
              <a:t>Sans oublier la balise </a:t>
            </a:r>
            <a:r>
              <a:rPr lang="fr-FR" b="1" dirty="0" err="1" smtClean="0"/>
              <a:t>meta</a:t>
            </a:r>
            <a:r>
              <a:rPr lang="fr-FR" b="1" dirty="0" smtClean="0"/>
              <a:t>-description (dans l’onglet Diffusion des fiches)</a:t>
            </a:r>
            <a:r>
              <a:rPr lang="fr-FR" b="1" dirty="0"/>
              <a:t/>
            </a:r>
            <a:br>
              <a:rPr lang="fr-FR" b="1" dirty="0"/>
            </a:br>
            <a:endParaRPr lang="fr-FR" dirty="0"/>
          </a:p>
        </p:txBody>
      </p:sp>
      <p:sp>
        <p:nvSpPr>
          <p:cNvPr id="10" name="Rectangle 9">
            <a:extLst>
              <a:ext uri="{FF2B5EF4-FFF2-40B4-BE49-F238E27FC236}">
                <a16:creationId xmlns:a16="http://schemas.microsoft.com/office/drawing/2014/main" id="{179B1FCE-D57B-4B75-98D3-66AB6E673FEB}"/>
              </a:ext>
            </a:extLst>
          </p:cNvPr>
          <p:cNvSpPr/>
          <p:nvPr/>
        </p:nvSpPr>
        <p:spPr>
          <a:xfrm>
            <a:off x="4625975" y="2193284"/>
            <a:ext cx="2065770" cy="68276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aphicFrame>
        <p:nvGraphicFramePr>
          <p:cNvPr id="4" name="Objet 3"/>
          <p:cNvGraphicFramePr>
            <a:graphicFrameLocks noChangeAspect="1"/>
          </p:cNvGraphicFramePr>
          <p:nvPr>
            <p:extLst>
              <p:ext uri="{D42A27DB-BD31-4B8C-83A1-F6EECF244321}">
                <p14:modId xmlns:p14="http://schemas.microsoft.com/office/powerpoint/2010/main" val="1336480276"/>
              </p:ext>
            </p:extLst>
          </p:nvPr>
        </p:nvGraphicFramePr>
        <p:xfrm>
          <a:off x="1440078" y="5237733"/>
          <a:ext cx="7554913" cy="1371600"/>
        </p:xfrm>
        <a:graphic>
          <a:graphicData uri="http://schemas.openxmlformats.org/presentationml/2006/ole">
            <mc:AlternateContent xmlns:mc="http://schemas.openxmlformats.org/markup-compatibility/2006">
              <mc:Choice xmlns:v="urn:schemas-microsoft-com:vml" Requires="v">
                <p:oleObj spid="_x0000_s8439" r:id="rId5" imgW="7555320" imgH="1371240" progId="">
                  <p:embed/>
                </p:oleObj>
              </mc:Choice>
              <mc:Fallback>
                <p:oleObj r:id="rId5" imgW="7555320" imgH="1371240" progId="">
                  <p:embed/>
                  <p:pic>
                    <p:nvPicPr>
                      <p:cNvPr id="0" name=""/>
                      <p:cNvPicPr/>
                      <p:nvPr/>
                    </p:nvPicPr>
                    <p:blipFill>
                      <a:blip r:embed="rId6"/>
                      <a:stretch>
                        <a:fillRect/>
                      </a:stretch>
                    </p:blipFill>
                    <p:spPr>
                      <a:xfrm>
                        <a:off x="1440078" y="5237733"/>
                        <a:ext cx="7554913" cy="1371600"/>
                      </a:xfrm>
                      <a:prstGeom prst="rect">
                        <a:avLst/>
                      </a:prstGeom>
                    </p:spPr>
                  </p:pic>
                </p:oleObj>
              </mc:Fallback>
            </mc:AlternateContent>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2445786918"/>
              </p:ext>
            </p:extLst>
          </p:nvPr>
        </p:nvGraphicFramePr>
        <p:xfrm>
          <a:off x="1440078" y="3434983"/>
          <a:ext cx="3746741" cy="1285230"/>
        </p:xfrm>
        <a:graphic>
          <a:graphicData uri="http://schemas.openxmlformats.org/presentationml/2006/ole">
            <mc:AlternateContent xmlns:mc="http://schemas.openxmlformats.org/markup-compatibility/2006">
              <mc:Choice xmlns:v="urn:schemas-microsoft-com:vml" Requires="v">
                <p:oleObj spid="_x0000_s8440" r:id="rId7" imgW="9663480" imgH="3314160" progId="">
                  <p:embed/>
                </p:oleObj>
              </mc:Choice>
              <mc:Fallback>
                <p:oleObj r:id="rId7" imgW="9663480" imgH="3314160" progId="">
                  <p:embed/>
                  <p:pic>
                    <p:nvPicPr>
                      <p:cNvPr id="0" name=""/>
                      <p:cNvPicPr/>
                      <p:nvPr/>
                    </p:nvPicPr>
                    <p:blipFill>
                      <a:blip r:embed="rId8"/>
                      <a:stretch>
                        <a:fillRect/>
                      </a:stretch>
                    </p:blipFill>
                    <p:spPr>
                      <a:xfrm>
                        <a:off x="1440078" y="3434983"/>
                        <a:ext cx="3746741" cy="1285230"/>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179B1FCE-D57B-4B75-98D3-66AB6E673FEB}"/>
              </a:ext>
            </a:extLst>
          </p:cNvPr>
          <p:cNvSpPr/>
          <p:nvPr/>
        </p:nvSpPr>
        <p:spPr>
          <a:xfrm>
            <a:off x="2560204" y="3898669"/>
            <a:ext cx="2419119" cy="30340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2" name="ZoneTexte 11"/>
          <p:cNvSpPr txBox="1"/>
          <p:nvPr/>
        </p:nvSpPr>
        <p:spPr>
          <a:xfrm>
            <a:off x="478497" y="3696428"/>
            <a:ext cx="439544" cy="707886"/>
          </a:xfrm>
          <a:prstGeom prst="rect">
            <a:avLst/>
          </a:prstGeom>
          <a:noFill/>
        </p:spPr>
        <p:txBody>
          <a:bodyPr wrap="none" rtlCol="0">
            <a:spAutoFit/>
          </a:bodyPr>
          <a:lstStyle/>
          <a:p>
            <a:r>
              <a:rPr lang="fr-FR" sz="4000" dirty="0" smtClean="0"/>
              <a:t>+</a:t>
            </a:r>
            <a:endParaRPr lang="fr-FR" sz="4000" dirty="0"/>
          </a:p>
        </p:txBody>
      </p:sp>
      <p:sp>
        <p:nvSpPr>
          <p:cNvPr id="15" name="ZoneTexte 14"/>
          <p:cNvSpPr txBox="1"/>
          <p:nvPr/>
        </p:nvSpPr>
        <p:spPr>
          <a:xfrm>
            <a:off x="498446" y="5228741"/>
            <a:ext cx="439544" cy="707886"/>
          </a:xfrm>
          <a:prstGeom prst="rect">
            <a:avLst/>
          </a:prstGeom>
          <a:noFill/>
        </p:spPr>
        <p:txBody>
          <a:bodyPr wrap="none" rtlCol="0">
            <a:spAutoFit/>
          </a:bodyPr>
          <a:lstStyle/>
          <a:p>
            <a:r>
              <a:rPr lang="fr-FR" sz="4000" dirty="0"/>
              <a:t>=</a:t>
            </a:r>
          </a:p>
        </p:txBody>
      </p:sp>
    </p:spTree>
    <p:extLst>
      <p:ext uri="{BB962C8B-B14F-4D97-AF65-F5344CB8AC3E}">
        <p14:creationId xmlns:p14="http://schemas.microsoft.com/office/powerpoint/2010/main" val="761105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1313411" y="1448399"/>
            <a:ext cx="9759141" cy="2585323"/>
          </a:xfrm>
          <a:prstGeom prst="rect">
            <a:avLst/>
          </a:prstGeom>
          <a:noFill/>
        </p:spPr>
        <p:txBody>
          <a:bodyPr wrap="square" rtlCol="0">
            <a:spAutoFit/>
          </a:bodyPr>
          <a:lstStyle/>
          <a:p>
            <a:pPr algn="ctr"/>
            <a:r>
              <a:rPr lang="fr-FR" sz="5400" b="1" dirty="0"/>
              <a:t>1</a:t>
            </a:r>
            <a:r>
              <a:rPr lang="fr-FR" sz="5400" b="1" baseline="30000" dirty="0" smtClean="0"/>
              <a:t>e</a:t>
            </a:r>
            <a:r>
              <a:rPr lang="fr-FR" sz="5400" b="1" dirty="0" smtClean="0"/>
              <a:t> </a:t>
            </a:r>
            <a:r>
              <a:rPr lang="fr-FR" sz="5400" b="1" dirty="0"/>
              <a:t>partie</a:t>
            </a:r>
          </a:p>
          <a:p>
            <a:pPr algn="ctr"/>
            <a:r>
              <a:rPr lang="fr-FR" sz="5400" b="1" dirty="0" smtClean="0"/>
              <a:t>Editer </a:t>
            </a:r>
            <a:r>
              <a:rPr lang="fr-FR" sz="5400" b="1" dirty="0"/>
              <a:t>le contenu des </a:t>
            </a:r>
            <a:r>
              <a:rPr lang="fr-FR" sz="5400" b="1" dirty="0" smtClean="0"/>
              <a:t>pages</a:t>
            </a:r>
            <a:br>
              <a:rPr lang="fr-FR" sz="5400" b="1" dirty="0" smtClean="0"/>
            </a:br>
            <a:r>
              <a:rPr lang="fr-FR" sz="5400" b="1" dirty="0" smtClean="0"/>
              <a:t>(bouton Contenu)</a:t>
            </a:r>
            <a:endParaRPr lang="fr-FR" sz="5400" b="1" dirty="0"/>
          </a:p>
        </p:txBody>
      </p:sp>
      <p:graphicFrame>
        <p:nvGraphicFramePr>
          <p:cNvPr id="7" name="Objet 6"/>
          <p:cNvGraphicFramePr>
            <a:graphicFrameLocks noChangeAspect="1"/>
          </p:cNvGraphicFramePr>
          <p:nvPr>
            <p:extLst>
              <p:ext uri="{D42A27DB-BD31-4B8C-83A1-F6EECF244321}">
                <p14:modId xmlns:p14="http://schemas.microsoft.com/office/powerpoint/2010/main" val="3495227837"/>
              </p:ext>
            </p:extLst>
          </p:nvPr>
        </p:nvGraphicFramePr>
        <p:xfrm>
          <a:off x="3152712" y="4440311"/>
          <a:ext cx="5886575" cy="2200303"/>
        </p:xfrm>
        <a:graphic>
          <a:graphicData uri="http://schemas.openxmlformats.org/presentationml/2006/ole">
            <mc:AlternateContent xmlns:mc="http://schemas.openxmlformats.org/markup-compatibility/2006">
              <mc:Choice xmlns:v="urn:schemas-microsoft-com:vml" Requires="v">
                <p:oleObj spid="_x0000_s19546" r:id="rId3" imgW="7339680" imgH="2742840" progId="">
                  <p:embed/>
                </p:oleObj>
              </mc:Choice>
              <mc:Fallback>
                <p:oleObj r:id="rId3" imgW="7339680" imgH="2742840" progId="">
                  <p:embed/>
                  <p:pic>
                    <p:nvPicPr>
                      <p:cNvPr id="0" name=""/>
                      <p:cNvPicPr/>
                      <p:nvPr/>
                    </p:nvPicPr>
                    <p:blipFill>
                      <a:blip r:embed="rId4"/>
                      <a:stretch>
                        <a:fillRect/>
                      </a:stretch>
                    </p:blipFill>
                    <p:spPr>
                      <a:xfrm>
                        <a:off x="3152712" y="4440311"/>
                        <a:ext cx="5886575" cy="2200303"/>
                      </a:xfrm>
                      <a:prstGeom prst="rect">
                        <a:avLst/>
                      </a:prstGeom>
                    </p:spPr>
                  </p:pic>
                </p:oleObj>
              </mc:Fallback>
            </mc:AlternateContent>
          </a:graphicData>
        </a:graphic>
      </p:graphicFrame>
    </p:spTree>
    <p:extLst>
      <p:ext uri="{BB962C8B-B14F-4D97-AF65-F5344CB8AC3E}">
        <p14:creationId xmlns:p14="http://schemas.microsoft.com/office/powerpoint/2010/main" val="429259725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1910687" y="2429301"/>
            <a:ext cx="7751928" cy="923330"/>
          </a:xfrm>
          <a:prstGeom prst="rect">
            <a:avLst/>
          </a:prstGeom>
          <a:noFill/>
        </p:spPr>
        <p:txBody>
          <a:bodyPr wrap="square" rtlCol="0">
            <a:spAutoFit/>
          </a:bodyPr>
          <a:lstStyle/>
          <a:p>
            <a:pPr algn="ctr"/>
            <a:r>
              <a:rPr lang="fr-FR" sz="5400" b="1" dirty="0"/>
              <a:t>LES BONNES PRATIQUES</a:t>
            </a:r>
          </a:p>
        </p:txBody>
      </p:sp>
    </p:spTree>
    <p:extLst>
      <p:ext uri="{BB962C8B-B14F-4D97-AF65-F5344CB8AC3E}">
        <p14:creationId xmlns:p14="http://schemas.microsoft.com/office/powerpoint/2010/main" val="23789082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BCDEBB-B02B-FD4B-902D-51095B54A2F3}"/>
              </a:ext>
            </a:extLst>
          </p:cNvPr>
          <p:cNvGrpSpPr/>
          <p:nvPr/>
        </p:nvGrpSpPr>
        <p:grpSpPr>
          <a:xfrm>
            <a:off x="-140186" y="0"/>
            <a:ext cx="5022944" cy="1134318"/>
            <a:chOff x="-140187" y="1"/>
            <a:chExt cx="5022944"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40187" y="667335"/>
              <a:ext cx="5022944"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LES </a:t>
              </a:r>
              <a:r>
                <a:rPr lang="fr-FR" b="1" dirty="0" smtClean="0">
                  <a:solidFill>
                    <a:schemeClr val="bg1"/>
                  </a:solidFill>
                  <a:latin typeface="Montserrat SemiBold" pitchFamily="2" charset="77"/>
                </a:rPr>
                <a:t>18 BONNES </a:t>
              </a:r>
              <a:r>
                <a:rPr lang="fr-FR" b="1" dirty="0">
                  <a:solidFill>
                    <a:schemeClr val="bg1"/>
                  </a:solidFill>
                  <a:latin typeface="Montserrat SemiBold" pitchFamily="2" charset="77"/>
                </a:rPr>
                <a:t>PRATIQUES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3"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7" name="Rectangle 6"/>
          <p:cNvSpPr/>
          <p:nvPr/>
        </p:nvSpPr>
        <p:spPr>
          <a:xfrm>
            <a:off x="1373777" y="2899840"/>
            <a:ext cx="11245755" cy="369332"/>
          </a:xfrm>
          <a:prstGeom prst="rect">
            <a:avLst/>
          </a:prstGeom>
        </p:spPr>
        <p:txBody>
          <a:bodyPr wrap="square">
            <a:spAutoFit/>
          </a:bodyPr>
          <a:lstStyle/>
          <a:p>
            <a:endParaRPr lang="fr-FR" dirty="0"/>
          </a:p>
        </p:txBody>
      </p:sp>
      <p:sp>
        <p:nvSpPr>
          <p:cNvPr id="9" name="Rectangle 8"/>
          <p:cNvSpPr/>
          <p:nvPr/>
        </p:nvSpPr>
        <p:spPr>
          <a:xfrm>
            <a:off x="805218" y="1291171"/>
            <a:ext cx="8338782" cy="375552"/>
          </a:xfrm>
          <a:prstGeom prst="rect">
            <a:avLst/>
          </a:prstGeom>
        </p:spPr>
        <p:txBody>
          <a:bodyPr wrap="square">
            <a:spAutoFit/>
          </a:bodyPr>
          <a:lstStyle/>
          <a:p>
            <a:pPr>
              <a:lnSpc>
                <a:spcPct val="107000"/>
              </a:lnSpc>
              <a:spcAft>
                <a:spcPts val="800"/>
              </a:spcAft>
            </a:pPr>
            <a:endParaRPr lang="fr-FR"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234441" y="1198912"/>
            <a:ext cx="9462974" cy="6496009"/>
          </a:xfrm>
          <a:prstGeom prst="rect">
            <a:avLst/>
          </a:prstGeom>
        </p:spPr>
        <p:txBody>
          <a:bodyPr wrap="square">
            <a:spAutoFit/>
          </a:bodyPr>
          <a:lstStyle/>
          <a:p>
            <a:pPr marL="342900" lvl="0" indent="-342900">
              <a:lnSpc>
                <a:spcPct val="107000"/>
              </a:lnSpc>
              <a:spcAft>
                <a:spcPts val="0"/>
              </a:spcAft>
              <a:buFont typeface="+mj-lt"/>
              <a:buAutoNum type="arabicPeriod"/>
            </a:pPr>
            <a:r>
              <a:rPr lang="fr-FR" sz="1400" b="1" dirty="0">
                <a:latin typeface="Calibri" panose="020F0502020204030204" pitchFamily="34" charset="0"/>
                <a:ea typeface="Calibri" panose="020F0502020204030204" pitchFamily="34" charset="0"/>
                <a:cs typeface="Times New Roman" panose="02020603050405020304" pitchFamily="18" charset="0"/>
              </a:rPr>
              <a:t>Nature et volume de la communication</a:t>
            </a:r>
          </a:p>
          <a:p>
            <a:pPr marL="800100" lvl="1" indent="-34290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Ne </a:t>
            </a:r>
            <a:r>
              <a:rPr lang="fr-FR" sz="1400" dirty="0" smtClean="0">
                <a:latin typeface="Calibri" panose="020F0502020204030204" pitchFamily="34" charset="0"/>
                <a:ea typeface="Calibri" panose="020F0502020204030204" pitchFamily="34" charset="0"/>
                <a:cs typeface="Times New Roman" panose="02020603050405020304" pitchFamily="18" charset="0"/>
              </a:rPr>
              <a:t>communiquer </a:t>
            </a:r>
            <a:r>
              <a:rPr lang="fr-FR" sz="1400" dirty="0">
                <a:latin typeface="Calibri" panose="020F0502020204030204" pitchFamily="34" charset="0"/>
                <a:ea typeface="Calibri" panose="020F0502020204030204" pitchFamily="34" charset="0"/>
                <a:cs typeface="Times New Roman" panose="02020603050405020304" pitchFamily="18" charset="0"/>
              </a:rPr>
              <a:t>ni trop, ni trop </a:t>
            </a:r>
            <a:r>
              <a:rPr lang="fr-FR" sz="1400" dirty="0" smtClean="0">
                <a:latin typeface="Calibri" panose="020F0502020204030204" pitchFamily="34" charset="0"/>
                <a:ea typeface="Calibri" panose="020F0502020204030204" pitchFamily="34" charset="0"/>
                <a:cs typeface="Times New Roman" panose="02020603050405020304" pitchFamily="18" charset="0"/>
              </a:rPr>
              <a:t>peu. Publier </a:t>
            </a:r>
            <a:r>
              <a:rPr lang="fr-FR" sz="1400" dirty="0">
                <a:latin typeface="Calibri" panose="020F0502020204030204" pitchFamily="34" charset="0"/>
                <a:ea typeface="Calibri" panose="020F0502020204030204" pitchFamily="34" charset="0"/>
                <a:cs typeface="Times New Roman" panose="02020603050405020304" pitchFamily="18" charset="0"/>
              </a:rPr>
              <a:t>1 actualité par quinzaine au minimum</a:t>
            </a:r>
          </a:p>
          <a:p>
            <a:pPr marL="800100" lvl="1" indent="-34290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Ne jamais </a:t>
            </a:r>
            <a:r>
              <a:rPr lang="fr-FR" sz="1400" dirty="0" smtClean="0">
                <a:latin typeface="Calibri" panose="020F0502020204030204" pitchFamily="34" charset="0"/>
                <a:ea typeface="Calibri" panose="020F0502020204030204" pitchFamily="34" charset="0"/>
                <a:cs typeface="Times New Roman" panose="02020603050405020304" pitchFamily="18" charset="0"/>
              </a:rPr>
              <a:t>doublonner </a:t>
            </a:r>
            <a:r>
              <a:rPr lang="fr-FR" sz="1400" dirty="0">
                <a:latin typeface="Calibri" panose="020F0502020204030204" pitchFamily="34" charset="0"/>
                <a:ea typeface="Calibri" panose="020F0502020204030204" pitchFamily="34" charset="0"/>
                <a:cs typeface="Times New Roman" panose="02020603050405020304" pitchFamily="18" charset="0"/>
              </a:rPr>
              <a:t>une </a:t>
            </a:r>
            <a:r>
              <a:rPr lang="fr-FR" sz="1400" dirty="0" smtClean="0">
                <a:latin typeface="Calibri" panose="020F0502020204030204" pitchFamily="34" charset="0"/>
                <a:ea typeface="Calibri" panose="020F0502020204030204" pitchFamily="34" charset="0"/>
                <a:cs typeface="Times New Roman" panose="02020603050405020304" pitchFamily="18" charset="0"/>
              </a:rPr>
              <a:t>même page.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Regrouper toute l’actualité qui concerne une </a:t>
            </a:r>
            <a:r>
              <a:rPr lang="fr-FR" sz="1400" dirty="0" smtClean="0">
                <a:latin typeface="Calibri" panose="020F0502020204030204" pitchFamily="34" charset="0"/>
                <a:ea typeface="Calibri" panose="020F0502020204030204" pitchFamily="34" charset="0"/>
                <a:cs typeface="Times New Roman" panose="02020603050405020304" pitchFamily="18" charset="0"/>
              </a:rPr>
              <a:t>« requête principale » </a:t>
            </a:r>
            <a:r>
              <a:rPr lang="fr-FR" sz="1400" dirty="0">
                <a:latin typeface="Calibri" panose="020F0502020204030204" pitchFamily="34" charset="0"/>
                <a:ea typeface="Calibri" panose="020F0502020204030204" pitchFamily="34" charset="0"/>
                <a:cs typeface="Times New Roman" panose="02020603050405020304" pitchFamily="18" charset="0"/>
              </a:rPr>
              <a:t>sur une seule </a:t>
            </a:r>
            <a:r>
              <a:rPr lang="fr-FR" sz="1400" dirty="0" smtClean="0">
                <a:latin typeface="Calibri" panose="020F0502020204030204" pitchFamily="34" charset="0"/>
                <a:ea typeface="Calibri" panose="020F0502020204030204" pitchFamily="34" charset="0"/>
                <a:cs typeface="Times New Roman" panose="02020603050405020304" pitchFamily="18" charset="0"/>
              </a:rPr>
              <a:t>page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Nettoyer les fiches obsolètes (archivage ou suppression)</a:t>
            </a:r>
          </a:p>
          <a:p>
            <a:pPr marL="342900" lvl="0" indent="-342900">
              <a:lnSpc>
                <a:spcPct val="107000"/>
              </a:lnSpc>
              <a:spcAft>
                <a:spcPts val="0"/>
              </a:spcAft>
              <a:buFont typeface="+mj-lt"/>
              <a:buAutoNum type="arabicPeriod"/>
            </a:pPr>
            <a:r>
              <a:rPr lang="fr-FR" sz="1400" b="1" dirty="0" smtClean="0">
                <a:latin typeface="Calibri" panose="020F0502020204030204" pitchFamily="34" charset="0"/>
                <a:ea typeface="Calibri" panose="020F0502020204030204" pitchFamily="34" charset="0"/>
                <a:cs typeface="Times New Roman" panose="02020603050405020304" pitchFamily="18" charset="0"/>
              </a:rPr>
              <a:t>Méthode </a:t>
            </a:r>
          </a:p>
          <a:p>
            <a:pPr marL="800100" lvl="1" indent="-342900">
              <a:lnSpc>
                <a:spcPct val="107000"/>
              </a:lnSpc>
              <a:buFont typeface="+mj-lt"/>
              <a:buAutoNum type="arabicPeriod"/>
            </a:pPr>
            <a:r>
              <a:rPr lang="fr-FR" sz="1400" dirty="0" smtClean="0">
                <a:latin typeface="Calibri" panose="020F0502020204030204" pitchFamily="34" charset="0"/>
                <a:ea typeface="Calibri" panose="020F0502020204030204" pitchFamily="34" charset="0"/>
                <a:cs typeface="Times New Roman" panose="02020603050405020304" pitchFamily="18" charset="0"/>
              </a:rPr>
              <a:t>Concevoir un site ou une rubrique en partant de la page la plus profonde et en remontant vers la page de tête.</a:t>
            </a:r>
          </a:p>
          <a:p>
            <a:pPr marL="800100" lvl="1" indent="-342900">
              <a:lnSpc>
                <a:spcPct val="107000"/>
              </a:lnSpc>
              <a:spcAft>
                <a:spcPts val="0"/>
              </a:spcAft>
              <a:buFont typeface="+mj-lt"/>
              <a:buAutoNum type="arabicPeriod"/>
            </a:pPr>
            <a:r>
              <a:rPr lang="fr-FR" sz="1400" dirty="0" smtClean="0">
                <a:latin typeface="Calibri" panose="020F0502020204030204" pitchFamily="34" charset="0"/>
                <a:ea typeface="Calibri" panose="020F0502020204030204" pitchFamily="34" charset="0"/>
                <a:cs typeface="Times New Roman" panose="02020603050405020304" pitchFamily="18" charset="0"/>
              </a:rPr>
              <a:t>Se </a:t>
            </a:r>
            <a:r>
              <a:rPr lang="fr-FR" sz="1400" dirty="0">
                <a:latin typeface="Calibri" panose="020F0502020204030204" pitchFamily="34" charset="0"/>
                <a:ea typeface="Calibri" panose="020F0502020204030204" pitchFamily="34" charset="0"/>
                <a:cs typeface="Times New Roman" panose="02020603050405020304" pitchFamily="18" charset="0"/>
              </a:rPr>
              <a:t>concentrer sur le contenu, ne pas bloquer sur la </a:t>
            </a:r>
            <a:r>
              <a:rPr lang="fr-FR" sz="1400" dirty="0" smtClean="0">
                <a:latin typeface="Calibri" panose="020F0502020204030204" pitchFamily="34" charset="0"/>
                <a:ea typeface="Calibri" panose="020F0502020204030204" pitchFamily="34" charset="0"/>
                <a:cs typeface="Times New Roman" panose="02020603050405020304" pitchFamily="18" charset="0"/>
              </a:rPr>
              <a:t>forme</a:t>
            </a:r>
            <a:r>
              <a:rPr lang="fr-FR" sz="1400" dirty="0" smtClean="0">
                <a:latin typeface="Calibri" panose="020F0502020204030204" pitchFamily="34" charset="0"/>
                <a:ea typeface="Calibri" panose="020F0502020204030204" pitchFamily="34" charset="0"/>
                <a:cs typeface="Times New Roman" panose="02020603050405020304" pitchFamily="18" charset="0"/>
              </a:rPr>
              <a:t>. </a:t>
            </a:r>
            <a:r>
              <a:rPr lang="fr-FR"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Content </a:t>
            </a:r>
            <a:r>
              <a:rPr lang="fr-FR" sz="1400" b="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is</a:t>
            </a:r>
            <a:r>
              <a:rPr lang="fr-FR"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fr-FR" sz="1400" b="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king</a:t>
            </a:r>
            <a:r>
              <a:rPr lang="fr-FR" sz="1400" b="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fr-FR"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fr-FR" sz="14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mj-lt"/>
              <a:buAutoNum type="arabicPeriod"/>
            </a:pPr>
            <a:r>
              <a:rPr lang="fr-FR" sz="1400" dirty="0" smtClean="0">
                <a:latin typeface="Calibri" panose="020F0502020204030204" pitchFamily="34" charset="0"/>
                <a:ea typeface="Calibri" panose="020F0502020204030204" pitchFamily="34" charset="0"/>
                <a:cs typeface="Times New Roman" panose="02020603050405020304" pitchFamily="18" charset="0"/>
              </a:rPr>
              <a:t>Pour les actualités, archiver et enrichir les actualités récurrentes (ne pas tout recommencer).</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fr-FR" sz="1400" b="1" dirty="0" smtClean="0">
                <a:latin typeface="Calibri" panose="020F0502020204030204" pitchFamily="34" charset="0"/>
                <a:ea typeface="Calibri" panose="020F0502020204030204" pitchFamily="34" charset="0"/>
                <a:cs typeface="Times New Roman" panose="02020603050405020304" pitchFamily="18" charset="0"/>
              </a:rPr>
              <a:t>Composition</a:t>
            </a:r>
            <a:endParaRPr lang="fr-FR" sz="14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0"/>
              </a:spcAft>
              <a:buFont typeface="+mj-lt"/>
              <a:buAutoNum type="arabicPeriod"/>
            </a:pPr>
            <a:r>
              <a:rPr lang="fr-FR" sz="1400" dirty="0" smtClean="0">
                <a:latin typeface="Calibri" panose="020F0502020204030204" pitchFamily="34" charset="0"/>
                <a:ea typeface="Calibri" panose="020F0502020204030204" pitchFamily="34" charset="0"/>
                <a:cs typeface="Times New Roman" panose="02020603050405020304" pitchFamily="18" charset="0"/>
              </a:rPr>
              <a:t>Copier/coller </a:t>
            </a:r>
            <a:r>
              <a:rPr lang="fr-FR" sz="1400" dirty="0">
                <a:latin typeface="Calibri" panose="020F0502020204030204" pitchFamily="34" charset="0"/>
                <a:ea typeface="Calibri" panose="020F0502020204030204" pitchFamily="34" charset="0"/>
                <a:cs typeface="Times New Roman" panose="02020603050405020304" pitchFamily="18" charset="0"/>
              </a:rPr>
              <a:t>en passant par l’outil adapté (texte brut).</a:t>
            </a:r>
          </a:p>
          <a:p>
            <a:pPr marL="800100" lvl="1" indent="-342900">
              <a:lnSpc>
                <a:spcPct val="107000"/>
              </a:lnSpc>
              <a:spcAft>
                <a:spcPts val="0"/>
              </a:spcAft>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Ajuster la </a:t>
            </a:r>
            <a:r>
              <a:rPr lang="fr-FR" sz="1400" dirty="0" smtClean="0">
                <a:latin typeface="Calibri" panose="020F0502020204030204" pitchFamily="34" charset="0"/>
                <a:ea typeface="Calibri" panose="020F0502020204030204" pitchFamily="34" charset="0"/>
                <a:cs typeface="Times New Roman" panose="02020603050405020304" pitchFamily="18" charset="0"/>
              </a:rPr>
              <a:t>ponctuation. </a:t>
            </a:r>
            <a:r>
              <a:rPr lang="fr-FR" sz="1400" dirty="0">
                <a:latin typeface="Calibri" panose="020F0502020204030204" pitchFamily="34" charset="0"/>
                <a:ea typeface="Calibri" panose="020F0502020204030204" pitchFamily="34" charset="0"/>
                <a:cs typeface="Times New Roman" panose="02020603050405020304" pitchFamily="18" charset="0"/>
              </a:rPr>
              <a:t>Pas d’espace AVANT un signe de ponctuation ( :?!) ou les guillemets fermants</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Utiliser </a:t>
            </a:r>
            <a:r>
              <a:rPr lang="fr-FR" sz="1400" b="1" dirty="0">
                <a:latin typeface="Calibri" panose="020F0502020204030204" pitchFamily="34" charset="0"/>
                <a:ea typeface="Calibri" panose="020F0502020204030204" pitchFamily="34" charset="0"/>
                <a:cs typeface="Times New Roman" panose="02020603050405020304" pitchFamily="18" charset="0"/>
              </a:rPr>
              <a:t>souvent</a:t>
            </a:r>
            <a:r>
              <a:rPr lang="fr-FR" sz="1400" dirty="0">
                <a:latin typeface="Calibri" panose="020F0502020204030204" pitchFamily="34" charset="0"/>
                <a:ea typeface="Calibri" panose="020F0502020204030204" pitchFamily="34" charset="0"/>
                <a:cs typeface="Times New Roman" panose="02020603050405020304" pitchFamily="18" charset="0"/>
              </a:rPr>
              <a:t> le gras, les paragraphes, les listes. / Utiliser </a:t>
            </a:r>
            <a:r>
              <a:rPr lang="fr-FR" sz="1400" b="1" dirty="0">
                <a:latin typeface="Calibri" panose="020F0502020204030204" pitchFamily="34" charset="0"/>
                <a:ea typeface="Calibri" panose="020F0502020204030204" pitchFamily="34" charset="0"/>
                <a:cs typeface="Times New Roman" panose="02020603050405020304" pitchFamily="18" charset="0"/>
              </a:rPr>
              <a:t>peu</a:t>
            </a:r>
            <a:r>
              <a:rPr lang="fr-FR" sz="1400" dirty="0">
                <a:latin typeface="Calibri" panose="020F0502020204030204" pitchFamily="34" charset="0"/>
                <a:ea typeface="Calibri" panose="020F0502020204030204" pitchFamily="34" charset="0"/>
                <a:cs typeface="Times New Roman" panose="02020603050405020304" pitchFamily="18" charset="0"/>
              </a:rPr>
              <a:t> les italiques, les majuscules.</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Illustrer ses pages à fort contenu par une photo au moins, intégrer une vidéo dans sa page d’accueil si possible. Utiliser les pictogrammes pour mettre en valeur les liens importants.</a:t>
            </a:r>
          </a:p>
          <a:p>
            <a:pPr marL="800100" lvl="1" indent="-342900">
              <a:lnSpc>
                <a:spcPct val="107000"/>
              </a:lnSpc>
              <a:spcAft>
                <a:spcPts val="0"/>
              </a:spcAft>
              <a:buFont typeface="+mj-lt"/>
              <a:buAutoNum type="arabicPeriod"/>
            </a:pPr>
            <a:r>
              <a:rPr lang="fr-FR" sz="1400" dirty="0" smtClean="0">
                <a:latin typeface="Calibri" panose="020F0502020204030204" pitchFamily="34" charset="0"/>
                <a:ea typeface="Calibri" panose="020F0502020204030204" pitchFamily="34" charset="0"/>
                <a:cs typeface="Times New Roman" panose="02020603050405020304" pitchFamily="18" charset="0"/>
              </a:rPr>
              <a:t>Toujours se </a:t>
            </a:r>
            <a:r>
              <a:rPr lang="fr-FR" sz="1400" dirty="0">
                <a:latin typeface="Calibri" panose="020F0502020204030204" pitchFamily="34" charset="0"/>
                <a:ea typeface="Calibri" panose="020F0502020204030204" pitchFamily="34" charset="0"/>
                <a:cs typeface="Times New Roman" panose="02020603050405020304" pitchFamily="18" charset="0"/>
              </a:rPr>
              <a:t>relire en pré-visualisant la page.</a:t>
            </a:r>
          </a:p>
          <a:p>
            <a:pPr marL="342900" lvl="0" indent="-342900">
              <a:lnSpc>
                <a:spcPct val="107000"/>
              </a:lnSpc>
              <a:spcAft>
                <a:spcPts val="0"/>
              </a:spcAft>
              <a:buFont typeface="+mj-lt"/>
              <a:buAutoNum type="arabicPeriod"/>
            </a:pPr>
            <a:r>
              <a:rPr lang="fr-FR" sz="1400" b="1" dirty="0">
                <a:latin typeface="Calibri" panose="020F0502020204030204" pitchFamily="34" charset="0"/>
                <a:ea typeface="Calibri" panose="020F0502020204030204" pitchFamily="34" charset="0"/>
                <a:cs typeface="Times New Roman" panose="02020603050405020304" pitchFamily="18" charset="0"/>
              </a:rPr>
              <a:t>Liens hypertexte et listes</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Remonter ses actualités en page d’accueil</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Faire des liens dans chaque page, ni trop, ni trop peu</a:t>
            </a:r>
            <a:r>
              <a:rPr lang="fr-FR" sz="1400" dirty="0" smtClean="0">
                <a:latin typeface="Calibri" panose="020F0502020204030204" pitchFamily="34" charset="0"/>
                <a:ea typeface="Calibri" panose="020F0502020204030204" pitchFamily="34" charset="0"/>
                <a:cs typeface="Times New Roman" panose="02020603050405020304" pitchFamily="18" charset="0"/>
              </a:rPr>
              <a:t>. Faire de </a:t>
            </a:r>
            <a:r>
              <a:rPr lang="fr-FR" sz="1400" i="1" dirty="0">
                <a:latin typeface="Calibri" panose="020F0502020204030204" pitchFamily="34" charset="0"/>
                <a:ea typeface="Calibri" panose="020F0502020204030204" pitchFamily="34" charset="0"/>
                <a:cs typeface="Times New Roman" panose="02020603050405020304" pitchFamily="18" charset="0"/>
              </a:rPr>
              <a:t>bons</a:t>
            </a:r>
            <a:r>
              <a:rPr lang="fr-FR" sz="1400" dirty="0">
                <a:latin typeface="Calibri" panose="020F0502020204030204" pitchFamily="34" charset="0"/>
                <a:ea typeface="Calibri" panose="020F0502020204030204" pitchFamily="34" charset="0"/>
                <a:cs typeface="Times New Roman" panose="02020603050405020304" pitchFamily="18" charset="0"/>
              </a:rPr>
              <a:t> liens.</a:t>
            </a:r>
          </a:p>
          <a:p>
            <a:pPr marL="800100" lvl="1" indent="-342900">
              <a:lnSpc>
                <a:spcPct val="107000"/>
              </a:lnSpc>
              <a:buFont typeface="+mj-lt"/>
              <a:buAutoNum type="arabicPeriod"/>
            </a:pPr>
            <a:r>
              <a:rPr lang="fr-FR" sz="1400" dirty="0">
                <a:latin typeface="Calibri" panose="020F0502020204030204" pitchFamily="34" charset="0"/>
                <a:ea typeface="Calibri" panose="020F0502020204030204" pitchFamily="34" charset="0"/>
                <a:cs typeface="Times New Roman" panose="02020603050405020304" pitchFamily="18" charset="0"/>
              </a:rPr>
              <a:t>Quand on le peut, préférer les liens de rubrique aux liens internes et les liens internes aux liens externes.</a:t>
            </a:r>
          </a:p>
          <a:p>
            <a:pPr marL="342900" lvl="0" indent="-342900">
              <a:lnSpc>
                <a:spcPct val="107000"/>
              </a:lnSpc>
              <a:spcAft>
                <a:spcPts val="0"/>
              </a:spcAft>
              <a:buFont typeface="+mj-lt"/>
              <a:buAutoNum type="arabicPeriod"/>
            </a:pPr>
            <a:r>
              <a:rPr lang="fr-FR" sz="1400" b="1" dirty="0" smtClean="0">
                <a:latin typeface="Calibri" panose="020F0502020204030204" pitchFamily="34" charset="0"/>
                <a:ea typeface="Calibri" panose="020F0502020204030204" pitchFamily="34" charset="0"/>
                <a:cs typeface="Times New Roman" panose="02020603050405020304" pitchFamily="18" charset="0"/>
              </a:rPr>
              <a:t>Interactifs !</a:t>
            </a:r>
            <a:endParaRPr lang="fr-FR" sz="14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r>
              <a:rPr lang="fr-FR" sz="1400" dirty="0"/>
              <a:t>Proposez souvent des </a:t>
            </a:r>
            <a:r>
              <a:rPr lang="fr-FR" sz="1400" dirty="0" smtClean="0"/>
              <a:t>liens de mél, </a:t>
            </a:r>
            <a:r>
              <a:rPr lang="fr-FR" sz="1400" dirty="0"/>
              <a:t>des liens hypertextes, des </a:t>
            </a:r>
            <a:r>
              <a:rPr lang="fr-FR" sz="1400" dirty="0" smtClean="0"/>
              <a:t>formulaires;</a:t>
            </a:r>
            <a:br>
              <a:rPr lang="fr-FR" sz="1400" dirty="0" smtClean="0"/>
            </a:br>
            <a:r>
              <a:rPr lang="fr-FR" sz="1400" dirty="0" smtClean="0"/>
              <a:t>2. Consulter </a:t>
            </a:r>
            <a:r>
              <a:rPr lang="fr-FR" sz="1400" dirty="0"/>
              <a:t>régulièrement le site </a:t>
            </a:r>
            <a:r>
              <a:rPr lang="fr-FR" sz="1400" dirty="0" smtClean="0">
                <a:hlinkClick r:id="rId2"/>
              </a:rPr>
              <a:t>https://</a:t>
            </a:r>
            <a:r>
              <a:rPr lang="fr-FR" sz="1400" dirty="0">
                <a:hlinkClick r:id="rId2"/>
              </a:rPr>
              <a:t>web-com.cnam.fr</a:t>
            </a:r>
            <a:r>
              <a:rPr lang="fr-FR" sz="1400" dirty="0"/>
              <a:t>  ) et notamment les 70 actualités les plus récentes. </a:t>
            </a:r>
            <a:br>
              <a:rPr lang="fr-FR" sz="1400" dirty="0"/>
            </a:br>
            <a:r>
              <a:rPr lang="fr-FR" sz="1400" dirty="0" smtClean="0"/>
              <a:t>3. Pour </a:t>
            </a:r>
            <a:r>
              <a:rPr lang="fr-FR" sz="1400" dirty="0"/>
              <a:t>tout échange, utilisez le mél web@cnam.fr</a:t>
            </a:r>
          </a:p>
          <a:p>
            <a:pPr marL="800100" lvl="1" indent="-342900">
              <a:lnSpc>
                <a:spcPct val="107000"/>
              </a:lnSpc>
              <a:spcAft>
                <a:spcPts val="800"/>
              </a:spcAft>
              <a:buFont typeface="+mj-lt"/>
              <a:buAutoNum type="arabicPeriod"/>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pPr>
            <a:endParaRPr lang="fr-FR"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4704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FCAD937-B3D4-A540-A92B-BB71FD9A1C48}"/>
              </a:ext>
            </a:extLst>
          </p:cNvPr>
          <p:cNvGrpSpPr/>
          <p:nvPr/>
        </p:nvGrpSpPr>
        <p:grpSpPr>
          <a:xfrm>
            <a:off x="3648320" y="-11435"/>
            <a:ext cx="5478208" cy="1145751"/>
            <a:chOff x="3314696" y="-11432"/>
            <a:chExt cx="5607620" cy="1145751"/>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314696" y="-11432"/>
              <a:ext cx="560762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8" name="TextBox 27">
              <a:extLst>
                <a:ext uri="{FF2B5EF4-FFF2-40B4-BE49-F238E27FC236}">
                  <a16:creationId xmlns:a16="http://schemas.microsoft.com/office/drawing/2014/main" id="{E66923EE-F5D4-8B4E-8402-CAE871A7CA90}"/>
                </a:ext>
              </a:extLst>
            </p:cNvPr>
            <p:cNvSpPr txBox="1"/>
            <p:nvPr/>
          </p:nvSpPr>
          <p:spPr>
            <a:xfrm>
              <a:off x="4305298" y="694812"/>
              <a:ext cx="4244902"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a:t>
              </a:r>
            </a:p>
          </p:txBody>
        </p:sp>
      </p:grpSp>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648319" y="-11435"/>
            <a:ext cx="315888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2140" cy="1134318"/>
            <a:chOff x="-4" y="1"/>
            <a:chExt cx="4382140"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2136"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EDITER </a:t>
              </a:r>
              <a:r>
                <a:rPr lang="fr-FR" b="1" dirty="0">
                  <a:solidFill>
                    <a:schemeClr val="bg1"/>
                  </a:solidFill>
                  <a:latin typeface="Montserrat SemiBold" pitchFamily="2" charset="77"/>
                </a:rPr>
                <a:t>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0" name="Picture 9">
            <a:extLst>
              <a:ext uri="{FF2B5EF4-FFF2-40B4-BE49-F238E27FC236}">
                <a16:creationId xmlns:a16="http://schemas.microsoft.com/office/drawing/2014/main" id="{06CB58B3-FEC8-1C4B-A8C6-4E2B78A8A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880" y="2527300"/>
            <a:ext cx="6182360" cy="3931920"/>
          </a:xfrm>
          <a:prstGeom prst="rect">
            <a:avLst/>
          </a:prstGeom>
        </p:spPr>
      </p:pic>
      <p:pic>
        <p:nvPicPr>
          <p:cNvPr id="14" name="Picture 13">
            <a:extLst>
              <a:ext uri="{FF2B5EF4-FFF2-40B4-BE49-F238E27FC236}">
                <a16:creationId xmlns:a16="http://schemas.microsoft.com/office/drawing/2014/main" id="{3614874C-70A3-A740-8FBA-3160285F3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648" y="1206958"/>
            <a:ext cx="4881880" cy="3393440"/>
          </a:xfrm>
          <a:prstGeom prst="rect">
            <a:avLst/>
          </a:prstGeom>
        </p:spPr>
      </p:pic>
      <p:pic>
        <p:nvPicPr>
          <p:cNvPr id="12" name="Picture 11">
            <a:extLst>
              <a:ext uri="{FF2B5EF4-FFF2-40B4-BE49-F238E27FC236}">
                <a16:creationId xmlns:a16="http://schemas.microsoft.com/office/drawing/2014/main" id="{A6F5DD49-EAEB-984D-AF67-D8F540A1F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3575" y="4170680"/>
            <a:ext cx="4775200" cy="2687320"/>
          </a:xfrm>
          <a:prstGeom prst="rect">
            <a:avLst/>
          </a:prstGeom>
        </p:spPr>
      </p:pic>
      <p:sp>
        <p:nvSpPr>
          <p:cNvPr id="22" name="TextBox 27">
            <a:extLst>
              <a:ext uri="{FF2B5EF4-FFF2-40B4-BE49-F238E27FC236}">
                <a16:creationId xmlns:a16="http://schemas.microsoft.com/office/drawing/2014/main" id="{E66923EE-F5D4-8B4E-8402-CAE871A7CA90}"/>
              </a:ext>
            </a:extLst>
          </p:cNvPr>
          <p:cNvSpPr txBox="1"/>
          <p:nvPr/>
        </p:nvSpPr>
        <p:spPr>
          <a:xfrm>
            <a:off x="4382137" y="696348"/>
            <a:ext cx="4978315"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a:t>
            </a:r>
            <a:r>
              <a:rPr lang="fr-FR" dirty="0" smtClean="0">
                <a:solidFill>
                  <a:schemeClr val="bg1"/>
                </a:solidFill>
                <a:latin typeface="Montserrat" pitchFamily="2" charset="77"/>
              </a:rPr>
              <a:t>CONTENU</a:t>
            </a:r>
            <a:endParaRPr lang="fr-FR" dirty="0">
              <a:solidFill>
                <a:schemeClr val="bg1"/>
              </a:solidFill>
              <a:latin typeface="Montserrat" pitchFamily="2" charset="77"/>
            </a:endParaRPr>
          </a:p>
        </p:txBody>
      </p:sp>
      <p:sp>
        <p:nvSpPr>
          <p:cNvPr id="23" name="ZoneTexte 22"/>
          <p:cNvSpPr txBox="1"/>
          <p:nvPr/>
        </p:nvSpPr>
        <p:spPr>
          <a:xfrm>
            <a:off x="304100" y="1378409"/>
            <a:ext cx="2621551" cy="523220"/>
          </a:xfrm>
          <a:prstGeom prst="rect">
            <a:avLst/>
          </a:prstGeom>
          <a:noFill/>
        </p:spPr>
        <p:txBody>
          <a:bodyPr wrap="none" rtlCol="0">
            <a:spAutoFit/>
          </a:bodyPr>
          <a:lstStyle/>
          <a:p>
            <a:r>
              <a:rPr lang="fr-FR" sz="2800" dirty="0" smtClean="0"/>
              <a:t>Des pages libres:</a:t>
            </a:r>
            <a:endParaRPr lang="fr-FR" sz="2800" dirty="0"/>
          </a:p>
        </p:txBody>
      </p:sp>
    </p:spTree>
    <p:extLst>
      <p:ext uri="{BB962C8B-B14F-4D97-AF65-F5344CB8AC3E}">
        <p14:creationId xmlns:p14="http://schemas.microsoft.com/office/powerpoint/2010/main" val="317921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7"/>
                                        </p:tgtEl>
                                        <p:attrNameLst>
                                          <p:attrName>ppt_x</p:attrName>
                                        </p:attrNameLst>
                                      </p:cBhvr>
                                      <p:tavLst>
                                        <p:tav tm="0">
                                          <p:val>
                                            <p:strVal val="ppt_x"/>
                                          </p:val>
                                        </p:tav>
                                        <p:tav tm="100000">
                                          <p:val>
                                            <p:strVal val="ppt_x"/>
                                          </p:val>
                                        </p:tav>
                                      </p:tavLst>
                                    </p:anim>
                                    <p:anim calcmode="lin" valueType="num">
                                      <p:cBhvr additive="base">
                                        <p:cTn id="7" dur="200"/>
                                        <p:tgtEl>
                                          <p:spTgt spid="17"/>
                                        </p:tgtEl>
                                        <p:attrNameLst>
                                          <p:attrName>ppt_y</p:attrName>
                                        </p:attrNameLst>
                                      </p:cBhvr>
                                      <p:tavLst>
                                        <p:tav tm="0">
                                          <p:val>
                                            <p:strVal val="ppt_y"/>
                                          </p:val>
                                        </p:tav>
                                        <p:tav tm="100000">
                                          <p:val>
                                            <p:strVal val="0-ppt_h/2"/>
                                          </p:val>
                                        </p:tav>
                                      </p:tavLst>
                                    </p:anim>
                                    <p:set>
                                      <p:cBhvr>
                                        <p:cTn id="8" dur="1" fill="hold">
                                          <p:stCondLst>
                                            <p:cond delay="1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648320" y="-11435"/>
            <a:ext cx="54782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EDITER LE CONTENU DES PAGES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8" name="Picture 7">
            <a:extLst>
              <a:ext uri="{FF2B5EF4-FFF2-40B4-BE49-F238E27FC236}">
                <a16:creationId xmlns:a16="http://schemas.microsoft.com/office/drawing/2014/main" id="{5AD2A2CC-B5C1-3147-914D-06F5058C9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475" y="1486074"/>
            <a:ext cx="8357077" cy="5371926"/>
          </a:xfrm>
          <a:prstGeom prst="rect">
            <a:avLst/>
          </a:prstGeom>
        </p:spPr>
      </p:pic>
      <p:sp>
        <p:nvSpPr>
          <p:cNvPr id="29" name="Rectangle 28">
            <a:extLst>
              <a:ext uri="{FF2B5EF4-FFF2-40B4-BE49-F238E27FC236}">
                <a16:creationId xmlns:a16="http://schemas.microsoft.com/office/drawing/2014/main" id="{82A3CA1F-7CB0-CD4D-8DDD-C1E81A4458F1}"/>
              </a:ext>
            </a:extLst>
          </p:cNvPr>
          <p:cNvSpPr/>
          <p:nvPr/>
        </p:nvSpPr>
        <p:spPr>
          <a:xfrm>
            <a:off x="9593950" y="3792920"/>
            <a:ext cx="1912849" cy="159496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ZoneTexte 13"/>
          <p:cNvSpPr txBox="1"/>
          <p:nvPr/>
        </p:nvSpPr>
        <p:spPr>
          <a:xfrm>
            <a:off x="304100" y="1378409"/>
            <a:ext cx="2210220" cy="523220"/>
          </a:xfrm>
          <a:prstGeom prst="rect">
            <a:avLst/>
          </a:prstGeom>
          <a:noFill/>
        </p:spPr>
        <p:txBody>
          <a:bodyPr wrap="none" rtlCol="0">
            <a:spAutoFit/>
          </a:bodyPr>
          <a:lstStyle/>
          <a:p>
            <a:r>
              <a:rPr lang="fr-FR" sz="2800" dirty="0" smtClean="0"/>
              <a:t>Des actualités</a:t>
            </a:r>
            <a:endParaRPr lang="fr-FR" sz="2800" dirty="0"/>
          </a:p>
        </p:txBody>
      </p:sp>
      <p:sp>
        <p:nvSpPr>
          <p:cNvPr id="15" name="TextBox 27">
            <a:extLst>
              <a:ext uri="{FF2B5EF4-FFF2-40B4-BE49-F238E27FC236}">
                <a16:creationId xmlns:a16="http://schemas.microsoft.com/office/drawing/2014/main" id="{E66923EE-F5D4-8B4E-8402-CAE871A7CA90}"/>
              </a:ext>
            </a:extLst>
          </p:cNvPr>
          <p:cNvSpPr txBox="1"/>
          <p:nvPr/>
        </p:nvSpPr>
        <p:spPr>
          <a:xfrm>
            <a:off x="4382137" y="694811"/>
            <a:ext cx="4978315"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a:t>
            </a:r>
            <a:r>
              <a:rPr lang="fr-FR" dirty="0" smtClean="0">
                <a:solidFill>
                  <a:schemeClr val="bg1"/>
                </a:solidFill>
                <a:latin typeface="Montserrat" pitchFamily="2" charset="77"/>
              </a:rPr>
              <a:t>CONTENU</a:t>
            </a:r>
            <a:endParaRPr lang="fr-FR" dirty="0">
              <a:solidFill>
                <a:schemeClr val="bg1"/>
              </a:solidFill>
              <a:latin typeface="Montserrat" pitchFamily="2" charset="77"/>
            </a:endParaRPr>
          </a:p>
        </p:txBody>
      </p:sp>
    </p:spTree>
    <p:extLst>
      <p:ext uri="{BB962C8B-B14F-4D97-AF65-F5344CB8AC3E}">
        <p14:creationId xmlns:p14="http://schemas.microsoft.com/office/powerpoint/2010/main" val="2835214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648320" y="-11435"/>
            <a:ext cx="54782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EDITER LE CONTENU </a:t>
              </a:r>
              <a:r>
                <a:rPr lang="fr-FR" b="1" dirty="0">
                  <a:solidFill>
                    <a:schemeClr val="bg1"/>
                  </a:solidFill>
                  <a:latin typeface="Montserrat SemiBold" pitchFamily="2" charset="77"/>
                </a:rPr>
                <a:t>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avril 2019</a:t>
              </a:r>
              <a:endParaRPr lang="fr-FR" dirty="0">
                <a:latin typeface="Montserrat" pitchFamily="2" charset="77"/>
              </a:endParaRPr>
            </a:p>
          </p:txBody>
        </p:sp>
      </p:grpSp>
      <p:pic>
        <p:nvPicPr>
          <p:cNvPr id="24" name="Picture 23">
            <a:extLst>
              <a:ext uri="{FF2B5EF4-FFF2-40B4-BE49-F238E27FC236}">
                <a16:creationId xmlns:a16="http://schemas.microsoft.com/office/drawing/2014/main" id="{924B45A1-184F-C540-B359-AF7726038F4E}"/>
              </a:ext>
            </a:extLst>
          </p:cNvPr>
          <p:cNvPicPr>
            <a:picLocks noChangeAspect="1"/>
          </p:cNvPicPr>
          <p:nvPr/>
        </p:nvPicPr>
        <p:blipFill rotWithShape="1">
          <a:blip r:embed="rId3">
            <a:extLst>
              <a:ext uri="{28A0092B-C50C-407E-A947-70E740481C1C}">
                <a14:useLocalDpi xmlns:a14="http://schemas.microsoft.com/office/drawing/2010/main" val="0"/>
              </a:ext>
            </a:extLst>
          </a:blip>
          <a:srcRect l="76577" t="23763" r="3155" b="7256"/>
          <a:stretch/>
        </p:blipFill>
        <p:spPr>
          <a:xfrm>
            <a:off x="3134347" y="5210154"/>
            <a:ext cx="1444662" cy="2123975"/>
          </a:xfrm>
          <a:prstGeom prst="rect">
            <a:avLst/>
          </a:prstGeom>
        </p:spPr>
      </p:pic>
      <p:pic>
        <p:nvPicPr>
          <p:cNvPr id="25" name="Picture 24">
            <a:extLst>
              <a:ext uri="{FF2B5EF4-FFF2-40B4-BE49-F238E27FC236}">
                <a16:creationId xmlns:a16="http://schemas.microsoft.com/office/drawing/2014/main" id="{34DEB31C-DD3C-EA40-B026-671F440AE425}"/>
              </a:ext>
            </a:extLst>
          </p:cNvPr>
          <p:cNvPicPr>
            <a:picLocks noChangeAspect="1"/>
          </p:cNvPicPr>
          <p:nvPr/>
        </p:nvPicPr>
        <p:blipFill rotWithShape="1">
          <a:blip r:embed="rId4">
            <a:extLst>
              <a:ext uri="{28A0092B-C50C-407E-A947-70E740481C1C}">
                <a14:useLocalDpi xmlns:a14="http://schemas.microsoft.com/office/drawing/2010/main" val="0"/>
              </a:ext>
            </a:extLst>
          </a:blip>
          <a:srcRect l="76123" t="17301" r="5772" b="35292"/>
          <a:stretch/>
        </p:blipFill>
        <p:spPr>
          <a:xfrm>
            <a:off x="6471598" y="2396174"/>
            <a:ext cx="2188651" cy="2813980"/>
          </a:xfrm>
          <a:prstGeom prst="rect">
            <a:avLst/>
          </a:prstGeom>
        </p:spPr>
      </p:pic>
      <p:pic>
        <p:nvPicPr>
          <p:cNvPr id="26" name="Picture 25">
            <a:extLst>
              <a:ext uri="{FF2B5EF4-FFF2-40B4-BE49-F238E27FC236}">
                <a16:creationId xmlns:a16="http://schemas.microsoft.com/office/drawing/2014/main" id="{D4C77AF1-E407-8844-BFD1-23CE29E75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9550" y="2629766"/>
            <a:ext cx="2382503" cy="1500789"/>
          </a:xfrm>
          <a:prstGeom prst="rect">
            <a:avLst/>
          </a:prstGeom>
        </p:spPr>
      </p:pic>
      <p:sp>
        <p:nvSpPr>
          <p:cNvPr id="16" name="TextBox 27">
            <a:extLst>
              <a:ext uri="{FF2B5EF4-FFF2-40B4-BE49-F238E27FC236}">
                <a16:creationId xmlns:a16="http://schemas.microsoft.com/office/drawing/2014/main" id="{E66923EE-F5D4-8B4E-8402-CAE871A7CA90}"/>
              </a:ext>
            </a:extLst>
          </p:cNvPr>
          <p:cNvSpPr txBox="1"/>
          <p:nvPr/>
        </p:nvSpPr>
        <p:spPr>
          <a:xfrm>
            <a:off x="4382137" y="694811"/>
            <a:ext cx="4978315"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a:t>
            </a:r>
            <a:r>
              <a:rPr lang="fr-FR" dirty="0" smtClean="0">
                <a:solidFill>
                  <a:schemeClr val="bg1"/>
                </a:solidFill>
                <a:latin typeface="Montserrat" pitchFamily="2" charset="77"/>
              </a:rPr>
              <a:t>CONTENU</a:t>
            </a:r>
            <a:endParaRPr lang="fr-FR" dirty="0">
              <a:solidFill>
                <a:schemeClr val="bg1"/>
              </a:solidFill>
              <a:latin typeface="Montserrat" pitchFamily="2" charset="77"/>
            </a:endParaRPr>
          </a:p>
        </p:txBody>
      </p:sp>
      <p:sp>
        <p:nvSpPr>
          <p:cNvPr id="21" name="ZoneTexte 20"/>
          <p:cNvSpPr txBox="1"/>
          <p:nvPr/>
        </p:nvSpPr>
        <p:spPr>
          <a:xfrm>
            <a:off x="304100" y="1378409"/>
            <a:ext cx="4352474" cy="523220"/>
          </a:xfrm>
          <a:prstGeom prst="rect">
            <a:avLst/>
          </a:prstGeom>
          <a:noFill/>
        </p:spPr>
        <p:txBody>
          <a:bodyPr wrap="none" rtlCol="0">
            <a:spAutoFit/>
          </a:bodyPr>
          <a:lstStyle/>
          <a:p>
            <a:r>
              <a:rPr lang="fr-FR" sz="2800" dirty="0" smtClean="0"/>
              <a:t>Différentes fiches formation:</a:t>
            </a:r>
            <a:endParaRPr lang="fr-FR" sz="2800" dirty="0"/>
          </a:p>
        </p:txBody>
      </p:sp>
      <p:graphicFrame>
        <p:nvGraphicFramePr>
          <p:cNvPr id="3" name="Objet 2"/>
          <p:cNvGraphicFramePr>
            <a:graphicFrameLocks noChangeAspect="1"/>
          </p:cNvGraphicFramePr>
          <p:nvPr>
            <p:extLst/>
          </p:nvPr>
        </p:nvGraphicFramePr>
        <p:xfrm>
          <a:off x="226207" y="2257239"/>
          <a:ext cx="2120488" cy="2198383"/>
        </p:xfrm>
        <a:graphic>
          <a:graphicData uri="http://schemas.openxmlformats.org/presentationml/2006/ole">
            <mc:AlternateContent xmlns:mc="http://schemas.openxmlformats.org/markup-compatibility/2006">
              <mc:Choice xmlns:v="urn:schemas-microsoft-com:vml" Requires="v">
                <p:oleObj spid="_x0000_s26824" r:id="rId6" imgW="3110760" imgH="3225240" progId="">
                  <p:embed/>
                </p:oleObj>
              </mc:Choice>
              <mc:Fallback>
                <p:oleObj r:id="rId6" imgW="3110760" imgH="3225240" progId="">
                  <p:embed/>
                  <p:pic>
                    <p:nvPicPr>
                      <p:cNvPr id="3" name="Objet 2"/>
                      <p:cNvPicPr/>
                      <p:nvPr/>
                    </p:nvPicPr>
                    <p:blipFill>
                      <a:blip r:embed="rId7"/>
                      <a:stretch>
                        <a:fillRect/>
                      </a:stretch>
                    </p:blipFill>
                    <p:spPr>
                      <a:xfrm>
                        <a:off x="226207" y="2257239"/>
                        <a:ext cx="2120488" cy="2198383"/>
                      </a:xfrm>
                      <a:prstGeom prst="rect">
                        <a:avLst/>
                      </a:prstGeom>
                    </p:spPr>
                  </p:pic>
                </p:oleObj>
              </mc:Fallback>
            </mc:AlternateContent>
          </a:graphicData>
        </a:graphic>
      </p:graphicFrame>
      <p:graphicFrame>
        <p:nvGraphicFramePr>
          <p:cNvPr id="7" name="Objet 6"/>
          <p:cNvGraphicFramePr>
            <a:graphicFrameLocks noChangeAspect="1"/>
          </p:cNvGraphicFramePr>
          <p:nvPr>
            <p:extLst/>
          </p:nvPr>
        </p:nvGraphicFramePr>
        <p:xfrm>
          <a:off x="914012" y="5177513"/>
          <a:ext cx="1581034" cy="1656916"/>
        </p:xfrm>
        <a:graphic>
          <a:graphicData uri="http://schemas.openxmlformats.org/presentationml/2006/ole">
            <mc:AlternateContent xmlns:mc="http://schemas.openxmlformats.org/markup-compatibility/2006">
              <mc:Choice xmlns:v="urn:schemas-microsoft-com:vml" Requires="v">
                <p:oleObj spid="_x0000_s26825" r:id="rId8" imgW="2768040" imgH="3174480" progId="">
                  <p:embed/>
                </p:oleObj>
              </mc:Choice>
              <mc:Fallback>
                <p:oleObj r:id="rId8" imgW="2768040" imgH="3174480" progId="">
                  <p:embed/>
                  <p:pic>
                    <p:nvPicPr>
                      <p:cNvPr id="7" name="Objet 6"/>
                      <p:cNvPicPr/>
                      <p:nvPr/>
                    </p:nvPicPr>
                    <p:blipFill>
                      <a:blip r:embed="rId9"/>
                      <a:stretch>
                        <a:fillRect/>
                      </a:stretch>
                    </p:blipFill>
                    <p:spPr>
                      <a:xfrm>
                        <a:off x="914012" y="5177513"/>
                        <a:ext cx="1581034" cy="1656916"/>
                      </a:xfrm>
                      <a:prstGeom prst="rect">
                        <a:avLst/>
                      </a:prstGeom>
                    </p:spPr>
                  </p:pic>
                </p:oleObj>
              </mc:Fallback>
            </mc:AlternateContent>
          </a:graphicData>
        </a:graphic>
      </p:graphicFrame>
      <p:graphicFrame>
        <p:nvGraphicFramePr>
          <p:cNvPr id="10" name="Objet 9"/>
          <p:cNvGraphicFramePr>
            <a:graphicFrameLocks noChangeAspect="1"/>
          </p:cNvGraphicFramePr>
          <p:nvPr>
            <p:extLst/>
          </p:nvPr>
        </p:nvGraphicFramePr>
        <p:xfrm>
          <a:off x="2942489" y="2395357"/>
          <a:ext cx="1944756" cy="2250131"/>
        </p:xfrm>
        <a:graphic>
          <a:graphicData uri="http://schemas.openxmlformats.org/presentationml/2006/ole">
            <mc:AlternateContent xmlns:mc="http://schemas.openxmlformats.org/markup-compatibility/2006">
              <mc:Choice xmlns:v="urn:schemas-microsoft-com:vml" Requires="v">
                <p:oleObj spid="_x0000_s26826" r:id="rId10" imgW="3072960" imgH="3555360" progId="">
                  <p:embed/>
                </p:oleObj>
              </mc:Choice>
              <mc:Fallback>
                <p:oleObj r:id="rId10" imgW="3072960" imgH="3555360" progId="">
                  <p:embed/>
                  <p:pic>
                    <p:nvPicPr>
                      <p:cNvPr id="10" name="Objet 9"/>
                      <p:cNvPicPr/>
                      <p:nvPr/>
                    </p:nvPicPr>
                    <p:blipFill>
                      <a:blip r:embed="rId11"/>
                      <a:stretch>
                        <a:fillRect/>
                      </a:stretch>
                    </p:blipFill>
                    <p:spPr>
                      <a:xfrm>
                        <a:off x="2942489" y="2395357"/>
                        <a:ext cx="1944756" cy="2250131"/>
                      </a:xfrm>
                      <a:prstGeom prst="rect">
                        <a:avLst/>
                      </a:prstGeom>
                    </p:spPr>
                  </p:pic>
                </p:oleObj>
              </mc:Fallback>
            </mc:AlternateContent>
          </a:graphicData>
        </a:graphic>
      </p:graphicFrame>
      <p:sp>
        <p:nvSpPr>
          <p:cNvPr id="11" name="ZoneTexte 10"/>
          <p:cNvSpPr txBox="1"/>
          <p:nvPr/>
        </p:nvSpPr>
        <p:spPr>
          <a:xfrm>
            <a:off x="209306" y="1937270"/>
            <a:ext cx="1668534"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UE nationale</a:t>
            </a:r>
            <a:endParaRPr lang="fr-FR" dirty="0"/>
          </a:p>
        </p:txBody>
      </p:sp>
      <p:sp>
        <p:nvSpPr>
          <p:cNvPr id="22" name="ZoneTexte 21"/>
          <p:cNvSpPr txBox="1"/>
          <p:nvPr/>
        </p:nvSpPr>
        <p:spPr>
          <a:xfrm>
            <a:off x="304100" y="4678068"/>
            <a:ext cx="1662828"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UE régionale</a:t>
            </a:r>
            <a:endParaRPr lang="fr-FR" dirty="0"/>
          </a:p>
        </p:txBody>
      </p:sp>
      <p:sp>
        <p:nvSpPr>
          <p:cNvPr id="23" name="ZoneTexte 22"/>
          <p:cNvSpPr txBox="1"/>
          <p:nvPr/>
        </p:nvSpPr>
        <p:spPr>
          <a:xfrm>
            <a:off x="2814053" y="1947567"/>
            <a:ext cx="3176126"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Certificat /diplôme national</a:t>
            </a:r>
            <a:endParaRPr lang="fr-FR" dirty="0"/>
          </a:p>
        </p:txBody>
      </p:sp>
      <p:sp>
        <p:nvSpPr>
          <p:cNvPr id="28" name="ZoneTexte 27"/>
          <p:cNvSpPr txBox="1"/>
          <p:nvPr/>
        </p:nvSpPr>
        <p:spPr>
          <a:xfrm>
            <a:off x="2777294" y="4723946"/>
            <a:ext cx="3055003"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Certificat/ diplôme régional</a:t>
            </a:r>
            <a:endParaRPr lang="fr-FR" dirty="0"/>
          </a:p>
        </p:txBody>
      </p:sp>
      <p:sp>
        <p:nvSpPr>
          <p:cNvPr id="29" name="ZoneTexte 28"/>
          <p:cNvSpPr txBox="1"/>
          <p:nvPr/>
        </p:nvSpPr>
        <p:spPr>
          <a:xfrm>
            <a:off x="6359703" y="1966426"/>
            <a:ext cx="1496628"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Alternance</a:t>
            </a:r>
            <a:endParaRPr lang="fr-FR" dirty="0"/>
          </a:p>
        </p:txBody>
      </p:sp>
      <p:sp>
        <p:nvSpPr>
          <p:cNvPr id="30" name="ZoneTexte 29"/>
          <p:cNvSpPr txBox="1"/>
          <p:nvPr/>
        </p:nvSpPr>
        <p:spPr>
          <a:xfrm>
            <a:off x="9012148" y="1934073"/>
            <a:ext cx="2286395"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Formation continue/ stage</a:t>
            </a:r>
            <a:endParaRPr lang="fr-FR" dirty="0"/>
          </a:p>
        </p:txBody>
      </p:sp>
    </p:spTree>
    <p:extLst>
      <p:ext uri="{BB962C8B-B14F-4D97-AF65-F5344CB8AC3E}">
        <p14:creationId xmlns:p14="http://schemas.microsoft.com/office/powerpoint/2010/main" val="6981374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648320" y="-11435"/>
            <a:ext cx="54782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EDITER LE CONTENU </a:t>
              </a:r>
              <a:r>
                <a:rPr lang="fr-FR" b="1" dirty="0">
                  <a:solidFill>
                    <a:schemeClr val="bg1"/>
                  </a:solidFill>
                  <a:latin typeface="Montserrat SemiBold" pitchFamily="2" charset="77"/>
                </a:rPr>
                <a:t>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4" name="Picture 23">
            <a:extLst>
              <a:ext uri="{FF2B5EF4-FFF2-40B4-BE49-F238E27FC236}">
                <a16:creationId xmlns:a16="http://schemas.microsoft.com/office/drawing/2014/main" id="{924B45A1-184F-C540-B359-AF7726038F4E}"/>
              </a:ext>
            </a:extLst>
          </p:cNvPr>
          <p:cNvPicPr>
            <a:picLocks noChangeAspect="1"/>
          </p:cNvPicPr>
          <p:nvPr/>
        </p:nvPicPr>
        <p:blipFill rotWithShape="1">
          <a:blip r:embed="rId3">
            <a:extLst>
              <a:ext uri="{28A0092B-C50C-407E-A947-70E740481C1C}">
                <a14:useLocalDpi xmlns:a14="http://schemas.microsoft.com/office/drawing/2010/main" val="0"/>
              </a:ext>
            </a:extLst>
          </a:blip>
          <a:srcRect l="76577" t="23763" r="3155" b="7256"/>
          <a:stretch/>
        </p:blipFill>
        <p:spPr>
          <a:xfrm>
            <a:off x="3989146" y="5001233"/>
            <a:ext cx="1444662" cy="2123975"/>
          </a:xfrm>
          <a:prstGeom prst="rect">
            <a:avLst/>
          </a:prstGeom>
        </p:spPr>
      </p:pic>
      <p:pic>
        <p:nvPicPr>
          <p:cNvPr id="25" name="Picture 24">
            <a:extLst>
              <a:ext uri="{FF2B5EF4-FFF2-40B4-BE49-F238E27FC236}">
                <a16:creationId xmlns:a16="http://schemas.microsoft.com/office/drawing/2014/main" id="{34DEB31C-DD3C-EA40-B026-671F440AE425}"/>
              </a:ext>
            </a:extLst>
          </p:cNvPr>
          <p:cNvPicPr>
            <a:picLocks noChangeAspect="1"/>
          </p:cNvPicPr>
          <p:nvPr/>
        </p:nvPicPr>
        <p:blipFill rotWithShape="1">
          <a:blip r:embed="rId4">
            <a:extLst>
              <a:ext uri="{28A0092B-C50C-407E-A947-70E740481C1C}">
                <a14:useLocalDpi xmlns:a14="http://schemas.microsoft.com/office/drawing/2010/main" val="0"/>
              </a:ext>
            </a:extLst>
          </a:blip>
          <a:srcRect l="76123" t="17301" r="5772" b="35292"/>
          <a:stretch/>
        </p:blipFill>
        <p:spPr>
          <a:xfrm>
            <a:off x="6243325" y="2670385"/>
            <a:ext cx="2188651" cy="2813980"/>
          </a:xfrm>
          <a:prstGeom prst="rect">
            <a:avLst/>
          </a:prstGeom>
        </p:spPr>
      </p:pic>
      <p:pic>
        <p:nvPicPr>
          <p:cNvPr id="26" name="Picture 25">
            <a:extLst>
              <a:ext uri="{FF2B5EF4-FFF2-40B4-BE49-F238E27FC236}">
                <a16:creationId xmlns:a16="http://schemas.microsoft.com/office/drawing/2014/main" id="{D4C77AF1-E407-8844-BFD1-23CE29E75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493" y="3052770"/>
            <a:ext cx="2382503" cy="1500789"/>
          </a:xfrm>
          <a:prstGeom prst="rect">
            <a:avLst/>
          </a:prstGeom>
        </p:spPr>
      </p:pic>
      <p:sp>
        <p:nvSpPr>
          <p:cNvPr id="16" name="TextBox 27">
            <a:extLst>
              <a:ext uri="{FF2B5EF4-FFF2-40B4-BE49-F238E27FC236}">
                <a16:creationId xmlns:a16="http://schemas.microsoft.com/office/drawing/2014/main" id="{E66923EE-F5D4-8B4E-8402-CAE871A7CA90}"/>
              </a:ext>
            </a:extLst>
          </p:cNvPr>
          <p:cNvSpPr txBox="1"/>
          <p:nvPr/>
        </p:nvSpPr>
        <p:spPr>
          <a:xfrm>
            <a:off x="4382137" y="694811"/>
            <a:ext cx="4978315"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a:t>
            </a:r>
            <a:r>
              <a:rPr lang="fr-FR" dirty="0" smtClean="0">
                <a:solidFill>
                  <a:schemeClr val="bg1"/>
                </a:solidFill>
                <a:latin typeface="Montserrat" pitchFamily="2" charset="77"/>
              </a:rPr>
              <a:t>CONTENU</a:t>
            </a:r>
            <a:endParaRPr lang="fr-FR" dirty="0">
              <a:solidFill>
                <a:schemeClr val="bg1"/>
              </a:solidFill>
              <a:latin typeface="Montserrat" pitchFamily="2" charset="77"/>
            </a:endParaRPr>
          </a:p>
        </p:txBody>
      </p:sp>
      <p:sp>
        <p:nvSpPr>
          <p:cNvPr id="21" name="ZoneTexte 20"/>
          <p:cNvSpPr txBox="1"/>
          <p:nvPr/>
        </p:nvSpPr>
        <p:spPr>
          <a:xfrm>
            <a:off x="304100" y="1378409"/>
            <a:ext cx="4352474" cy="523220"/>
          </a:xfrm>
          <a:prstGeom prst="rect">
            <a:avLst/>
          </a:prstGeom>
          <a:noFill/>
        </p:spPr>
        <p:txBody>
          <a:bodyPr wrap="none" rtlCol="0">
            <a:spAutoFit/>
          </a:bodyPr>
          <a:lstStyle/>
          <a:p>
            <a:r>
              <a:rPr lang="fr-FR" sz="2800" dirty="0" smtClean="0"/>
              <a:t>Différentes fiches formation:</a:t>
            </a:r>
            <a:endParaRPr lang="fr-FR" sz="2800" dirty="0"/>
          </a:p>
        </p:txBody>
      </p:sp>
      <p:graphicFrame>
        <p:nvGraphicFramePr>
          <p:cNvPr id="3" name="Objet 2"/>
          <p:cNvGraphicFramePr>
            <a:graphicFrameLocks noChangeAspect="1"/>
          </p:cNvGraphicFramePr>
          <p:nvPr>
            <p:extLst>
              <p:ext uri="{D42A27DB-BD31-4B8C-83A1-F6EECF244321}">
                <p14:modId xmlns:p14="http://schemas.microsoft.com/office/powerpoint/2010/main" val="1806344350"/>
              </p:ext>
            </p:extLst>
          </p:nvPr>
        </p:nvGraphicFramePr>
        <p:xfrm>
          <a:off x="226207" y="2257239"/>
          <a:ext cx="2120488" cy="2198383"/>
        </p:xfrm>
        <a:graphic>
          <a:graphicData uri="http://schemas.openxmlformats.org/presentationml/2006/ole">
            <mc:AlternateContent xmlns:mc="http://schemas.openxmlformats.org/markup-compatibility/2006">
              <mc:Choice xmlns:v="urn:schemas-microsoft-com:vml" Requires="v">
                <p:oleObj spid="_x0000_s11692" r:id="rId6" imgW="3110760" imgH="3225240" progId="">
                  <p:embed/>
                </p:oleObj>
              </mc:Choice>
              <mc:Fallback>
                <p:oleObj r:id="rId6" imgW="3110760" imgH="3225240" progId="">
                  <p:embed/>
                  <p:pic>
                    <p:nvPicPr>
                      <p:cNvPr id="0" name=""/>
                      <p:cNvPicPr/>
                      <p:nvPr/>
                    </p:nvPicPr>
                    <p:blipFill>
                      <a:blip r:embed="rId7"/>
                      <a:stretch>
                        <a:fillRect/>
                      </a:stretch>
                    </p:blipFill>
                    <p:spPr>
                      <a:xfrm>
                        <a:off x="226207" y="2257239"/>
                        <a:ext cx="2120488" cy="2198383"/>
                      </a:xfrm>
                      <a:prstGeom prst="rect">
                        <a:avLst/>
                      </a:prstGeom>
                    </p:spPr>
                  </p:pic>
                </p:oleObj>
              </mc:Fallback>
            </mc:AlternateContent>
          </a:graphicData>
        </a:graphic>
      </p:graphicFrame>
      <p:graphicFrame>
        <p:nvGraphicFramePr>
          <p:cNvPr id="7" name="Objet 6"/>
          <p:cNvGraphicFramePr>
            <a:graphicFrameLocks noChangeAspect="1"/>
          </p:cNvGraphicFramePr>
          <p:nvPr>
            <p:extLst>
              <p:ext uri="{D42A27DB-BD31-4B8C-83A1-F6EECF244321}">
                <p14:modId xmlns:p14="http://schemas.microsoft.com/office/powerpoint/2010/main" val="3715382604"/>
              </p:ext>
            </p:extLst>
          </p:nvPr>
        </p:nvGraphicFramePr>
        <p:xfrm>
          <a:off x="914012" y="5177513"/>
          <a:ext cx="1581034" cy="1656916"/>
        </p:xfrm>
        <a:graphic>
          <a:graphicData uri="http://schemas.openxmlformats.org/presentationml/2006/ole">
            <mc:AlternateContent xmlns:mc="http://schemas.openxmlformats.org/markup-compatibility/2006">
              <mc:Choice xmlns:v="urn:schemas-microsoft-com:vml" Requires="v">
                <p:oleObj spid="_x0000_s11693" r:id="rId8" imgW="2768040" imgH="3174480" progId="">
                  <p:embed/>
                </p:oleObj>
              </mc:Choice>
              <mc:Fallback>
                <p:oleObj r:id="rId8" imgW="2768040" imgH="3174480" progId="">
                  <p:embed/>
                  <p:pic>
                    <p:nvPicPr>
                      <p:cNvPr id="0" name=""/>
                      <p:cNvPicPr/>
                      <p:nvPr/>
                    </p:nvPicPr>
                    <p:blipFill>
                      <a:blip r:embed="rId9"/>
                      <a:stretch>
                        <a:fillRect/>
                      </a:stretch>
                    </p:blipFill>
                    <p:spPr>
                      <a:xfrm>
                        <a:off x="914012" y="5177513"/>
                        <a:ext cx="1581034" cy="1656916"/>
                      </a:xfrm>
                      <a:prstGeom prst="rect">
                        <a:avLst/>
                      </a:prstGeom>
                    </p:spPr>
                  </p:pic>
                </p:oleObj>
              </mc:Fallback>
            </mc:AlternateContent>
          </a:graphicData>
        </a:graphic>
      </p:graphicFrame>
      <p:graphicFrame>
        <p:nvGraphicFramePr>
          <p:cNvPr id="10" name="Objet 9"/>
          <p:cNvGraphicFramePr>
            <a:graphicFrameLocks noChangeAspect="1"/>
          </p:cNvGraphicFramePr>
          <p:nvPr>
            <p:extLst>
              <p:ext uri="{D42A27DB-BD31-4B8C-83A1-F6EECF244321}">
                <p14:modId xmlns:p14="http://schemas.microsoft.com/office/powerpoint/2010/main" val="2760478294"/>
              </p:ext>
            </p:extLst>
          </p:nvPr>
        </p:nvGraphicFramePr>
        <p:xfrm>
          <a:off x="2942489" y="2395357"/>
          <a:ext cx="1944756" cy="2250131"/>
        </p:xfrm>
        <a:graphic>
          <a:graphicData uri="http://schemas.openxmlformats.org/presentationml/2006/ole">
            <mc:AlternateContent xmlns:mc="http://schemas.openxmlformats.org/markup-compatibility/2006">
              <mc:Choice xmlns:v="urn:schemas-microsoft-com:vml" Requires="v">
                <p:oleObj spid="_x0000_s11694" r:id="rId10" imgW="3072960" imgH="3555360" progId="">
                  <p:embed/>
                </p:oleObj>
              </mc:Choice>
              <mc:Fallback>
                <p:oleObj r:id="rId10" imgW="3072960" imgH="3555360" progId="">
                  <p:embed/>
                  <p:pic>
                    <p:nvPicPr>
                      <p:cNvPr id="0" name=""/>
                      <p:cNvPicPr/>
                      <p:nvPr/>
                    </p:nvPicPr>
                    <p:blipFill>
                      <a:blip r:embed="rId11"/>
                      <a:stretch>
                        <a:fillRect/>
                      </a:stretch>
                    </p:blipFill>
                    <p:spPr>
                      <a:xfrm>
                        <a:off x="2942489" y="2395357"/>
                        <a:ext cx="1944756" cy="2250131"/>
                      </a:xfrm>
                      <a:prstGeom prst="rect">
                        <a:avLst/>
                      </a:prstGeom>
                    </p:spPr>
                  </p:pic>
                </p:oleObj>
              </mc:Fallback>
            </mc:AlternateContent>
          </a:graphicData>
        </a:graphic>
      </p:graphicFrame>
      <p:sp>
        <p:nvSpPr>
          <p:cNvPr id="11" name="ZoneTexte 10"/>
          <p:cNvSpPr txBox="1"/>
          <p:nvPr/>
        </p:nvSpPr>
        <p:spPr>
          <a:xfrm>
            <a:off x="209306" y="1937270"/>
            <a:ext cx="1668534"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UE nationale</a:t>
            </a:r>
            <a:endParaRPr lang="fr-FR" dirty="0"/>
          </a:p>
        </p:txBody>
      </p:sp>
      <p:sp>
        <p:nvSpPr>
          <p:cNvPr id="22" name="ZoneTexte 21"/>
          <p:cNvSpPr txBox="1"/>
          <p:nvPr/>
        </p:nvSpPr>
        <p:spPr>
          <a:xfrm>
            <a:off x="304100" y="4493402"/>
            <a:ext cx="2315570" cy="646331"/>
          </a:xfrm>
          <a:prstGeom prst="rect">
            <a:avLst/>
          </a:prstGeom>
          <a:noFill/>
        </p:spPr>
        <p:txBody>
          <a:bodyPr wrap="none" rtlCol="0">
            <a:spAutoFit/>
          </a:bodyPr>
          <a:lstStyle/>
          <a:p>
            <a:pPr marL="285750" indent="-285750">
              <a:buFont typeface="Arial" panose="020B0604020202020204" pitchFamily="34" charset="0"/>
              <a:buChar char="•"/>
            </a:pPr>
            <a:r>
              <a:rPr lang="fr-FR" dirty="0" smtClean="0"/>
              <a:t>Et sa déclinaison en</a:t>
            </a:r>
            <a:br>
              <a:rPr lang="fr-FR" dirty="0" smtClean="0"/>
            </a:br>
            <a:r>
              <a:rPr lang="fr-FR" dirty="0" smtClean="0"/>
              <a:t>UE régionale</a:t>
            </a:r>
            <a:endParaRPr lang="fr-FR" dirty="0"/>
          </a:p>
        </p:txBody>
      </p:sp>
      <p:sp>
        <p:nvSpPr>
          <p:cNvPr id="23" name="ZoneTexte 22"/>
          <p:cNvSpPr txBox="1"/>
          <p:nvPr/>
        </p:nvSpPr>
        <p:spPr>
          <a:xfrm>
            <a:off x="2814053" y="1947567"/>
            <a:ext cx="3176126"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Certificat /diplôme national</a:t>
            </a:r>
            <a:endParaRPr lang="fr-FR" dirty="0"/>
          </a:p>
        </p:txBody>
      </p:sp>
      <p:sp>
        <p:nvSpPr>
          <p:cNvPr id="28" name="ZoneTexte 27"/>
          <p:cNvSpPr txBox="1"/>
          <p:nvPr/>
        </p:nvSpPr>
        <p:spPr>
          <a:xfrm>
            <a:off x="2867175" y="4631901"/>
            <a:ext cx="2955361"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Et sa déclinaison régionale</a:t>
            </a:r>
            <a:endParaRPr lang="fr-FR" dirty="0"/>
          </a:p>
        </p:txBody>
      </p:sp>
      <p:sp>
        <p:nvSpPr>
          <p:cNvPr id="29" name="ZoneTexte 28"/>
          <p:cNvSpPr txBox="1"/>
          <p:nvPr/>
        </p:nvSpPr>
        <p:spPr>
          <a:xfrm>
            <a:off x="6359703" y="1966426"/>
            <a:ext cx="1496628"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Alternance</a:t>
            </a:r>
            <a:endParaRPr lang="fr-FR" dirty="0"/>
          </a:p>
        </p:txBody>
      </p:sp>
      <p:sp>
        <p:nvSpPr>
          <p:cNvPr id="30" name="ZoneTexte 29"/>
          <p:cNvSpPr txBox="1"/>
          <p:nvPr/>
        </p:nvSpPr>
        <p:spPr>
          <a:xfrm>
            <a:off x="9012148" y="1934073"/>
            <a:ext cx="2286395"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Formation continue/ stage</a:t>
            </a:r>
            <a:endParaRPr lang="fr-FR" dirty="0"/>
          </a:p>
        </p:txBody>
      </p:sp>
      <p:sp>
        <p:nvSpPr>
          <p:cNvPr id="31" name="Rectangle 30">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dirty="0" smtClean="0">
                <a:solidFill>
                  <a:schemeClr val="tx1"/>
                </a:solidFill>
              </a:rPr>
              <a:t>Créer une page libre, </a:t>
            </a:r>
            <a:br>
              <a:rPr lang="fr-FR" sz="5400" dirty="0" smtClean="0">
                <a:solidFill>
                  <a:schemeClr val="tx1"/>
                </a:solidFill>
              </a:rPr>
            </a:br>
            <a:r>
              <a:rPr lang="fr-FR" sz="5400" dirty="0" smtClean="0">
                <a:solidFill>
                  <a:schemeClr val="tx1"/>
                </a:solidFill>
              </a:rPr>
              <a:t>une actualité, une fiche document</a:t>
            </a:r>
            <a:endParaRPr lang="fr-FR" sz="5400" dirty="0">
              <a:solidFill>
                <a:schemeClr val="tx1"/>
              </a:solidFill>
            </a:endParaRPr>
          </a:p>
        </p:txBody>
      </p:sp>
    </p:spTree>
    <p:extLst>
      <p:ext uri="{BB962C8B-B14F-4D97-AF65-F5344CB8AC3E}">
        <p14:creationId xmlns:p14="http://schemas.microsoft.com/office/powerpoint/2010/main" val="19013490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98" y="1809602"/>
            <a:ext cx="6476205" cy="4709967"/>
          </a:xfrm>
          <a:prstGeom prst="rect">
            <a:avLst/>
          </a:prstGeom>
        </p:spPr>
      </p:pic>
      <p:grpSp>
        <p:nvGrpSpPr>
          <p:cNvPr id="24" name="Group 23">
            <a:extLst>
              <a:ext uri="{FF2B5EF4-FFF2-40B4-BE49-F238E27FC236}">
                <a16:creationId xmlns:a16="http://schemas.microsoft.com/office/drawing/2014/main" id="{6E465AA4-FD07-9844-A10C-8860E8B36976}"/>
              </a:ext>
            </a:extLst>
          </p:cNvPr>
          <p:cNvGrpSpPr/>
          <p:nvPr/>
        </p:nvGrpSpPr>
        <p:grpSpPr>
          <a:xfrm>
            <a:off x="3648319" y="-11435"/>
            <a:ext cx="3158880"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4305298" y="694812"/>
              <a:ext cx="2021900"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PAGE LIBRE</a:t>
              </a:r>
            </a:p>
          </p:txBody>
        </p:sp>
      </p:grpSp>
      <p:sp>
        <p:nvSpPr>
          <p:cNvPr id="30" name="Rectangle 29">
            <a:extLst>
              <a:ext uri="{FF2B5EF4-FFF2-40B4-BE49-F238E27FC236}">
                <a16:creationId xmlns:a16="http://schemas.microsoft.com/office/drawing/2014/main" id="{202DEA62-0094-2E4E-85FE-7BB4247F05E9}"/>
              </a:ext>
            </a:extLst>
          </p:cNvPr>
          <p:cNvSpPr/>
          <p:nvPr/>
        </p:nvSpPr>
        <p:spPr>
          <a:xfrm>
            <a:off x="889399" y="2679700"/>
            <a:ext cx="829674" cy="2920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5154881" cy="1145751"/>
            <a:chOff x="3314695" y="-11432"/>
            <a:chExt cx="5276654"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931447" y="680773"/>
              <a:ext cx="3659902" cy="269626"/>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RUBRIQUAGE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5029204"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315967"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EDITER PAGES LIBRES ET ACTUALITES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3" name="Rectangle 22">
            <a:extLst>
              <a:ext uri="{FF2B5EF4-FFF2-40B4-BE49-F238E27FC236}">
                <a16:creationId xmlns:a16="http://schemas.microsoft.com/office/drawing/2014/main" id="{202DEA62-0094-2E4E-85FE-7BB4247F05E9}"/>
              </a:ext>
            </a:extLst>
          </p:cNvPr>
          <p:cNvSpPr/>
          <p:nvPr/>
        </p:nvSpPr>
        <p:spPr>
          <a:xfrm>
            <a:off x="1041796" y="4763380"/>
            <a:ext cx="2972919" cy="31563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7" name="Rectangle 26">
            <a:extLst>
              <a:ext uri="{FF2B5EF4-FFF2-40B4-BE49-F238E27FC236}">
                <a16:creationId xmlns:a16="http://schemas.microsoft.com/office/drawing/2014/main" id="{202DEA62-0094-2E4E-85FE-7BB4247F05E9}"/>
              </a:ext>
            </a:extLst>
          </p:cNvPr>
          <p:cNvSpPr/>
          <p:nvPr/>
        </p:nvSpPr>
        <p:spPr>
          <a:xfrm>
            <a:off x="1041797" y="3971811"/>
            <a:ext cx="2972919" cy="38555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ZoneTexte 27"/>
          <p:cNvSpPr txBox="1"/>
          <p:nvPr/>
        </p:nvSpPr>
        <p:spPr>
          <a:xfrm>
            <a:off x="284630" y="1344344"/>
            <a:ext cx="2620654" cy="369332"/>
          </a:xfrm>
          <a:prstGeom prst="rect">
            <a:avLst/>
          </a:prstGeom>
          <a:noFill/>
        </p:spPr>
        <p:txBody>
          <a:bodyPr wrap="none" rtlCol="0">
            <a:spAutoFit/>
          </a:bodyPr>
          <a:lstStyle/>
          <a:p>
            <a:r>
              <a:rPr lang="fr-FR" dirty="0" smtClean="0"/>
              <a:t>L’onglet Contenu principal</a:t>
            </a:r>
            <a:endParaRPr lang="fr-FR" dirty="0"/>
          </a:p>
        </p:txBody>
      </p:sp>
      <p:sp>
        <p:nvSpPr>
          <p:cNvPr id="29" name="Rectangle 28">
            <a:extLst>
              <a:ext uri="{FF2B5EF4-FFF2-40B4-BE49-F238E27FC236}">
                <a16:creationId xmlns:a16="http://schemas.microsoft.com/office/drawing/2014/main" id="{202DEA62-0094-2E4E-85FE-7BB4247F05E9}"/>
              </a:ext>
            </a:extLst>
          </p:cNvPr>
          <p:cNvSpPr/>
          <p:nvPr/>
        </p:nvSpPr>
        <p:spPr>
          <a:xfrm>
            <a:off x="5411585" y="4215493"/>
            <a:ext cx="1271847" cy="19277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Rectangle 30">
            <a:extLst>
              <a:ext uri="{FF2B5EF4-FFF2-40B4-BE49-F238E27FC236}">
                <a16:creationId xmlns:a16="http://schemas.microsoft.com/office/drawing/2014/main" id="{202DEA62-0094-2E4E-85FE-7BB4247F05E9}"/>
              </a:ext>
            </a:extLst>
          </p:cNvPr>
          <p:cNvSpPr/>
          <p:nvPr/>
        </p:nvSpPr>
        <p:spPr>
          <a:xfrm>
            <a:off x="5227758" y="1713676"/>
            <a:ext cx="604539" cy="37407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0570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24"/>
                                        </p:tgtEl>
                                        <p:attrNameLst>
                                          <p:attrName>ppt_x</p:attrName>
                                        </p:attrNameLst>
                                      </p:cBhvr>
                                      <p:tavLst>
                                        <p:tav tm="0">
                                          <p:val>
                                            <p:strVal val="ppt_x"/>
                                          </p:val>
                                        </p:tav>
                                        <p:tav tm="100000">
                                          <p:val>
                                            <p:strVal val="ppt_x"/>
                                          </p:val>
                                        </p:tav>
                                      </p:tavLst>
                                    </p:anim>
                                    <p:anim calcmode="lin" valueType="num">
                                      <p:cBhvr additive="base">
                                        <p:cTn id="7" dur="200"/>
                                        <p:tgtEl>
                                          <p:spTgt spid="24"/>
                                        </p:tgtEl>
                                        <p:attrNameLst>
                                          <p:attrName>ppt_y</p:attrName>
                                        </p:attrNameLst>
                                      </p:cBhvr>
                                      <p:tavLst>
                                        <p:tav tm="0">
                                          <p:val>
                                            <p:strVal val="ppt_y"/>
                                          </p:val>
                                        </p:tav>
                                        <p:tav tm="100000">
                                          <p:val>
                                            <p:strVal val="0-ppt_h/2"/>
                                          </p:val>
                                        </p:tav>
                                      </p:tavLst>
                                    </p:anim>
                                    <p:set>
                                      <p:cBhvr>
                                        <p:cTn id="8" dur="1" fill="hold">
                                          <p:stCondLst>
                                            <p:cond delay="199"/>
                                          </p:stCondLst>
                                        </p:cTn>
                                        <p:tgtEl>
                                          <p:spTgt spid="24"/>
                                        </p:tgtEl>
                                        <p:attrNameLst>
                                          <p:attrName>style.visibility</p:attrName>
                                        </p:attrNameLst>
                                      </p:cBhvr>
                                      <p:to>
                                        <p:strVal val="hidden"/>
                                      </p:to>
                                    </p:set>
                                  </p:childTnLst>
                                </p:cTn>
                              </p:par>
                              <p:par>
                                <p:cTn id="9" presetID="2" presetClass="entr" presetSubtype="8" decel="5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b="1" dirty="0" smtClean="0"/>
              <a:t>A vous de jouer!</a:t>
            </a:r>
          </a:p>
          <a:p>
            <a:pPr marL="0" indent="0">
              <a:buNone/>
            </a:pPr>
            <a:r>
              <a:rPr lang="fr-FR" dirty="0" smtClean="0"/>
              <a:t>Ouvrez Contenu &gt; Pages libres.</a:t>
            </a:r>
            <a:br>
              <a:rPr lang="fr-FR" dirty="0" smtClean="0"/>
            </a:br>
            <a:r>
              <a:rPr lang="fr-FR" dirty="0" smtClean="0"/>
              <a:t/>
            </a:r>
            <a:br>
              <a:rPr lang="fr-FR" dirty="0" smtClean="0"/>
            </a:br>
            <a:r>
              <a:rPr lang="fr-FR" dirty="0" smtClean="0"/>
              <a:t>Créez une page libre intitulée « Test page libre » en remplissant a minima le champ Titre.</a:t>
            </a:r>
            <a:br>
              <a:rPr lang="fr-FR" dirty="0" smtClean="0"/>
            </a:br>
            <a:r>
              <a:rPr lang="fr-FR" dirty="0" smtClean="0"/>
              <a:t>Ajoutez si possible du texte dans le champ Zone de contenu 1.</a:t>
            </a:r>
          </a:p>
          <a:p>
            <a:pPr marL="0" indent="0">
              <a:buNone/>
            </a:pPr>
            <a:endParaRPr lang="fr-FR" dirty="0"/>
          </a:p>
          <a:p>
            <a:pPr marL="0" indent="0">
              <a:buNone/>
            </a:pPr>
            <a:r>
              <a:rPr lang="fr-FR" dirty="0" smtClean="0"/>
              <a:t>puis publiez (boutons en haut à droite).</a:t>
            </a:r>
          </a:p>
          <a:p>
            <a:pPr marL="0" indent="0">
              <a:buNone/>
            </a:pPr>
            <a:r>
              <a:rPr lang="fr-FR" dirty="0" smtClean="0"/>
              <a:t>Puis cliquez dans le tableau sur Voir en ligne pour visualiser le résultat.</a:t>
            </a:r>
          </a:p>
          <a:p>
            <a:pPr marL="0" indent="0">
              <a:buNone/>
            </a:pPr>
            <a:endParaRPr lang="fr-FR" dirty="0">
              <a:solidFill>
                <a:srgbClr val="FF0000"/>
              </a:solidFill>
            </a:endParaRPr>
          </a:p>
        </p:txBody>
      </p:sp>
    </p:spTree>
    <p:extLst>
      <p:ext uri="{BB962C8B-B14F-4D97-AF65-F5344CB8AC3E}">
        <p14:creationId xmlns:p14="http://schemas.microsoft.com/office/powerpoint/2010/main" val="3852324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E465AA4-FD07-9844-A10C-8860E8B36976}"/>
              </a:ext>
            </a:extLst>
          </p:cNvPr>
          <p:cNvGrpSpPr/>
          <p:nvPr/>
        </p:nvGrpSpPr>
        <p:grpSpPr>
          <a:xfrm>
            <a:off x="2238233" y="-11435"/>
            <a:ext cx="9025512" cy="1145751"/>
            <a:chOff x="3314696" y="-11432"/>
            <a:chExt cx="3233502" cy="1145751"/>
          </a:xfrm>
        </p:grpSpPr>
        <p:sp>
          <p:nvSpPr>
            <p:cNvPr id="25" name="Round Single Corner Rectangle 24">
              <a:extLst>
                <a:ext uri="{FF2B5EF4-FFF2-40B4-BE49-F238E27FC236}">
                  <a16:creationId xmlns:a16="http://schemas.microsoft.com/office/drawing/2014/main" id="{66004B28-A609-DA4F-B973-C77186E9AC29}"/>
                </a:ext>
              </a:extLst>
            </p:cNvPr>
            <p:cNvSpPr/>
            <p:nvPr/>
          </p:nvSpPr>
          <p:spPr>
            <a:xfrm flipH="1">
              <a:off x="3314696" y="-11432"/>
              <a:ext cx="32335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7B2D25F4-3F32-8F4A-8CEC-F0724EB3AA7B}"/>
                </a:ext>
              </a:extLst>
            </p:cNvPr>
            <p:cNvSpPr txBox="1"/>
            <p:nvPr/>
          </p:nvSpPr>
          <p:spPr>
            <a:xfrm>
              <a:off x="3537301" y="694814"/>
              <a:ext cx="3010897"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COLONNAGE DES  BLOCS DE CONTENU  DANS LA PAGE </a:t>
              </a:r>
              <a:r>
                <a:rPr lang="fr-FR" dirty="0">
                  <a:solidFill>
                    <a:schemeClr val="bg1"/>
                  </a:solidFill>
                  <a:latin typeface="Montserrat" pitchFamily="2" charset="77"/>
                </a:rPr>
                <a:t>LIBRE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2859581" cy="1134318"/>
            <a:chOff x="-4" y="1"/>
            <a:chExt cx="461606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61606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a:t>
              </a:r>
              <a:r>
                <a:rPr lang="fr-FR" b="1" dirty="0" smtClean="0">
                  <a:solidFill>
                    <a:schemeClr val="bg1"/>
                  </a:solidFill>
                  <a:latin typeface="Montserrat SemiBold" pitchFamily="2" charset="77"/>
                </a:rPr>
                <a:t>CONTENU</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6" name="Picture 15">
            <a:extLst>
              <a:ext uri="{FF2B5EF4-FFF2-40B4-BE49-F238E27FC236}">
                <a16:creationId xmlns:a16="http://schemas.microsoft.com/office/drawing/2014/main" id="{8AF6F43E-77C8-7D48-9BD8-12F5F143C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199" y="2108199"/>
            <a:ext cx="4637191" cy="3674571"/>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6934200" y="3530601"/>
            <a:ext cx="2146300" cy="172720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TextBox 30">
            <a:extLst>
              <a:ext uri="{FF2B5EF4-FFF2-40B4-BE49-F238E27FC236}">
                <a16:creationId xmlns:a16="http://schemas.microsoft.com/office/drawing/2014/main" id="{689C4965-E14F-FF4E-B432-FC004CD697AD}"/>
              </a:ext>
            </a:extLst>
          </p:cNvPr>
          <p:cNvSpPr txBox="1"/>
          <p:nvPr/>
        </p:nvSpPr>
        <p:spPr>
          <a:xfrm>
            <a:off x="331248" y="1426086"/>
            <a:ext cx="1603324" cy="338554"/>
          </a:xfrm>
          <a:prstGeom prst="rect">
            <a:avLst/>
          </a:prstGeom>
          <a:noFill/>
        </p:spPr>
        <p:txBody>
          <a:bodyPr wrap="none" rtlCol="0">
            <a:spAutoFit/>
          </a:bodyPr>
          <a:lstStyle/>
          <a:p>
            <a:r>
              <a:rPr lang="fr-FR" sz="1600" dirty="0">
                <a:solidFill>
                  <a:srgbClr val="1E516E"/>
                </a:solidFill>
                <a:latin typeface="Montserrat" pitchFamily="2" charset="77"/>
              </a:rPr>
              <a:t>Zone de texte</a:t>
            </a:r>
          </a:p>
        </p:txBody>
      </p:sp>
      <p:pic>
        <p:nvPicPr>
          <p:cNvPr id="36" name="Picture 35">
            <a:extLst>
              <a:ext uri="{FF2B5EF4-FFF2-40B4-BE49-F238E27FC236}">
                <a16:creationId xmlns:a16="http://schemas.microsoft.com/office/drawing/2014/main" id="{80CD803E-E56E-E545-86D6-E812BAADA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248" y="2108199"/>
            <a:ext cx="5981700" cy="2761249"/>
          </a:xfrm>
          <a:prstGeom prst="rect">
            <a:avLst/>
          </a:prstGeom>
        </p:spPr>
      </p:pic>
      <p:sp>
        <p:nvSpPr>
          <p:cNvPr id="37" name="Rectangle 36">
            <a:extLst>
              <a:ext uri="{FF2B5EF4-FFF2-40B4-BE49-F238E27FC236}">
                <a16:creationId xmlns:a16="http://schemas.microsoft.com/office/drawing/2014/main" id="{9AF8AF07-2972-FB43-A72D-3F8CE86D5C34}"/>
              </a:ext>
            </a:extLst>
          </p:cNvPr>
          <p:cNvSpPr/>
          <p:nvPr/>
        </p:nvSpPr>
        <p:spPr>
          <a:xfrm>
            <a:off x="688816" y="3399923"/>
            <a:ext cx="5369084" cy="119747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7" name="Rectangle 16">
            <a:extLst>
              <a:ext uri="{FF2B5EF4-FFF2-40B4-BE49-F238E27FC236}">
                <a16:creationId xmlns:a16="http://schemas.microsoft.com/office/drawing/2014/main" id="{9AF8AF07-2972-FB43-A72D-3F8CE86D5C34}"/>
              </a:ext>
            </a:extLst>
          </p:cNvPr>
          <p:cNvSpPr/>
          <p:nvPr/>
        </p:nvSpPr>
        <p:spPr>
          <a:xfrm>
            <a:off x="507067" y="2386363"/>
            <a:ext cx="1731166" cy="34413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aphicFrame>
        <p:nvGraphicFramePr>
          <p:cNvPr id="7" name="Objet 6"/>
          <p:cNvGraphicFramePr>
            <a:graphicFrameLocks noChangeAspect="1"/>
          </p:cNvGraphicFramePr>
          <p:nvPr>
            <p:extLst>
              <p:ext uri="{D42A27DB-BD31-4B8C-83A1-F6EECF244321}">
                <p14:modId xmlns:p14="http://schemas.microsoft.com/office/powerpoint/2010/main" val="2650714365"/>
              </p:ext>
            </p:extLst>
          </p:nvPr>
        </p:nvGraphicFramePr>
        <p:xfrm>
          <a:off x="370910" y="4929271"/>
          <a:ext cx="1524000" cy="609600"/>
        </p:xfrm>
        <a:graphic>
          <a:graphicData uri="http://schemas.openxmlformats.org/presentationml/2006/ole">
            <mc:AlternateContent xmlns:mc="http://schemas.openxmlformats.org/markup-compatibility/2006">
              <mc:Choice xmlns:v="urn:schemas-microsoft-com:vml" Requires="v">
                <p:oleObj spid="_x0000_s34840" r:id="rId5" imgW="1523520" imgH="609480" progId="">
                  <p:embed/>
                </p:oleObj>
              </mc:Choice>
              <mc:Fallback>
                <p:oleObj r:id="rId5" imgW="1523520" imgH="609480" progId="">
                  <p:embed/>
                  <p:pic>
                    <p:nvPicPr>
                      <p:cNvPr id="0" name=""/>
                      <p:cNvPicPr/>
                      <p:nvPr/>
                    </p:nvPicPr>
                    <p:blipFill>
                      <a:blip r:embed="rId6"/>
                      <a:stretch>
                        <a:fillRect/>
                      </a:stretch>
                    </p:blipFill>
                    <p:spPr>
                      <a:xfrm>
                        <a:off x="370910" y="4929271"/>
                        <a:ext cx="1524000" cy="609600"/>
                      </a:xfrm>
                      <a:prstGeom prst="rect">
                        <a:avLst/>
                      </a:prstGeom>
                    </p:spPr>
                  </p:pic>
                </p:oleObj>
              </mc:Fallback>
            </mc:AlternateContent>
          </a:graphicData>
        </a:graphic>
      </p:graphicFrame>
    </p:spTree>
    <p:extLst>
      <p:ext uri="{BB962C8B-B14F-4D97-AF65-F5344CB8AC3E}">
        <p14:creationId xmlns:p14="http://schemas.microsoft.com/office/powerpoint/2010/main" val="3341572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F2DB58-64E0-1B40-A36A-3CA3439F9945}"/>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extBox 2">
            <a:extLst>
              <a:ext uri="{FF2B5EF4-FFF2-40B4-BE49-F238E27FC236}">
                <a16:creationId xmlns:a16="http://schemas.microsoft.com/office/drawing/2014/main" id="{CB849C96-E9D7-6849-B7A8-80DB05796F94}"/>
              </a:ext>
            </a:extLst>
          </p:cNvPr>
          <p:cNvSpPr txBox="1"/>
          <p:nvPr/>
        </p:nvSpPr>
        <p:spPr>
          <a:xfrm>
            <a:off x="2337816" y="1331684"/>
            <a:ext cx="8686800" cy="5078313"/>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fr-FR" sz="2400" dirty="0" smtClean="0">
                <a:solidFill>
                  <a:srgbClr val="1E516E"/>
                </a:solidFill>
                <a:latin typeface="Montserrat" pitchFamily="2" charset="77"/>
              </a:rPr>
              <a:t>Fonctionnement en bases de données</a:t>
            </a:r>
            <a:r>
              <a:rPr lang="fr-FR" sz="2400" smtClean="0">
                <a:solidFill>
                  <a:srgbClr val="1E516E"/>
                </a:solidFill>
                <a:latin typeface="Montserrat" pitchFamily="2" charset="77"/>
              </a:rPr>
              <a:t/>
            </a:r>
            <a:br>
              <a:rPr lang="fr-FR" sz="2400" smtClean="0">
                <a:solidFill>
                  <a:srgbClr val="1E516E"/>
                </a:solidFill>
                <a:latin typeface="Montserrat" pitchFamily="2" charset="77"/>
              </a:rPr>
            </a:br>
            <a:endParaRPr lang="fr-FR" sz="2400" dirty="0">
              <a:solidFill>
                <a:srgbClr val="1E516E"/>
              </a:solidFill>
              <a:latin typeface="Montserrat" pitchFamily="2" charset="77"/>
            </a:endParaRPr>
          </a:p>
          <a:p>
            <a:pPr>
              <a:spcAft>
                <a:spcPts val="1800"/>
              </a:spcAft>
            </a:pPr>
            <a:r>
              <a:rPr lang="fr-FR" sz="2400" b="1" smtClean="0">
                <a:solidFill>
                  <a:srgbClr val="1E516E"/>
                </a:solidFill>
                <a:latin typeface="Montserrat" pitchFamily="2" charset="77"/>
              </a:rPr>
              <a:t>I</a:t>
            </a:r>
            <a:r>
              <a:rPr lang="fr-FR" sz="2400" smtClean="0">
                <a:solidFill>
                  <a:srgbClr val="1E516E"/>
                </a:solidFill>
                <a:latin typeface="Montserrat" pitchFamily="2" charset="77"/>
              </a:rPr>
              <a:t> </a:t>
            </a:r>
            <a:r>
              <a:rPr lang="fr-FR" sz="2400" b="1" dirty="0" smtClean="0">
                <a:solidFill>
                  <a:srgbClr val="1E516E"/>
                </a:solidFill>
                <a:latin typeface="Montserrat" pitchFamily="2" charset="77"/>
              </a:rPr>
              <a:t>EDITER </a:t>
            </a:r>
            <a:r>
              <a:rPr lang="fr-FR" sz="2400" b="1" dirty="0">
                <a:solidFill>
                  <a:srgbClr val="1E516E"/>
                </a:solidFill>
                <a:latin typeface="Montserrat" pitchFamily="2" charset="77"/>
              </a:rPr>
              <a:t>LE CONTENU DES PAGES</a:t>
            </a:r>
          </a:p>
          <a:p>
            <a:pPr>
              <a:spcAft>
                <a:spcPts val="1800"/>
              </a:spcAft>
            </a:pPr>
            <a:r>
              <a:rPr lang="fr-FR" sz="2400" b="1" dirty="0" smtClean="0">
                <a:solidFill>
                  <a:srgbClr val="1E516E"/>
                </a:solidFill>
                <a:latin typeface="Montserrat" pitchFamily="2" charset="77"/>
              </a:rPr>
              <a:t/>
            </a:r>
            <a:br>
              <a:rPr lang="fr-FR" sz="2400" b="1" dirty="0" smtClean="0">
                <a:solidFill>
                  <a:srgbClr val="1E516E"/>
                </a:solidFill>
                <a:latin typeface="Montserrat" pitchFamily="2" charset="77"/>
              </a:rPr>
            </a:br>
            <a:r>
              <a:rPr lang="fr-FR" sz="2400" b="1" dirty="0" smtClean="0">
                <a:solidFill>
                  <a:srgbClr val="1E516E"/>
                </a:solidFill>
                <a:latin typeface="Montserrat" pitchFamily="2" charset="77"/>
              </a:rPr>
              <a:t>II LA </a:t>
            </a:r>
            <a:r>
              <a:rPr lang="fr-FR" sz="2400" b="1" dirty="0">
                <a:solidFill>
                  <a:srgbClr val="1E516E"/>
                </a:solidFill>
                <a:latin typeface="Montserrat" pitchFamily="2" charset="77"/>
              </a:rPr>
              <a:t>GESTION ÉDITORIALE</a:t>
            </a:r>
            <a:br>
              <a:rPr lang="fr-FR" sz="2400" b="1" dirty="0">
                <a:solidFill>
                  <a:srgbClr val="1E516E"/>
                </a:solidFill>
                <a:latin typeface="Montserrat" pitchFamily="2" charset="77"/>
              </a:rPr>
            </a:br>
            <a:r>
              <a:rPr lang="fr-FR" sz="2400" b="1" dirty="0">
                <a:solidFill>
                  <a:srgbClr val="1E516E"/>
                </a:solidFill>
                <a:latin typeface="Montserrat" pitchFamily="2" charset="77"/>
              </a:rPr>
              <a:t>(MENU / ARBORESCENCE / RUBRIQUE</a:t>
            </a:r>
            <a:r>
              <a:rPr lang="fr-FR" sz="2400" b="1" dirty="0" smtClean="0">
                <a:solidFill>
                  <a:srgbClr val="1E516E"/>
                </a:solidFill>
                <a:latin typeface="Montserrat" pitchFamily="2" charset="77"/>
              </a:rPr>
              <a:t>)</a:t>
            </a:r>
            <a:br>
              <a:rPr lang="fr-FR" sz="2400" b="1" dirty="0" smtClean="0">
                <a:solidFill>
                  <a:srgbClr val="1E516E"/>
                </a:solidFill>
                <a:latin typeface="Montserrat" pitchFamily="2" charset="77"/>
              </a:rPr>
            </a:br>
            <a:endParaRPr lang="fr-FR" sz="2400" b="1" dirty="0">
              <a:solidFill>
                <a:srgbClr val="1E516E"/>
              </a:solidFill>
              <a:latin typeface="Montserrat" pitchFamily="2" charset="77"/>
            </a:endParaRPr>
          </a:p>
          <a:p>
            <a:pPr>
              <a:spcAft>
                <a:spcPts val="1800"/>
              </a:spcAft>
            </a:pPr>
            <a:r>
              <a:rPr lang="fr-FR" sz="2400" b="1" dirty="0" smtClean="0">
                <a:solidFill>
                  <a:srgbClr val="1E516E"/>
                </a:solidFill>
                <a:latin typeface="Montserrat" pitchFamily="2" charset="77"/>
              </a:rPr>
              <a:t>III COMMENT </a:t>
            </a:r>
            <a:r>
              <a:rPr lang="fr-FR" sz="2400" b="1" dirty="0">
                <a:solidFill>
                  <a:srgbClr val="1E516E"/>
                </a:solidFill>
                <a:latin typeface="Montserrat" pitchFamily="2" charset="77"/>
              </a:rPr>
              <a:t>AMÉLIORER LE RÉFÉRENCEMENT </a:t>
            </a:r>
            <a:br>
              <a:rPr lang="fr-FR" sz="2400" b="1" dirty="0">
                <a:solidFill>
                  <a:srgbClr val="1E516E"/>
                </a:solidFill>
                <a:latin typeface="Montserrat" pitchFamily="2" charset="77"/>
              </a:rPr>
            </a:br>
            <a:r>
              <a:rPr lang="fr-FR" sz="2400" b="1" dirty="0">
                <a:solidFill>
                  <a:srgbClr val="1E516E"/>
                </a:solidFill>
                <a:latin typeface="Montserrat" pitchFamily="2" charset="77"/>
              </a:rPr>
              <a:t>DE SON </a:t>
            </a:r>
            <a:r>
              <a:rPr lang="fr-FR" sz="2400" b="1" dirty="0" smtClean="0">
                <a:solidFill>
                  <a:srgbClr val="1E516E"/>
                </a:solidFill>
                <a:latin typeface="Montserrat" pitchFamily="2" charset="77"/>
              </a:rPr>
              <a:t>SITE</a:t>
            </a:r>
            <a:br>
              <a:rPr lang="fr-FR" sz="2400" b="1" dirty="0" smtClean="0">
                <a:solidFill>
                  <a:srgbClr val="1E516E"/>
                </a:solidFill>
                <a:latin typeface="Montserrat" pitchFamily="2" charset="77"/>
              </a:rPr>
            </a:br>
            <a:endParaRPr lang="fr-FR" sz="2400" b="1" dirty="0">
              <a:solidFill>
                <a:srgbClr val="1E516E"/>
              </a:solidFill>
              <a:latin typeface="Montserrat" pitchFamily="2" charset="77"/>
            </a:endParaRPr>
          </a:p>
          <a:p>
            <a:pPr marL="342900" indent="-342900">
              <a:spcAft>
                <a:spcPts val="1800"/>
              </a:spcAft>
              <a:buFont typeface="Arial" panose="020B0604020202020204" pitchFamily="34" charset="0"/>
              <a:buChar char="•"/>
            </a:pPr>
            <a:r>
              <a:rPr lang="fr-FR" sz="2400" dirty="0" smtClean="0">
                <a:solidFill>
                  <a:srgbClr val="1E516E"/>
                </a:solidFill>
                <a:latin typeface="Montserrat" pitchFamily="2" charset="77"/>
              </a:rPr>
              <a:t>Les </a:t>
            </a:r>
            <a:r>
              <a:rPr lang="fr-FR" sz="2400" dirty="0">
                <a:solidFill>
                  <a:srgbClr val="1E516E"/>
                </a:solidFill>
                <a:latin typeface="Montserrat" pitchFamily="2" charset="77"/>
              </a:rPr>
              <a:t>bonnes pratiques</a:t>
            </a:r>
          </a:p>
        </p:txBody>
      </p:sp>
      <p:grpSp>
        <p:nvGrpSpPr>
          <p:cNvPr id="2" name="Group 1">
            <a:extLst>
              <a:ext uri="{FF2B5EF4-FFF2-40B4-BE49-F238E27FC236}">
                <a16:creationId xmlns:a16="http://schemas.microsoft.com/office/drawing/2014/main" id="{37285378-D505-0947-B3B1-0E92EA141CC3}"/>
              </a:ext>
            </a:extLst>
          </p:cNvPr>
          <p:cNvGrpSpPr/>
          <p:nvPr/>
        </p:nvGrpSpPr>
        <p:grpSpPr>
          <a:xfrm>
            <a:off x="0" y="1"/>
            <a:ext cx="4142232" cy="1134318"/>
            <a:chOff x="0" y="1"/>
            <a:chExt cx="4142232" cy="1134318"/>
          </a:xfrm>
        </p:grpSpPr>
        <p:sp>
          <p:nvSpPr>
            <p:cNvPr id="7" name="Round Single Corner Rectangle 6">
              <a:extLst>
                <a:ext uri="{FF2B5EF4-FFF2-40B4-BE49-F238E27FC236}">
                  <a16:creationId xmlns:a16="http://schemas.microsoft.com/office/drawing/2014/main" id="{2482A2DE-F7CD-8446-8913-7D39966F55F1}"/>
                </a:ext>
              </a:extLst>
            </p:cNvPr>
            <p:cNvSpPr/>
            <p:nvPr/>
          </p:nvSpPr>
          <p:spPr>
            <a:xfrm flipH="1">
              <a:off x="0" y="1"/>
              <a:ext cx="3454400"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10" name="TextBox 9">
              <a:extLst>
                <a:ext uri="{FF2B5EF4-FFF2-40B4-BE49-F238E27FC236}">
                  <a16:creationId xmlns:a16="http://schemas.microsoft.com/office/drawing/2014/main" id="{2F79B224-C71B-8D40-B28C-30748D78475C}"/>
                </a:ext>
              </a:extLst>
            </p:cNvPr>
            <p:cNvSpPr txBox="1"/>
            <p:nvPr/>
          </p:nvSpPr>
          <p:spPr>
            <a:xfrm>
              <a:off x="0" y="694812"/>
              <a:ext cx="4142232"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PLAN DE LA FORMATION</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Tree>
    <p:extLst>
      <p:ext uri="{BB962C8B-B14F-4D97-AF65-F5344CB8AC3E}">
        <p14:creationId xmlns:p14="http://schemas.microsoft.com/office/powerpoint/2010/main" val="343540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fill="hold"/>
                                        <p:tgtEl>
                                          <p:spTgt spid="2"/>
                                        </p:tgtEl>
                                        <p:attrNameLst>
                                          <p:attrName>ppt_x</p:attrName>
                                        </p:attrNameLst>
                                      </p:cBhvr>
                                      <p:tavLst>
                                        <p:tav tm="0">
                                          <p:val>
                                            <p:strVal val="0-#ppt_w/2"/>
                                          </p:val>
                                        </p:tav>
                                        <p:tav tm="100000">
                                          <p:val>
                                            <p:strVal val="#ppt_x"/>
                                          </p:val>
                                        </p:tav>
                                      </p:tavLst>
                                    </p:anim>
                                    <p:anim calcmode="lin" valueType="num">
                                      <p:cBhvr additive="base">
                                        <p:cTn id="8" dur="3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b="1" dirty="0" smtClean="0"/>
              <a:t>A vous de jouer!</a:t>
            </a:r>
          </a:p>
          <a:p>
            <a:pPr marL="0" indent="0">
              <a:buNone/>
            </a:pPr>
            <a:r>
              <a:rPr lang="fr-FR" dirty="0" smtClean="0"/>
              <a:t>Reprenez votre page libre .</a:t>
            </a:r>
            <a:br>
              <a:rPr lang="fr-FR" dirty="0" smtClean="0"/>
            </a:br>
            <a:r>
              <a:rPr lang="fr-FR" dirty="0" smtClean="0"/>
              <a:t>Créez 3 zones de contenu.</a:t>
            </a:r>
            <a:br>
              <a:rPr lang="fr-FR" dirty="0" smtClean="0"/>
            </a:br>
            <a:r>
              <a:rPr lang="fr-FR" dirty="0" smtClean="0"/>
              <a:t>Une 1</a:t>
            </a:r>
            <a:r>
              <a:rPr lang="fr-FR" baseline="30000" dirty="0" smtClean="0"/>
              <a:t>e</a:t>
            </a:r>
            <a:r>
              <a:rPr lang="fr-FR" dirty="0" smtClean="0"/>
              <a:t> de 70</a:t>
            </a:r>
            <a:r>
              <a:rPr lang="fr-FR" baseline="30000" dirty="0" smtClean="0"/>
              <a:t>%</a:t>
            </a:r>
            <a:r>
              <a:rPr lang="fr-FR" dirty="0" smtClean="0"/>
              <a:t> sur la  gauche de la 1</a:t>
            </a:r>
            <a:r>
              <a:rPr lang="fr-FR" baseline="30000" dirty="0" smtClean="0"/>
              <a:t>e</a:t>
            </a:r>
            <a:r>
              <a:rPr lang="fr-FR" dirty="0" smtClean="0"/>
              <a:t> ligne</a:t>
            </a:r>
            <a:br>
              <a:rPr lang="fr-FR" dirty="0" smtClean="0"/>
            </a:br>
            <a:r>
              <a:rPr lang="fr-FR" dirty="0" smtClean="0"/>
              <a:t>Une 2</a:t>
            </a:r>
            <a:r>
              <a:rPr lang="fr-FR" baseline="30000" dirty="0" smtClean="0"/>
              <a:t>e</a:t>
            </a:r>
            <a:r>
              <a:rPr lang="fr-FR" dirty="0" smtClean="0"/>
              <a:t> de 30% sur la droite de la 1</a:t>
            </a:r>
            <a:r>
              <a:rPr lang="fr-FR" baseline="30000" dirty="0" smtClean="0"/>
              <a:t>e</a:t>
            </a:r>
            <a:r>
              <a:rPr lang="fr-FR" dirty="0" smtClean="0"/>
              <a:t> ligne</a:t>
            </a:r>
            <a:br>
              <a:rPr lang="fr-FR" dirty="0" smtClean="0"/>
            </a:br>
            <a:r>
              <a:rPr lang="fr-FR" dirty="0" smtClean="0"/>
              <a:t>Une 3</a:t>
            </a:r>
            <a:r>
              <a:rPr lang="fr-FR" baseline="30000" dirty="0" smtClean="0"/>
              <a:t>e</a:t>
            </a:r>
            <a:r>
              <a:rPr lang="fr-FR" dirty="0" smtClean="0"/>
              <a:t> de 100% sur la 2</a:t>
            </a:r>
            <a:r>
              <a:rPr lang="fr-FR" baseline="30000" dirty="0" smtClean="0"/>
              <a:t>e</a:t>
            </a:r>
            <a:r>
              <a:rPr lang="fr-FR" dirty="0" smtClean="0"/>
              <a:t> ligne</a:t>
            </a:r>
          </a:p>
          <a:p>
            <a:pPr marL="0" indent="0">
              <a:buNone/>
            </a:pPr>
            <a:r>
              <a:rPr lang="fr-FR" dirty="0" smtClean="0"/>
              <a:t>Saisissez quelques mots dans chacune.</a:t>
            </a:r>
          </a:p>
          <a:p>
            <a:pPr marL="0" indent="0">
              <a:buNone/>
            </a:pPr>
            <a:r>
              <a:rPr lang="fr-FR" dirty="0" err="1" smtClean="0"/>
              <a:t>Prévisualisez</a:t>
            </a:r>
            <a:r>
              <a:rPr lang="fr-FR" dirty="0" smtClean="0"/>
              <a:t> et enregistrez.</a:t>
            </a:r>
          </a:p>
        </p:txBody>
      </p:sp>
    </p:spTree>
    <p:extLst>
      <p:ext uri="{BB962C8B-B14F-4D97-AF65-F5344CB8AC3E}">
        <p14:creationId xmlns:p14="http://schemas.microsoft.com/office/powerpoint/2010/main" val="1457794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L’ENCADRE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0" y="-11435"/>
            <a:ext cx="4887883" cy="1134318"/>
            <a:chOff x="-1" y="-11434"/>
            <a:chExt cx="488788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1" y="-11434"/>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887883"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PAGES </a:t>
              </a:r>
              <a:r>
                <a:rPr lang="fr-FR" b="1" dirty="0">
                  <a:solidFill>
                    <a:schemeClr val="bg1"/>
                  </a:solidFill>
                  <a:latin typeface="Montserrat SemiBold" pitchFamily="2" charset="77"/>
                </a:rPr>
                <a:t>LIBRES ET ACTUALITES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1" name="Picture 10">
            <a:extLst>
              <a:ext uri="{FF2B5EF4-FFF2-40B4-BE49-F238E27FC236}">
                <a16:creationId xmlns:a16="http://schemas.microsoft.com/office/drawing/2014/main" id="{BC1F1926-C2F8-2447-8441-4114AFBD9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29" y="1581149"/>
            <a:ext cx="7232179" cy="3963439"/>
          </a:xfrm>
          <a:prstGeom prst="rect">
            <a:avLst/>
          </a:prstGeom>
        </p:spPr>
      </p:pic>
      <p:sp>
        <p:nvSpPr>
          <p:cNvPr id="30" name="Rectangle 29">
            <a:extLst>
              <a:ext uri="{FF2B5EF4-FFF2-40B4-BE49-F238E27FC236}">
                <a16:creationId xmlns:a16="http://schemas.microsoft.com/office/drawing/2014/main" id="{202DEA62-0094-2E4E-85FE-7BB4247F05E9}"/>
              </a:ext>
            </a:extLst>
          </p:cNvPr>
          <p:cNvSpPr/>
          <p:nvPr/>
        </p:nvSpPr>
        <p:spPr>
          <a:xfrm>
            <a:off x="2707183" y="1645517"/>
            <a:ext cx="541248" cy="28643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3" name="Picture 12">
            <a:extLst>
              <a:ext uri="{FF2B5EF4-FFF2-40B4-BE49-F238E27FC236}">
                <a16:creationId xmlns:a16="http://schemas.microsoft.com/office/drawing/2014/main" id="{4D2BF0DB-BB79-3140-BB45-54138C19E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0" y="1440769"/>
            <a:ext cx="3759695" cy="4927600"/>
          </a:xfrm>
          <a:prstGeom prst="rect">
            <a:avLst/>
          </a:prstGeom>
        </p:spPr>
      </p:pic>
      <p:cxnSp>
        <p:nvCxnSpPr>
          <p:cNvPr id="28"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5253644" y="3366656"/>
            <a:ext cx="4372494" cy="1122217"/>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361949" y="1495360"/>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8048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Effect transition="in" filter="fade">
                                      <p:cBhvr>
                                        <p:cTn id="9" dur="200"/>
                                        <p:tgtEl>
                                          <p:spTgt spid="28"/>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300" fill="hold"/>
                                        <p:tgtEl>
                                          <p:spTgt spid="13"/>
                                        </p:tgtEl>
                                        <p:attrNameLst>
                                          <p:attrName>ppt_w</p:attrName>
                                        </p:attrNameLst>
                                      </p:cBhvr>
                                      <p:tavLst>
                                        <p:tav tm="0">
                                          <p:val>
                                            <p:fltVal val="0"/>
                                          </p:val>
                                        </p:tav>
                                        <p:tav tm="100000">
                                          <p:val>
                                            <p:strVal val="#ppt_w"/>
                                          </p:val>
                                        </p:tav>
                                      </p:tavLst>
                                    </p:anim>
                                    <p:anim calcmode="lin" valueType="num">
                                      <p:cBhvr>
                                        <p:cTn id="13" dur="300" fill="hold"/>
                                        <p:tgtEl>
                                          <p:spTgt spid="13"/>
                                        </p:tgtEl>
                                        <p:attrNameLst>
                                          <p:attrName>ppt_h</p:attrName>
                                        </p:attrNameLst>
                                      </p:cBhvr>
                                      <p:tavLst>
                                        <p:tav tm="0">
                                          <p:val>
                                            <p:fltVal val="0"/>
                                          </p:val>
                                        </p:tav>
                                        <p:tav tm="100000">
                                          <p:val>
                                            <p:strVal val="#ppt_h"/>
                                          </p:val>
                                        </p:tav>
                                      </p:tavLst>
                                    </p:anim>
                                    <p:animEffect transition="in" filter="fade">
                                      <p:cBhvr>
                                        <p:cTn id="1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SUIVI</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a:t>
              </a:r>
              <a:r>
                <a:rPr lang="fr-FR" b="1" dirty="0">
                  <a:solidFill>
                    <a:schemeClr val="bg1"/>
                  </a:solidFill>
                  <a:latin typeface="Montserrat SemiBold" pitchFamily="2" charset="77"/>
                </a:rPr>
                <a:t>LIBRES ET </a:t>
              </a:r>
              <a:r>
                <a:rPr lang="fr-FR" b="1" dirty="0" smtClean="0">
                  <a:solidFill>
                    <a:schemeClr val="bg1"/>
                  </a:solidFill>
                  <a:latin typeface="Montserrat SemiBold" pitchFamily="2" charset="77"/>
                </a:rPr>
                <a:t>ACTUALITES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8" name="Picture 7">
            <a:extLst>
              <a:ext uri="{FF2B5EF4-FFF2-40B4-BE49-F238E27FC236}">
                <a16:creationId xmlns:a16="http://schemas.microsoft.com/office/drawing/2014/main" id="{4B85A52F-FA2A-AD44-B0BD-4BD0724AFF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0" y="1451984"/>
            <a:ext cx="7095236" cy="5126616"/>
          </a:xfrm>
          <a:prstGeom prst="rect">
            <a:avLst/>
          </a:prstGeom>
        </p:spPr>
      </p:pic>
      <p:sp>
        <p:nvSpPr>
          <p:cNvPr id="23" name="Rectangle 22">
            <a:extLst>
              <a:ext uri="{FF2B5EF4-FFF2-40B4-BE49-F238E27FC236}">
                <a16:creationId xmlns:a16="http://schemas.microsoft.com/office/drawing/2014/main" id="{1233FF0E-F8F1-F04A-BE83-4AFC332B1C3C}"/>
              </a:ext>
            </a:extLst>
          </p:cNvPr>
          <p:cNvSpPr/>
          <p:nvPr/>
        </p:nvSpPr>
        <p:spPr>
          <a:xfrm>
            <a:off x="2586516" y="2437038"/>
            <a:ext cx="6633683" cy="29223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Rectangle 13">
            <a:extLst>
              <a:ext uri="{FF2B5EF4-FFF2-40B4-BE49-F238E27FC236}">
                <a16:creationId xmlns:a16="http://schemas.microsoft.com/office/drawing/2014/main" id="{202DEA62-0094-2E4E-85FE-7BB4247F05E9}"/>
              </a:ext>
            </a:extLst>
          </p:cNvPr>
          <p:cNvSpPr/>
          <p:nvPr/>
        </p:nvSpPr>
        <p:spPr>
          <a:xfrm>
            <a:off x="6032310" y="1410683"/>
            <a:ext cx="491320" cy="3315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ZoneTexte 14"/>
          <p:cNvSpPr txBox="1"/>
          <p:nvPr/>
        </p:nvSpPr>
        <p:spPr>
          <a:xfrm>
            <a:off x="361949" y="1495360"/>
            <a:ext cx="1531445" cy="4247317"/>
          </a:xfrm>
          <a:prstGeom prst="rect">
            <a:avLst/>
          </a:prstGeom>
          <a:noFill/>
        </p:spPr>
        <p:txBody>
          <a:bodyPr wrap="none" rtlCol="0">
            <a:spAutoFit/>
          </a:bodyPr>
          <a:lstStyle/>
          <a:p>
            <a:r>
              <a:rPr lang="fr-FR" dirty="0" smtClean="0"/>
              <a:t>Le cycle de vie</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smtClean="0"/>
              <a:t/>
            </a:r>
            <a:br>
              <a:rPr lang="fr-FR" dirty="0" smtClean="0"/>
            </a:br>
            <a:r>
              <a:rPr lang="fr-FR" dirty="0" smtClean="0"/>
              <a:t>L’historique</a:t>
            </a:r>
            <a:endParaRPr lang="fr-FR" dirty="0"/>
          </a:p>
        </p:txBody>
      </p:sp>
      <p:sp>
        <p:nvSpPr>
          <p:cNvPr id="16" name="Rectangle 15">
            <a:extLst>
              <a:ext uri="{FF2B5EF4-FFF2-40B4-BE49-F238E27FC236}">
                <a16:creationId xmlns:a16="http://schemas.microsoft.com/office/drawing/2014/main" id="{1233FF0E-F8F1-F04A-BE83-4AFC332B1C3C}"/>
              </a:ext>
            </a:extLst>
          </p:cNvPr>
          <p:cNvSpPr/>
          <p:nvPr/>
        </p:nvSpPr>
        <p:spPr>
          <a:xfrm>
            <a:off x="2586516" y="5321300"/>
            <a:ext cx="6633683" cy="125730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499404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CFC502-4769-CA4E-AF47-A45B3A50C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22" y="1492575"/>
            <a:ext cx="6960870" cy="4917186"/>
          </a:xfrm>
          <a:prstGeom prst="rect">
            <a:avLst/>
          </a:prstGeom>
        </p:spPr>
      </p:pic>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413360" y="694812"/>
              <a:ext cx="3551839"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SUIVI</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896198" cy="1134318"/>
            <a:chOff x="-4" y="1"/>
            <a:chExt cx="4896198"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896195"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a:t>
              </a:r>
              <a:r>
                <a:rPr lang="fr-FR" b="1" dirty="0">
                  <a:solidFill>
                    <a:schemeClr val="bg1"/>
                  </a:solidFill>
                  <a:latin typeface="Montserrat SemiBold" pitchFamily="2" charset="77"/>
                </a:rPr>
                <a:t>LIBRES ET ACTUALITES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3" name="Rectangle 22">
            <a:extLst>
              <a:ext uri="{FF2B5EF4-FFF2-40B4-BE49-F238E27FC236}">
                <a16:creationId xmlns:a16="http://schemas.microsoft.com/office/drawing/2014/main" id="{1233FF0E-F8F1-F04A-BE83-4AFC332B1C3C}"/>
              </a:ext>
            </a:extLst>
          </p:cNvPr>
          <p:cNvSpPr/>
          <p:nvPr/>
        </p:nvSpPr>
        <p:spPr>
          <a:xfrm>
            <a:off x="2586516" y="1492575"/>
            <a:ext cx="6633683" cy="16189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ZoneTexte 13"/>
          <p:cNvSpPr txBox="1"/>
          <p:nvPr/>
        </p:nvSpPr>
        <p:spPr>
          <a:xfrm>
            <a:off x="361949" y="1495360"/>
            <a:ext cx="973343" cy="3693319"/>
          </a:xfrm>
          <a:prstGeom prst="rect">
            <a:avLst/>
          </a:prstGeom>
          <a:noFill/>
        </p:spPr>
        <p:txBody>
          <a:bodyPr wrap="none" rtlCol="0">
            <a:spAutoFit/>
          </a:bodyPr>
          <a:lstStyle/>
          <a:p>
            <a:r>
              <a:rPr lang="fr-FR" dirty="0" smtClean="0"/>
              <a:t>Les liens</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smtClean="0"/>
              <a:t> </a:t>
            </a:r>
            <a:r>
              <a:rPr lang="fr-FR" dirty="0"/>
              <a:t/>
            </a:r>
            <a:br>
              <a:rPr lang="fr-FR" dirty="0"/>
            </a:br>
            <a:r>
              <a:rPr lang="fr-FR" dirty="0" smtClean="0"/>
              <a:t>L’alerte</a:t>
            </a:r>
            <a:endParaRPr lang="fr-FR" dirty="0"/>
          </a:p>
        </p:txBody>
      </p:sp>
      <p:sp>
        <p:nvSpPr>
          <p:cNvPr id="16" name="Rectangle 15">
            <a:extLst>
              <a:ext uri="{FF2B5EF4-FFF2-40B4-BE49-F238E27FC236}">
                <a16:creationId xmlns:a16="http://schemas.microsoft.com/office/drawing/2014/main" id="{1233FF0E-F8F1-F04A-BE83-4AFC332B1C3C}"/>
              </a:ext>
            </a:extLst>
          </p:cNvPr>
          <p:cNvSpPr/>
          <p:nvPr/>
        </p:nvSpPr>
        <p:spPr>
          <a:xfrm>
            <a:off x="2586515" y="4456684"/>
            <a:ext cx="6633683" cy="179781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439773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CFC502-4769-CA4E-AF47-A45B3A50C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22" y="1492575"/>
            <a:ext cx="6960870" cy="4917186"/>
          </a:xfrm>
          <a:prstGeom prst="rect">
            <a:avLst/>
          </a:prstGeom>
        </p:spPr>
      </p:pic>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SUIVI</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GÉRER LE CONTENU 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3" name="Rectangle 22">
            <a:extLst>
              <a:ext uri="{FF2B5EF4-FFF2-40B4-BE49-F238E27FC236}">
                <a16:creationId xmlns:a16="http://schemas.microsoft.com/office/drawing/2014/main" id="{1233FF0E-F8F1-F04A-BE83-4AFC332B1C3C}"/>
              </a:ext>
            </a:extLst>
          </p:cNvPr>
          <p:cNvSpPr/>
          <p:nvPr/>
        </p:nvSpPr>
        <p:spPr>
          <a:xfrm>
            <a:off x="2586516" y="4343399"/>
            <a:ext cx="6633683" cy="206636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ZoneTexte 13"/>
          <p:cNvSpPr txBox="1"/>
          <p:nvPr/>
        </p:nvSpPr>
        <p:spPr>
          <a:xfrm>
            <a:off x="361949" y="1495360"/>
            <a:ext cx="855747" cy="3416320"/>
          </a:xfrm>
          <a:prstGeom prst="rect">
            <a:avLst/>
          </a:prstGeom>
          <a:noFill/>
        </p:spPr>
        <p:txBody>
          <a:bodyPr wrap="none" rtlCol="0">
            <a:spAutoFit/>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smtClean="0"/>
              <a:t>L’alerte</a:t>
            </a:r>
            <a:endParaRPr lang="fr-FR" dirty="0"/>
          </a:p>
        </p:txBody>
      </p:sp>
    </p:spTree>
    <p:extLst>
      <p:ext uri="{BB962C8B-B14F-4D97-AF65-F5344CB8AC3E}">
        <p14:creationId xmlns:p14="http://schemas.microsoft.com/office/powerpoint/2010/main" val="1804548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260387" y="-5717"/>
            <a:ext cx="5044028" cy="1145751"/>
            <a:chOff x="3314695" y="-11432"/>
            <a:chExt cx="516318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3869850" y="648455"/>
              <a:ext cx="4608028"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DIFFUSION MULTIPUBLICATION</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28756" y="0"/>
            <a:ext cx="3831485" cy="1134318"/>
            <a:chOff x="-33385" y="1"/>
            <a:chExt cx="444826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33385" y="674728"/>
              <a:ext cx="4448262"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LIBRES ET ACTUALITES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4" name="ZoneTexte 13"/>
          <p:cNvSpPr txBox="1"/>
          <p:nvPr/>
        </p:nvSpPr>
        <p:spPr>
          <a:xfrm>
            <a:off x="60340" y="1495360"/>
            <a:ext cx="1984005" cy="3693319"/>
          </a:xfrm>
          <a:prstGeom prst="rect">
            <a:avLst/>
          </a:prstGeom>
          <a:noFill/>
        </p:spPr>
        <p:txBody>
          <a:bodyPr wrap="none" rtlCol="0">
            <a:spAutoFit/>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r>
              <a:rPr lang="fr-FR" dirty="0" smtClean="0"/>
              <a:t>La </a:t>
            </a:r>
            <a:r>
              <a:rPr lang="fr-FR" dirty="0" err="1" smtClean="0"/>
              <a:t>multipublication</a:t>
            </a:r>
            <a:endParaRPr lang="fr-FR" dirty="0"/>
          </a:p>
        </p:txBody>
      </p:sp>
      <p:graphicFrame>
        <p:nvGraphicFramePr>
          <p:cNvPr id="3" name="Objet 2"/>
          <p:cNvGraphicFramePr>
            <a:graphicFrameLocks noChangeAspect="1"/>
          </p:cNvGraphicFramePr>
          <p:nvPr>
            <p:extLst>
              <p:ext uri="{D42A27DB-BD31-4B8C-83A1-F6EECF244321}">
                <p14:modId xmlns:p14="http://schemas.microsoft.com/office/powerpoint/2010/main" val="608509646"/>
              </p:ext>
            </p:extLst>
          </p:nvPr>
        </p:nvGraphicFramePr>
        <p:xfrm>
          <a:off x="2619990" y="1956738"/>
          <a:ext cx="6424613" cy="508000"/>
        </p:xfrm>
        <a:graphic>
          <a:graphicData uri="http://schemas.openxmlformats.org/presentationml/2006/ole">
            <mc:AlternateContent xmlns:mc="http://schemas.openxmlformats.org/markup-compatibility/2006">
              <mc:Choice xmlns:v="urn:schemas-microsoft-com:vml" Requires="v">
                <p:oleObj spid="_x0000_s14496" r:id="rId3" imgW="6425280" imgH="507600" progId="">
                  <p:embed/>
                </p:oleObj>
              </mc:Choice>
              <mc:Fallback>
                <p:oleObj r:id="rId3" imgW="6425280" imgH="507600" progId="">
                  <p:embed/>
                  <p:pic>
                    <p:nvPicPr>
                      <p:cNvPr id="0" name=""/>
                      <p:cNvPicPr/>
                      <p:nvPr/>
                    </p:nvPicPr>
                    <p:blipFill>
                      <a:blip r:embed="rId4"/>
                      <a:stretch>
                        <a:fillRect/>
                      </a:stretch>
                    </p:blipFill>
                    <p:spPr>
                      <a:xfrm>
                        <a:off x="2619990" y="1956738"/>
                        <a:ext cx="6424613" cy="508000"/>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02DEA62-0094-2E4E-85FE-7BB4247F05E9}"/>
              </a:ext>
            </a:extLst>
          </p:cNvPr>
          <p:cNvSpPr/>
          <p:nvPr/>
        </p:nvSpPr>
        <p:spPr>
          <a:xfrm>
            <a:off x="8035677" y="1929197"/>
            <a:ext cx="908817" cy="4620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325" y="1378688"/>
            <a:ext cx="8143875" cy="5219700"/>
          </a:xfrm>
          <a:prstGeom prst="rect">
            <a:avLst/>
          </a:prstGeom>
        </p:spPr>
      </p:pic>
      <p:sp>
        <p:nvSpPr>
          <p:cNvPr id="23" name="Rectangle 22">
            <a:extLst>
              <a:ext uri="{FF2B5EF4-FFF2-40B4-BE49-F238E27FC236}">
                <a16:creationId xmlns:a16="http://schemas.microsoft.com/office/drawing/2014/main" id="{1233FF0E-F8F1-F04A-BE83-4AFC332B1C3C}"/>
              </a:ext>
            </a:extLst>
          </p:cNvPr>
          <p:cNvSpPr/>
          <p:nvPr/>
        </p:nvSpPr>
        <p:spPr>
          <a:xfrm>
            <a:off x="2619990" y="4073237"/>
            <a:ext cx="3564679" cy="234418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896949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8571" y="3607777"/>
            <a:ext cx="4234800" cy="3654572"/>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562" y="1177970"/>
            <a:ext cx="5937876" cy="2974960"/>
          </a:xfrm>
          <a:prstGeom prst="rect">
            <a:avLst/>
          </a:prstGeom>
        </p:spPr>
      </p:pic>
      <p:sp>
        <p:nvSpPr>
          <p:cNvPr id="33" name="Rectangle 32">
            <a:extLst>
              <a:ext uri="{FF2B5EF4-FFF2-40B4-BE49-F238E27FC236}">
                <a16:creationId xmlns:a16="http://schemas.microsoft.com/office/drawing/2014/main" id="{39A1AA44-0813-45EE-8493-1BEE9A00125E}"/>
              </a:ext>
            </a:extLst>
          </p:cNvPr>
          <p:cNvSpPr/>
          <p:nvPr/>
        </p:nvSpPr>
        <p:spPr>
          <a:xfrm flipV="1">
            <a:off x="5269548" y="3277717"/>
            <a:ext cx="703818" cy="17922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1" name="Picture 10">
            <a:extLst>
              <a:ext uri="{FF2B5EF4-FFF2-40B4-BE49-F238E27FC236}">
                <a16:creationId xmlns:a16="http://schemas.microsoft.com/office/drawing/2014/main" id="{C91522CA-8870-D541-A458-554F06825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67" y="1439863"/>
            <a:ext cx="4882604" cy="4114776"/>
          </a:xfrm>
          <a:prstGeom prst="rect">
            <a:avLst/>
          </a:prstGeom>
        </p:spPr>
      </p:pic>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ONGLETS DE LA </a:t>
              </a:r>
            </a:p>
          </p:txBody>
        </p:sp>
      </p:grpSp>
      <p:grpSp>
        <p:nvGrpSpPr>
          <p:cNvPr id="14" name="Group 13">
            <a:extLst>
              <a:ext uri="{FF2B5EF4-FFF2-40B4-BE49-F238E27FC236}">
                <a16:creationId xmlns:a16="http://schemas.microsoft.com/office/drawing/2014/main" id="{CBD9A185-9EAF-6548-AFCE-24E290EA49E3}"/>
              </a:ext>
            </a:extLst>
          </p:cNvPr>
          <p:cNvGrpSpPr/>
          <p:nvPr/>
        </p:nvGrpSpPr>
        <p:grpSpPr>
          <a:xfrm>
            <a:off x="3648315"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4305298" y="694812"/>
              <a:ext cx="2736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PREMIER ONGLET</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 </a:t>
              </a:r>
              <a:r>
                <a:rPr lang="fr-FR" b="1" dirty="0">
                  <a:solidFill>
                    <a:schemeClr val="bg1"/>
                  </a:solidFill>
                  <a:latin typeface="Montserrat SemiBold" pitchFamily="2" charset="77"/>
                </a:rPr>
                <a:t>CONTENU </a:t>
              </a:r>
              <a:r>
                <a:rPr lang="fr-FR" b="1" dirty="0" smtClean="0">
                  <a:solidFill>
                    <a:schemeClr val="bg1"/>
                  </a:solidFill>
                  <a:latin typeface="Montserrat SemiBold" pitchFamily="2" charset="77"/>
                </a:rPr>
                <a:t>DE L’ACTUALITE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4" name="Rectangle 23">
            <a:extLst>
              <a:ext uri="{FF2B5EF4-FFF2-40B4-BE49-F238E27FC236}">
                <a16:creationId xmlns:a16="http://schemas.microsoft.com/office/drawing/2014/main" id="{39A1AA44-0813-45EE-8493-1BEE9A00125E}"/>
              </a:ext>
            </a:extLst>
          </p:cNvPr>
          <p:cNvSpPr/>
          <p:nvPr/>
        </p:nvSpPr>
        <p:spPr>
          <a:xfrm>
            <a:off x="232629" y="1439863"/>
            <a:ext cx="736635" cy="33156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5" name="Rectangle 24">
            <a:extLst>
              <a:ext uri="{FF2B5EF4-FFF2-40B4-BE49-F238E27FC236}">
                <a16:creationId xmlns:a16="http://schemas.microsoft.com/office/drawing/2014/main" id="{39A1AA44-0813-45EE-8493-1BEE9A00125E}"/>
              </a:ext>
            </a:extLst>
          </p:cNvPr>
          <p:cNvSpPr/>
          <p:nvPr/>
        </p:nvSpPr>
        <p:spPr>
          <a:xfrm flipV="1">
            <a:off x="385028" y="2671292"/>
            <a:ext cx="2650779" cy="1920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Rectangle 25">
            <a:extLst>
              <a:ext uri="{FF2B5EF4-FFF2-40B4-BE49-F238E27FC236}">
                <a16:creationId xmlns:a16="http://schemas.microsoft.com/office/drawing/2014/main" id="{39A1AA44-0813-45EE-8493-1BEE9A00125E}"/>
              </a:ext>
            </a:extLst>
          </p:cNvPr>
          <p:cNvSpPr/>
          <p:nvPr/>
        </p:nvSpPr>
        <p:spPr>
          <a:xfrm flipV="1">
            <a:off x="385028" y="3532964"/>
            <a:ext cx="2650779" cy="1920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7" name="Rectangle 26">
            <a:extLst>
              <a:ext uri="{FF2B5EF4-FFF2-40B4-BE49-F238E27FC236}">
                <a16:creationId xmlns:a16="http://schemas.microsoft.com/office/drawing/2014/main" id="{39A1AA44-0813-45EE-8493-1BEE9A00125E}"/>
              </a:ext>
            </a:extLst>
          </p:cNvPr>
          <p:cNvSpPr/>
          <p:nvPr/>
        </p:nvSpPr>
        <p:spPr>
          <a:xfrm>
            <a:off x="319764" y="4540076"/>
            <a:ext cx="2650779" cy="18885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Rectangle 27">
            <a:extLst>
              <a:ext uri="{FF2B5EF4-FFF2-40B4-BE49-F238E27FC236}">
                <a16:creationId xmlns:a16="http://schemas.microsoft.com/office/drawing/2014/main" id="{39A1AA44-0813-45EE-8493-1BEE9A00125E}"/>
              </a:ext>
            </a:extLst>
          </p:cNvPr>
          <p:cNvSpPr/>
          <p:nvPr/>
        </p:nvSpPr>
        <p:spPr>
          <a:xfrm flipV="1">
            <a:off x="331219" y="4535167"/>
            <a:ext cx="2650779" cy="1920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3" name="Picture 7">
            <a:extLst>
              <a:ext uri="{FF2B5EF4-FFF2-40B4-BE49-F238E27FC236}">
                <a16:creationId xmlns:a16="http://schemas.microsoft.com/office/drawing/2014/main" id="{5AD2A2CC-B5C1-3147-914D-06F5058C9B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19557" y="5081703"/>
            <a:ext cx="2752886" cy="1769554"/>
          </a:xfrm>
          <a:prstGeom prst="rect">
            <a:avLst/>
          </a:prstGeom>
        </p:spPr>
      </p:pic>
      <p:sp>
        <p:nvSpPr>
          <p:cNvPr id="32" name="Rectangle 31">
            <a:extLst>
              <a:ext uri="{FF2B5EF4-FFF2-40B4-BE49-F238E27FC236}">
                <a16:creationId xmlns:a16="http://schemas.microsoft.com/office/drawing/2014/main" id="{39A1AA44-0813-45EE-8493-1BEE9A00125E}"/>
              </a:ext>
            </a:extLst>
          </p:cNvPr>
          <p:cNvSpPr/>
          <p:nvPr/>
        </p:nvSpPr>
        <p:spPr>
          <a:xfrm flipV="1">
            <a:off x="8501630" y="5006683"/>
            <a:ext cx="703818" cy="17922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4" name="Rectangle 33">
            <a:extLst>
              <a:ext uri="{FF2B5EF4-FFF2-40B4-BE49-F238E27FC236}">
                <a16:creationId xmlns:a16="http://schemas.microsoft.com/office/drawing/2014/main" id="{39A1AA44-0813-45EE-8493-1BEE9A00125E}"/>
              </a:ext>
            </a:extLst>
          </p:cNvPr>
          <p:cNvSpPr/>
          <p:nvPr/>
        </p:nvSpPr>
        <p:spPr>
          <a:xfrm>
            <a:off x="8501630" y="5773914"/>
            <a:ext cx="703818" cy="19256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05132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decel="50000" fill="hold" nodeType="withEffect">
                                  <p:stCondLst>
                                    <p:cond delay="0"/>
                                  </p:stCondLst>
                                  <p:childTnLst>
                                    <p:anim calcmode="lin" valueType="num">
                                      <p:cBhvr additive="base">
                                        <p:cTn id="6" dur="200"/>
                                        <p:tgtEl>
                                          <p:spTgt spid="17"/>
                                        </p:tgtEl>
                                        <p:attrNameLst>
                                          <p:attrName>ppt_x</p:attrName>
                                        </p:attrNameLst>
                                      </p:cBhvr>
                                      <p:tavLst>
                                        <p:tav tm="0">
                                          <p:val>
                                            <p:strVal val="ppt_x"/>
                                          </p:val>
                                        </p:tav>
                                        <p:tav tm="100000">
                                          <p:val>
                                            <p:strVal val="ppt_x"/>
                                          </p:val>
                                        </p:tav>
                                      </p:tavLst>
                                    </p:anim>
                                    <p:anim calcmode="lin" valueType="num">
                                      <p:cBhvr additive="base">
                                        <p:cTn id="7" dur="200"/>
                                        <p:tgtEl>
                                          <p:spTgt spid="17"/>
                                        </p:tgtEl>
                                        <p:attrNameLst>
                                          <p:attrName>ppt_y</p:attrName>
                                        </p:attrNameLst>
                                      </p:cBhvr>
                                      <p:tavLst>
                                        <p:tav tm="0">
                                          <p:val>
                                            <p:strVal val="ppt_y"/>
                                          </p:val>
                                        </p:tav>
                                        <p:tav tm="100000">
                                          <p:val>
                                            <p:strVal val="0-ppt_h/2"/>
                                          </p:val>
                                        </p:tav>
                                      </p:tavLst>
                                    </p:anim>
                                    <p:set>
                                      <p:cBhvr>
                                        <p:cTn id="8" dur="1" fill="hold">
                                          <p:stCondLst>
                                            <p:cond delay="199"/>
                                          </p:stCondLst>
                                        </p:cTn>
                                        <p:tgtEl>
                                          <p:spTgt spid="17"/>
                                        </p:tgtEl>
                                        <p:attrNameLst>
                                          <p:attrName>style.visibility</p:attrName>
                                        </p:attrNameLst>
                                      </p:cBhvr>
                                      <p:to>
                                        <p:strVal val="hidden"/>
                                      </p:to>
                                    </p:set>
                                  </p:childTnLst>
                                </p:cTn>
                              </p:par>
                              <p:par>
                                <p:cTn id="9" presetID="2" presetClass="entr" presetSubtype="1"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D9A185-9EAF-6548-AFCE-24E290EA49E3}"/>
              </a:ext>
            </a:extLst>
          </p:cNvPr>
          <p:cNvGrpSpPr/>
          <p:nvPr/>
        </p:nvGrpSpPr>
        <p:grpSpPr>
          <a:xfrm>
            <a:off x="3648315"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4305298" y="694812"/>
              <a:ext cx="2736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DEUXIEME ONGLET</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 </a:t>
              </a:r>
              <a:r>
                <a:rPr lang="fr-FR" b="1" dirty="0">
                  <a:solidFill>
                    <a:schemeClr val="bg1"/>
                  </a:solidFill>
                  <a:latin typeface="Montserrat SemiBold" pitchFamily="2" charset="77"/>
                </a:rPr>
                <a:t>CONTENU </a:t>
              </a:r>
              <a:r>
                <a:rPr lang="fr-FR" b="1" dirty="0" smtClean="0">
                  <a:solidFill>
                    <a:schemeClr val="bg1"/>
                  </a:solidFill>
                  <a:latin typeface="Montserrat SemiBold" pitchFamily="2" charset="77"/>
                </a:rPr>
                <a:t>DE l’ACTUALITE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4" name="Rectangle 23">
            <a:extLst>
              <a:ext uri="{FF2B5EF4-FFF2-40B4-BE49-F238E27FC236}">
                <a16:creationId xmlns:a16="http://schemas.microsoft.com/office/drawing/2014/main" id="{C478E389-BDAD-F440-975A-CA54D68E5FB9}"/>
              </a:ext>
            </a:extLst>
          </p:cNvPr>
          <p:cNvSpPr/>
          <p:nvPr/>
        </p:nvSpPr>
        <p:spPr>
          <a:xfrm>
            <a:off x="2503967" y="2137340"/>
            <a:ext cx="3328330"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484D423C-4F40-1E4F-8187-3D7988B757FF}"/>
              </a:ext>
            </a:extLst>
          </p:cNvPr>
          <p:cNvCxnSpPr>
            <a:cxnSpLocks/>
          </p:cNvCxnSpPr>
          <p:nvPr/>
        </p:nvCxnSpPr>
        <p:spPr>
          <a:xfrm>
            <a:off x="5994400" y="2324100"/>
            <a:ext cx="781654"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B04063E-B6B8-BD4B-A47A-B95E5F51B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48" y="1278422"/>
            <a:ext cx="6978701" cy="5281369"/>
          </a:xfrm>
          <a:prstGeom prst="rect">
            <a:avLst/>
          </a:prstGeom>
        </p:spPr>
      </p:pic>
      <p:grpSp>
        <p:nvGrpSpPr>
          <p:cNvPr id="9" name="Group 8">
            <a:extLst>
              <a:ext uri="{FF2B5EF4-FFF2-40B4-BE49-F238E27FC236}">
                <a16:creationId xmlns:a16="http://schemas.microsoft.com/office/drawing/2014/main" id="{03842F73-B2A9-6B45-91CC-67296918EDD0}"/>
              </a:ext>
            </a:extLst>
          </p:cNvPr>
          <p:cNvGrpSpPr/>
          <p:nvPr/>
        </p:nvGrpSpPr>
        <p:grpSpPr>
          <a:xfrm>
            <a:off x="643647" y="4189063"/>
            <a:ext cx="3177527" cy="2385539"/>
            <a:chOff x="6776054" y="1754279"/>
            <a:chExt cx="4907806" cy="3263900"/>
          </a:xfrm>
        </p:grpSpPr>
        <p:pic>
          <p:nvPicPr>
            <p:cNvPr id="8" name="Picture 7">
              <a:extLst>
                <a:ext uri="{FF2B5EF4-FFF2-40B4-BE49-F238E27FC236}">
                  <a16:creationId xmlns:a16="http://schemas.microsoft.com/office/drawing/2014/main" id="{32E2C90F-D65E-B549-8C78-037E9C23A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054" y="1754279"/>
              <a:ext cx="4907806" cy="3263900"/>
            </a:xfrm>
            <a:prstGeom prst="rect">
              <a:avLst/>
            </a:prstGeom>
          </p:spPr>
        </p:pic>
        <p:sp>
          <p:nvSpPr>
            <p:cNvPr id="17" name="Rectangle 16">
              <a:extLst>
                <a:ext uri="{FF2B5EF4-FFF2-40B4-BE49-F238E27FC236}">
                  <a16:creationId xmlns:a16="http://schemas.microsoft.com/office/drawing/2014/main" id="{8AA2BC99-1F00-9344-B59D-F47DD4694D99}"/>
                </a:ext>
              </a:extLst>
            </p:cNvPr>
            <p:cNvSpPr/>
            <p:nvPr/>
          </p:nvSpPr>
          <p:spPr>
            <a:xfrm>
              <a:off x="6936267" y="2632640"/>
              <a:ext cx="2182333"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sp>
        <p:nvSpPr>
          <p:cNvPr id="23" name="Rectangle 22">
            <a:extLst>
              <a:ext uri="{FF2B5EF4-FFF2-40B4-BE49-F238E27FC236}">
                <a16:creationId xmlns:a16="http://schemas.microsoft.com/office/drawing/2014/main" id="{BA77681D-2A24-400B-9489-52B5A68361E4}"/>
              </a:ext>
            </a:extLst>
          </p:cNvPr>
          <p:cNvSpPr/>
          <p:nvPr/>
        </p:nvSpPr>
        <p:spPr>
          <a:xfrm>
            <a:off x="1894366" y="1289275"/>
            <a:ext cx="1422040"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5" name="Rectangle 24">
            <a:extLst>
              <a:ext uri="{FF2B5EF4-FFF2-40B4-BE49-F238E27FC236}">
                <a16:creationId xmlns:a16="http://schemas.microsoft.com/office/drawing/2014/main" id="{BA77681D-2A24-400B-9489-52B5A68361E4}"/>
              </a:ext>
            </a:extLst>
          </p:cNvPr>
          <p:cNvSpPr/>
          <p:nvPr/>
        </p:nvSpPr>
        <p:spPr>
          <a:xfrm>
            <a:off x="1091117" y="2086473"/>
            <a:ext cx="3176174"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6"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1816811" y="2326918"/>
            <a:ext cx="1816176" cy="1862145"/>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006" y="1793543"/>
            <a:ext cx="3676650" cy="3276600"/>
          </a:xfrm>
          <a:prstGeom prst="rect">
            <a:avLst/>
          </a:prstGeom>
        </p:spPr>
      </p:pic>
      <p:cxnSp>
        <p:nvCxnSpPr>
          <p:cNvPr id="28" name="Straight Arrow Connector 27">
            <a:extLst>
              <a:ext uri="{FF2B5EF4-FFF2-40B4-BE49-F238E27FC236}">
                <a16:creationId xmlns:a16="http://schemas.microsoft.com/office/drawing/2014/main" id="{414A0833-FA82-CB44-A850-522B6411F535}"/>
              </a:ext>
            </a:extLst>
          </p:cNvPr>
          <p:cNvCxnSpPr>
            <a:cxnSpLocks/>
          </p:cNvCxnSpPr>
          <p:nvPr/>
        </p:nvCxnSpPr>
        <p:spPr>
          <a:xfrm>
            <a:off x="2167092" y="2634768"/>
            <a:ext cx="6499709" cy="160862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7">
            <a:extLst>
              <a:ext uri="{FF2B5EF4-FFF2-40B4-BE49-F238E27FC236}">
                <a16:creationId xmlns:a16="http://schemas.microsoft.com/office/drawing/2014/main" id="{414A0833-FA82-CB44-A850-522B6411F535}"/>
              </a:ext>
            </a:extLst>
          </p:cNvPr>
          <p:cNvCxnSpPr>
            <a:cxnSpLocks/>
          </p:cNvCxnSpPr>
          <p:nvPr/>
        </p:nvCxnSpPr>
        <p:spPr>
          <a:xfrm>
            <a:off x="4575463" y="3793835"/>
            <a:ext cx="4091338" cy="74152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27">
            <a:extLst>
              <a:ext uri="{FF2B5EF4-FFF2-40B4-BE49-F238E27FC236}">
                <a16:creationId xmlns:a16="http://schemas.microsoft.com/office/drawing/2014/main" id="{414A0833-FA82-CB44-A850-522B6411F535}"/>
              </a:ext>
            </a:extLst>
          </p:cNvPr>
          <p:cNvCxnSpPr>
            <a:cxnSpLocks/>
          </p:cNvCxnSpPr>
          <p:nvPr/>
        </p:nvCxnSpPr>
        <p:spPr>
          <a:xfrm>
            <a:off x="3821174" y="2342800"/>
            <a:ext cx="5007666" cy="1607068"/>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A77681D-2A24-400B-9489-52B5A68361E4}"/>
              </a:ext>
            </a:extLst>
          </p:cNvPr>
          <p:cNvSpPr/>
          <p:nvPr/>
        </p:nvSpPr>
        <p:spPr>
          <a:xfrm>
            <a:off x="1371600" y="4422371"/>
            <a:ext cx="399011" cy="22262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20503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300" fill="hold"/>
                                        <p:tgtEl>
                                          <p:spTgt spid="9"/>
                                        </p:tgtEl>
                                        <p:attrNameLst>
                                          <p:attrName>ppt_w</p:attrName>
                                        </p:attrNameLst>
                                      </p:cBhvr>
                                      <p:tavLst>
                                        <p:tav tm="0">
                                          <p:val>
                                            <p:fltVal val="0"/>
                                          </p:val>
                                        </p:tav>
                                        <p:tav tm="100000">
                                          <p:val>
                                            <p:strVal val="#ppt_w"/>
                                          </p:val>
                                        </p:tav>
                                      </p:tavLst>
                                    </p:anim>
                                    <p:anim calcmode="lin" valueType="num">
                                      <p:cBhvr>
                                        <p:cTn id="8" dur="300" fill="hold"/>
                                        <p:tgtEl>
                                          <p:spTgt spid="9"/>
                                        </p:tgtEl>
                                        <p:attrNameLst>
                                          <p:attrName>ppt_h</p:attrName>
                                        </p:attrNameLst>
                                      </p:cBhvr>
                                      <p:tavLst>
                                        <p:tav tm="0">
                                          <p:val>
                                            <p:fltVal val="0"/>
                                          </p:val>
                                        </p:tav>
                                        <p:tav tm="100000">
                                          <p:val>
                                            <p:strVal val="#ppt_h"/>
                                          </p:val>
                                        </p:tav>
                                      </p:tavLst>
                                    </p:anim>
                                    <p:animEffect transition="in" filter="fade">
                                      <p:cBhvr>
                                        <p:cTn id="9" dur="300"/>
                                        <p:tgtEl>
                                          <p:spTgt spid="9"/>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1"/>
                                        </p:tgtEl>
                                        <p:attrNameLst>
                                          <p:attrName>style.visibility</p:attrName>
                                        </p:attrNameLst>
                                      </p:cBhvr>
                                      <p:to>
                                        <p:strVal val="visible"/>
                                      </p:to>
                                    </p:set>
                                    <p:anim calcmode="lin" valueType="num">
                                      <p:cBhvr>
                                        <p:cTn id="12" dur="200" fill="hold"/>
                                        <p:tgtEl>
                                          <p:spTgt spid="21"/>
                                        </p:tgtEl>
                                        <p:attrNameLst>
                                          <p:attrName>ppt_w</p:attrName>
                                        </p:attrNameLst>
                                      </p:cBhvr>
                                      <p:tavLst>
                                        <p:tav tm="0">
                                          <p:val>
                                            <p:fltVal val="0"/>
                                          </p:val>
                                        </p:tav>
                                        <p:tav tm="100000">
                                          <p:val>
                                            <p:strVal val="#ppt_w"/>
                                          </p:val>
                                        </p:tav>
                                      </p:tavLst>
                                    </p:anim>
                                    <p:anim calcmode="lin" valueType="num">
                                      <p:cBhvr>
                                        <p:cTn id="13" dur="200" fill="hold"/>
                                        <p:tgtEl>
                                          <p:spTgt spid="21"/>
                                        </p:tgtEl>
                                        <p:attrNameLst>
                                          <p:attrName>ppt_h</p:attrName>
                                        </p:attrNameLst>
                                      </p:cBhvr>
                                      <p:tavLst>
                                        <p:tav tm="0">
                                          <p:val>
                                            <p:fltVal val="0"/>
                                          </p:val>
                                        </p:tav>
                                        <p:tav tm="100000">
                                          <p:val>
                                            <p:strVal val="#ppt_h"/>
                                          </p:val>
                                        </p:tav>
                                      </p:tavLst>
                                    </p:anim>
                                    <p:animEffect transition="in" filter="fade">
                                      <p:cBhvr>
                                        <p:cTn id="14" dur="200"/>
                                        <p:tgtEl>
                                          <p:spTgt spid="21"/>
                                        </p:tgtEl>
                                      </p:cBhvr>
                                    </p:animEffect>
                                  </p:childTnLst>
                                </p:cTn>
                              </p:par>
                              <p:par>
                                <p:cTn id="15" presetID="53" presetClass="entr" presetSubtype="16" fill="hold" nodeType="withEffect">
                                  <p:stCondLst>
                                    <p:cond delay="10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animEffect transition="in" filter="fade">
                                      <p:cBhvr>
                                        <p:cTn id="19" dur="200"/>
                                        <p:tgtEl>
                                          <p:spTgt spid="26"/>
                                        </p:tgtEl>
                                      </p:cBhvr>
                                    </p:animEffect>
                                  </p:childTnLst>
                                </p:cTn>
                              </p:par>
                              <p:par>
                                <p:cTn id="20" presetID="53" presetClass="entr" presetSubtype="16" fill="hold" nodeType="withEffect">
                                  <p:stCondLst>
                                    <p:cond delay="1000"/>
                                  </p:stCondLst>
                                  <p:childTnLst>
                                    <p:set>
                                      <p:cBhvr>
                                        <p:cTn id="21" dur="1" fill="hold">
                                          <p:stCondLst>
                                            <p:cond delay="0"/>
                                          </p:stCondLst>
                                        </p:cTn>
                                        <p:tgtEl>
                                          <p:spTgt spid="28"/>
                                        </p:tgtEl>
                                        <p:attrNameLst>
                                          <p:attrName>style.visibility</p:attrName>
                                        </p:attrNameLst>
                                      </p:cBhvr>
                                      <p:to>
                                        <p:strVal val="visible"/>
                                      </p:to>
                                    </p:set>
                                    <p:anim calcmode="lin" valueType="num">
                                      <p:cBhvr>
                                        <p:cTn id="22" dur="200" fill="hold"/>
                                        <p:tgtEl>
                                          <p:spTgt spid="28"/>
                                        </p:tgtEl>
                                        <p:attrNameLst>
                                          <p:attrName>ppt_w</p:attrName>
                                        </p:attrNameLst>
                                      </p:cBhvr>
                                      <p:tavLst>
                                        <p:tav tm="0">
                                          <p:val>
                                            <p:fltVal val="0"/>
                                          </p:val>
                                        </p:tav>
                                        <p:tav tm="100000">
                                          <p:val>
                                            <p:strVal val="#ppt_w"/>
                                          </p:val>
                                        </p:tav>
                                      </p:tavLst>
                                    </p:anim>
                                    <p:anim calcmode="lin" valueType="num">
                                      <p:cBhvr>
                                        <p:cTn id="23" dur="200" fill="hold"/>
                                        <p:tgtEl>
                                          <p:spTgt spid="28"/>
                                        </p:tgtEl>
                                        <p:attrNameLst>
                                          <p:attrName>ppt_h</p:attrName>
                                        </p:attrNameLst>
                                      </p:cBhvr>
                                      <p:tavLst>
                                        <p:tav tm="0">
                                          <p:val>
                                            <p:fltVal val="0"/>
                                          </p:val>
                                        </p:tav>
                                        <p:tav tm="100000">
                                          <p:val>
                                            <p:strVal val="#ppt_h"/>
                                          </p:val>
                                        </p:tav>
                                      </p:tavLst>
                                    </p:anim>
                                    <p:animEffect transition="in" filter="fade">
                                      <p:cBhvr>
                                        <p:cTn id="24" dur="200"/>
                                        <p:tgtEl>
                                          <p:spTgt spid="28"/>
                                        </p:tgtEl>
                                      </p:cBhvr>
                                    </p:animEffect>
                                  </p:childTnLst>
                                </p:cTn>
                              </p:par>
                              <p:par>
                                <p:cTn id="25" presetID="53" presetClass="entr" presetSubtype="16" fill="hold" nodeType="withEffect">
                                  <p:stCondLst>
                                    <p:cond delay="1000"/>
                                  </p:stCondLst>
                                  <p:childTnLst>
                                    <p:set>
                                      <p:cBhvr>
                                        <p:cTn id="26" dur="1" fill="hold">
                                          <p:stCondLst>
                                            <p:cond delay="0"/>
                                          </p:stCondLst>
                                        </p:cTn>
                                        <p:tgtEl>
                                          <p:spTgt spid="29"/>
                                        </p:tgtEl>
                                        <p:attrNameLst>
                                          <p:attrName>style.visibility</p:attrName>
                                        </p:attrNameLst>
                                      </p:cBhvr>
                                      <p:to>
                                        <p:strVal val="visible"/>
                                      </p:to>
                                    </p:set>
                                    <p:anim calcmode="lin" valueType="num">
                                      <p:cBhvr>
                                        <p:cTn id="27" dur="200" fill="hold"/>
                                        <p:tgtEl>
                                          <p:spTgt spid="29"/>
                                        </p:tgtEl>
                                        <p:attrNameLst>
                                          <p:attrName>ppt_w</p:attrName>
                                        </p:attrNameLst>
                                      </p:cBhvr>
                                      <p:tavLst>
                                        <p:tav tm="0">
                                          <p:val>
                                            <p:fltVal val="0"/>
                                          </p:val>
                                        </p:tav>
                                        <p:tav tm="100000">
                                          <p:val>
                                            <p:strVal val="#ppt_w"/>
                                          </p:val>
                                        </p:tav>
                                      </p:tavLst>
                                    </p:anim>
                                    <p:anim calcmode="lin" valueType="num">
                                      <p:cBhvr>
                                        <p:cTn id="28" dur="200" fill="hold"/>
                                        <p:tgtEl>
                                          <p:spTgt spid="29"/>
                                        </p:tgtEl>
                                        <p:attrNameLst>
                                          <p:attrName>ppt_h</p:attrName>
                                        </p:attrNameLst>
                                      </p:cBhvr>
                                      <p:tavLst>
                                        <p:tav tm="0">
                                          <p:val>
                                            <p:fltVal val="0"/>
                                          </p:val>
                                        </p:tav>
                                        <p:tav tm="100000">
                                          <p:val>
                                            <p:strVal val="#ppt_h"/>
                                          </p:val>
                                        </p:tav>
                                      </p:tavLst>
                                    </p:anim>
                                    <p:animEffect transition="in" filter="fade">
                                      <p:cBhvr>
                                        <p:cTn id="29" dur="200"/>
                                        <p:tgtEl>
                                          <p:spTgt spid="29"/>
                                        </p:tgtEl>
                                      </p:cBhvr>
                                    </p:animEffect>
                                  </p:childTnLst>
                                </p:cTn>
                              </p:par>
                              <p:par>
                                <p:cTn id="30" presetID="53" presetClass="entr" presetSubtype="16" fill="hold" nodeType="withEffect">
                                  <p:stCondLst>
                                    <p:cond delay="10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200" fill="hold"/>
                                        <p:tgtEl>
                                          <p:spTgt spid="31"/>
                                        </p:tgtEl>
                                        <p:attrNameLst>
                                          <p:attrName>ppt_w</p:attrName>
                                        </p:attrNameLst>
                                      </p:cBhvr>
                                      <p:tavLst>
                                        <p:tav tm="0">
                                          <p:val>
                                            <p:fltVal val="0"/>
                                          </p:val>
                                        </p:tav>
                                        <p:tav tm="100000">
                                          <p:val>
                                            <p:strVal val="#ppt_w"/>
                                          </p:val>
                                        </p:tav>
                                      </p:tavLst>
                                    </p:anim>
                                    <p:anim calcmode="lin" valueType="num">
                                      <p:cBhvr>
                                        <p:cTn id="33" dur="200" fill="hold"/>
                                        <p:tgtEl>
                                          <p:spTgt spid="31"/>
                                        </p:tgtEl>
                                        <p:attrNameLst>
                                          <p:attrName>ppt_h</p:attrName>
                                        </p:attrNameLst>
                                      </p:cBhvr>
                                      <p:tavLst>
                                        <p:tav tm="0">
                                          <p:val>
                                            <p:fltVal val="0"/>
                                          </p:val>
                                        </p:tav>
                                        <p:tav tm="100000">
                                          <p:val>
                                            <p:strVal val="#ppt_h"/>
                                          </p:val>
                                        </p:tav>
                                      </p:tavLst>
                                    </p:anim>
                                    <p:animEffect transition="in" filter="fade">
                                      <p:cBhvr>
                                        <p:cTn id="34" dur="2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D9A185-9EAF-6548-AFCE-24E290EA49E3}"/>
              </a:ext>
            </a:extLst>
          </p:cNvPr>
          <p:cNvGrpSpPr/>
          <p:nvPr/>
        </p:nvGrpSpPr>
        <p:grpSpPr>
          <a:xfrm>
            <a:off x="3673254" y="-11435"/>
            <a:ext cx="3946284" cy="1145751"/>
            <a:chOff x="3314693" y="-11432"/>
            <a:chExt cx="4039507" cy="1145751"/>
          </a:xfrm>
        </p:grpSpPr>
        <p:sp>
          <p:nvSpPr>
            <p:cNvPr id="15" name="Round Single Corner Rectangle 14">
              <a:extLst>
                <a:ext uri="{FF2B5EF4-FFF2-40B4-BE49-F238E27FC236}">
                  <a16:creationId xmlns:a16="http://schemas.microsoft.com/office/drawing/2014/main" id="{61C5BEA1-C4FF-D344-A7B2-61F06124042D}"/>
                </a:ext>
              </a:extLst>
            </p:cNvPr>
            <p:cNvSpPr/>
            <p:nvPr/>
          </p:nvSpPr>
          <p:spPr>
            <a:xfrm flipH="1">
              <a:off x="3314693" y="-11432"/>
              <a:ext cx="403950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6" name="TextBox 15">
              <a:extLst>
                <a:ext uri="{FF2B5EF4-FFF2-40B4-BE49-F238E27FC236}">
                  <a16:creationId xmlns:a16="http://schemas.microsoft.com/office/drawing/2014/main" id="{24FB24A0-0303-1045-A49B-B54B24459134}"/>
                </a:ext>
              </a:extLst>
            </p:cNvPr>
            <p:cNvSpPr txBox="1"/>
            <p:nvPr/>
          </p:nvSpPr>
          <p:spPr>
            <a:xfrm>
              <a:off x="3928345" y="694812"/>
              <a:ext cx="342585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DEUXIEME ONGLET: SUITE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 </a:t>
              </a:r>
              <a:r>
                <a:rPr lang="fr-FR" b="1" dirty="0">
                  <a:solidFill>
                    <a:schemeClr val="bg1"/>
                  </a:solidFill>
                  <a:latin typeface="Montserrat SemiBold" pitchFamily="2" charset="77"/>
                </a:rPr>
                <a:t>CONTENU </a:t>
              </a:r>
              <a:r>
                <a:rPr lang="fr-FR" b="1" dirty="0" smtClean="0">
                  <a:solidFill>
                    <a:schemeClr val="bg1"/>
                  </a:solidFill>
                  <a:latin typeface="Montserrat SemiBold" pitchFamily="2" charset="77"/>
                </a:rPr>
                <a:t>DE l’ACTUALITE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cxnSp>
        <p:nvCxnSpPr>
          <p:cNvPr id="26"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1816811" y="2326918"/>
            <a:ext cx="1816176" cy="1862145"/>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Objet 10"/>
          <p:cNvGraphicFramePr>
            <a:graphicFrameLocks noChangeAspect="1"/>
          </p:cNvGraphicFramePr>
          <p:nvPr>
            <p:extLst>
              <p:ext uri="{D42A27DB-BD31-4B8C-83A1-F6EECF244321}">
                <p14:modId xmlns:p14="http://schemas.microsoft.com/office/powerpoint/2010/main" val="69494337"/>
              </p:ext>
            </p:extLst>
          </p:nvPr>
        </p:nvGraphicFramePr>
        <p:xfrm>
          <a:off x="171405" y="1239712"/>
          <a:ext cx="5106987" cy="5418137"/>
        </p:xfrm>
        <a:graphic>
          <a:graphicData uri="http://schemas.openxmlformats.org/presentationml/2006/ole">
            <mc:AlternateContent xmlns:mc="http://schemas.openxmlformats.org/markup-compatibility/2006">
              <mc:Choice xmlns:v="urn:schemas-microsoft-com:vml" Requires="v">
                <p:oleObj spid="_x0000_s27746" r:id="rId3" imgW="10983960" imgH="11606040" progId="">
                  <p:embed/>
                </p:oleObj>
              </mc:Choice>
              <mc:Fallback>
                <p:oleObj r:id="rId3" imgW="10983960" imgH="11606040" progId="">
                  <p:embed/>
                  <p:pic>
                    <p:nvPicPr>
                      <p:cNvPr id="0" name=""/>
                      <p:cNvPicPr/>
                      <p:nvPr/>
                    </p:nvPicPr>
                    <p:blipFill>
                      <a:blip r:embed="rId4"/>
                      <a:stretch>
                        <a:fillRect/>
                      </a:stretch>
                    </p:blipFill>
                    <p:spPr>
                      <a:xfrm>
                        <a:off x="171405" y="1239712"/>
                        <a:ext cx="5106987" cy="5418137"/>
                      </a:xfrm>
                      <a:prstGeom prst="rect">
                        <a:avLst/>
                      </a:prstGeom>
                    </p:spPr>
                  </p:pic>
                </p:oleObj>
              </mc:Fallback>
            </mc:AlternateContent>
          </a:graphicData>
        </a:graphic>
      </p:graphicFrame>
      <p:graphicFrame>
        <p:nvGraphicFramePr>
          <p:cNvPr id="13" name="Objet 12"/>
          <p:cNvGraphicFramePr>
            <a:graphicFrameLocks noChangeAspect="1"/>
          </p:cNvGraphicFramePr>
          <p:nvPr>
            <p:extLst>
              <p:ext uri="{D42A27DB-BD31-4B8C-83A1-F6EECF244321}">
                <p14:modId xmlns:p14="http://schemas.microsoft.com/office/powerpoint/2010/main" val="1387389162"/>
              </p:ext>
            </p:extLst>
          </p:nvPr>
        </p:nvGraphicFramePr>
        <p:xfrm>
          <a:off x="5621457" y="3793835"/>
          <a:ext cx="5202885" cy="3043238"/>
        </p:xfrm>
        <a:graphic>
          <a:graphicData uri="http://schemas.openxmlformats.org/presentationml/2006/ole">
            <mc:AlternateContent xmlns:mc="http://schemas.openxmlformats.org/markup-compatibility/2006">
              <mc:Choice xmlns:v="urn:schemas-microsoft-com:vml" Requires="v">
                <p:oleObj spid="_x0000_s27747" r:id="rId5" imgW="7619040" imgH="4456800" progId="">
                  <p:embed/>
                </p:oleObj>
              </mc:Choice>
              <mc:Fallback>
                <p:oleObj r:id="rId5" imgW="7619040" imgH="4456800" progId="">
                  <p:embed/>
                  <p:pic>
                    <p:nvPicPr>
                      <p:cNvPr id="0" name=""/>
                      <p:cNvPicPr/>
                      <p:nvPr/>
                    </p:nvPicPr>
                    <p:blipFill>
                      <a:blip r:embed="rId6"/>
                      <a:stretch>
                        <a:fillRect/>
                      </a:stretch>
                    </p:blipFill>
                    <p:spPr>
                      <a:xfrm>
                        <a:off x="5621457" y="3793835"/>
                        <a:ext cx="5202885" cy="3043238"/>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BA77681D-2A24-400B-9489-52B5A68361E4}"/>
              </a:ext>
            </a:extLst>
          </p:cNvPr>
          <p:cNvSpPr/>
          <p:nvPr/>
        </p:nvSpPr>
        <p:spPr>
          <a:xfrm>
            <a:off x="252969" y="6147718"/>
            <a:ext cx="2772863" cy="61733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9"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3107396" y="6442364"/>
            <a:ext cx="6535368" cy="166254"/>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77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 fill="hold"/>
                                        <p:tgtEl>
                                          <p:spTgt spid="26"/>
                                        </p:tgtEl>
                                        <p:attrNameLst>
                                          <p:attrName>ppt_w</p:attrName>
                                        </p:attrNameLst>
                                      </p:cBhvr>
                                      <p:tavLst>
                                        <p:tav tm="0">
                                          <p:val>
                                            <p:fltVal val="0"/>
                                          </p:val>
                                        </p:tav>
                                        <p:tav tm="100000">
                                          <p:val>
                                            <p:strVal val="#ppt_w"/>
                                          </p:val>
                                        </p:tav>
                                      </p:tavLst>
                                    </p:anim>
                                    <p:anim calcmode="lin" valueType="num">
                                      <p:cBhvr>
                                        <p:cTn id="8" dur="200" fill="hold"/>
                                        <p:tgtEl>
                                          <p:spTgt spid="26"/>
                                        </p:tgtEl>
                                        <p:attrNameLst>
                                          <p:attrName>ppt_h</p:attrName>
                                        </p:attrNameLst>
                                      </p:cBhvr>
                                      <p:tavLst>
                                        <p:tav tm="0">
                                          <p:val>
                                            <p:fltVal val="0"/>
                                          </p:val>
                                        </p:tav>
                                        <p:tav tm="100000">
                                          <p:val>
                                            <p:strVal val="#ppt_h"/>
                                          </p:val>
                                        </p:tav>
                                      </p:tavLst>
                                    </p:anim>
                                    <p:animEffect transition="in" filter="fade">
                                      <p:cBhvr>
                                        <p:cTn id="9" dur="200"/>
                                        <p:tgtEl>
                                          <p:spTgt spid="26"/>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9"/>
                                        </p:tgtEl>
                                        <p:attrNameLst>
                                          <p:attrName>style.visibility</p:attrName>
                                        </p:attrNameLst>
                                      </p:cBhvr>
                                      <p:to>
                                        <p:strVal val="visible"/>
                                      </p:to>
                                    </p:set>
                                    <p:anim calcmode="lin" valueType="num">
                                      <p:cBhvr>
                                        <p:cTn id="12" dur="200" fill="hold"/>
                                        <p:tgtEl>
                                          <p:spTgt spid="29"/>
                                        </p:tgtEl>
                                        <p:attrNameLst>
                                          <p:attrName>ppt_w</p:attrName>
                                        </p:attrNameLst>
                                      </p:cBhvr>
                                      <p:tavLst>
                                        <p:tav tm="0">
                                          <p:val>
                                            <p:fltVal val="0"/>
                                          </p:val>
                                        </p:tav>
                                        <p:tav tm="100000">
                                          <p:val>
                                            <p:strVal val="#ppt_w"/>
                                          </p:val>
                                        </p:tav>
                                      </p:tavLst>
                                    </p:anim>
                                    <p:anim calcmode="lin" valueType="num">
                                      <p:cBhvr>
                                        <p:cTn id="13" dur="200" fill="hold"/>
                                        <p:tgtEl>
                                          <p:spTgt spid="29"/>
                                        </p:tgtEl>
                                        <p:attrNameLst>
                                          <p:attrName>ppt_h</p:attrName>
                                        </p:attrNameLst>
                                      </p:cBhvr>
                                      <p:tavLst>
                                        <p:tav tm="0">
                                          <p:val>
                                            <p:fltVal val="0"/>
                                          </p:val>
                                        </p:tav>
                                        <p:tav tm="100000">
                                          <p:val>
                                            <p:strVal val="#ppt_h"/>
                                          </p:val>
                                        </p:tav>
                                      </p:tavLst>
                                    </p:anim>
                                    <p:animEffect transition="in" filter="fade">
                                      <p:cBhvr>
                                        <p:cTn id="14" dur="2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b="1" dirty="0" smtClean="0"/>
              <a:t>A vous de jouer!</a:t>
            </a:r>
          </a:p>
          <a:p>
            <a:pPr marL="0" indent="0">
              <a:buNone/>
            </a:pPr>
            <a:r>
              <a:rPr lang="fr-FR" dirty="0" smtClean="0"/>
              <a:t>Créez une fiche actualité, intitulée « Test actualité », dans votre rubrique.</a:t>
            </a:r>
            <a:br>
              <a:rPr lang="fr-FR" dirty="0" smtClean="0"/>
            </a:br>
            <a:r>
              <a:rPr lang="fr-FR" dirty="0" smtClean="0"/>
              <a:t/>
            </a:r>
            <a:br>
              <a:rPr lang="fr-FR" dirty="0" smtClean="0"/>
            </a:br>
            <a:r>
              <a:rPr lang="fr-FR" dirty="0" smtClean="0"/>
              <a:t>Remplissez le maximum de champs utiles</a:t>
            </a:r>
          </a:p>
          <a:p>
            <a:pPr marL="0" indent="0">
              <a:buNone/>
            </a:pPr>
            <a:r>
              <a:rPr lang="fr-FR" dirty="0" smtClean="0"/>
              <a:t>(dates, </a:t>
            </a:r>
            <a:r>
              <a:rPr lang="fr-FR" dirty="0"/>
              <a:t>r</a:t>
            </a:r>
            <a:r>
              <a:rPr lang="fr-FR" dirty="0" smtClean="0"/>
              <a:t>ésumé, description, encadré, contact, plan, doc à télécharger…).</a:t>
            </a:r>
          </a:p>
        </p:txBody>
      </p:sp>
    </p:spTree>
    <p:extLst>
      <p:ext uri="{BB962C8B-B14F-4D97-AF65-F5344CB8AC3E}">
        <p14:creationId xmlns:p14="http://schemas.microsoft.com/office/powerpoint/2010/main" val="937037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BCDEBB-B02B-FD4B-902D-51095B54A2F3}"/>
              </a:ext>
            </a:extLst>
          </p:cNvPr>
          <p:cNvGrpSpPr/>
          <p:nvPr/>
        </p:nvGrpSpPr>
        <p:grpSpPr>
          <a:xfrm>
            <a:off x="-4" y="0"/>
            <a:ext cx="7186867" cy="1134318"/>
            <a:chOff x="-5" y="1"/>
            <a:chExt cx="7186867"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601218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FONCTIONNEMENT </a:t>
              </a:r>
              <a:r>
                <a:rPr lang="fr-FR" b="1" dirty="0" smtClean="0">
                  <a:solidFill>
                    <a:schemeClr val="bg1"/>
                  </a:solidFill>
                  <a:latin typeface="Montserrat SemiBold" pitchFamily="2" charset="77"/>
                </a:rPr>
                <a:t>EN </a:t>
              </a:r>
              <a:r>
                <a:rPr lang="fr-FR" b="1" dirty="0">
                  <a:solidFill>
                    <a:schemeClr val="bg1"/>
                  </a:solidFill>
                  <a:latin typeface="Montserrat SemiBold" pitchFamily="2" charset="77"/>
                </a:rPr>
                <a:t>BASES DE DONNÉES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1" name="Picture 10">
            <a:extLst>
              <a:ext uri="{FF2B5EF4-FFF2-40B4-BE49-F238E27FC236}">
                <a16:creationId xmlns:a16="http://schemas.microsoft.com/office/drawing/2014/main" id="{19462CC4-47A0-A04A-85BE-433577F2AA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1387953"/>
            <a:ext cx="688325" cy="714799"/>
          </a:xfrm>
          <a:prstGeom prst="rect">
            <a:avLst/>
          </a:prstGeom>
        </p:spPr>
      </p:pic>
      <p:pic>
        <p:nvPicPr>
          <p:cNvPr id="21" name="Picture 20">
            <a:extLst>
              <a:ext uri="{FF2B5EF4-FFF2-40B4-BE49-F238E27FC236}">
                <a16:creationId xmlns:a16="http://schemas.microsoft.com/office/drawing/2014/main" id="{BB117F73-7566-C148-9747-52844DB6BC7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2245318"/>
            <a:ext cx="688325" cy="714799"/>
          </a:xfrm>
          <a:prstGeom prst="rect">
            <a:avLst/>
          </a:prstGeom>
        </p:spPr>
      </p:pic>
      <p:pic>
        <p:nvPicPr>
          <p:cNvPr id="22" name="Picture 21">
            <a:extLst>
              <a:ext uri="{FF2B5EF4-FFF2-40B4-BE49-F238E27FC236}">
                <a16:creationId xmlns:a16="http://schemas.microsoft.com/office/drawing/2014/main" id="{30B4690F-D82E-2644-B9CD-C05FC5E55C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105571"/>
            <a:ext cx="688325" cy="714799"/>
          </a:xfrm>
          <a:prstGeom prst="rect">
            <a:avLst/>
          </a:prstGeom>
        </p:spPr>
      </p:pic>
      <p:pic>
        <p:nvPicPr>
          <p:cNvPr id="23" name="Picture 22">
            <a:extLst>
              <a:ext uri="{FF2B5EF4-FFF2-40B4-BE49-F238E27FC236}">
                <a16:creationId xmlns:a16="http://schemas.microsoft.com/office/drawing/2014/main" id="{1F4A4DF1-AE74-1E46-A099-BE08E071B5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944863"/>
            <a:ext cx="688325" cy="714799"/>
          </a:xfrm>
          <a:prstGeom prst="rect">
            <a:avLst/>
          </a:prstGeom>
        </p:spPr>
      </p:pic>
      <p:pic>
        <p:nvPicPr>
          <p:cNvPr id="24" name="Picture 23">
            <a:extLst>
              <a:ext uri="{FF2B5EF4-FFF2-40B4-BE49-F238E27FC236}">
                <a16:creationId xmlns:a16="http://schemas.microsoft.com/office/drawing/2014/main" id="{5A01422C-18DF-2E43-8B3C-1CF478E8302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4792518"/>
            <a:ext cx="688325" cy="714799"/>
          </a:xfrm>
          <a:prstGeom prst="rect">
            <a:avLst/>
          </a:prstGeom>
        </p:spPr>
      </p:pic>
      <p:pic>
        <p:nvPicPr>
          <p:cNvPr id="25" name="Picture 24">
            <a:extLst>
              <a:ext uri="{FF2B5EF4-FFF2-40B4-BE49-F238E27FC236}">
                <a16:creationId xmlns:a16="http://schemas.microsoft.com/office/drawing/2014/main" id="{FF87807A-987F-E248-B9F1-2CEF483817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5649164"/>
            <a:ext cx="688325" cy="714799"/>
          </a:xfrm>
          <a:prstGeom prst="rect">
            <a:avLst/>
          </a:prstGeom>
        </p:spPr>
      </p:pic>
      <p:cxnSp>
        <p:nvCxnSpPr>
          <p:cNvPr id="17" name="Straight Arrow Connector 16">
            <a:extLst>
              <a:ext uri="{FF2B5EF4-FFF2-40B4-BE49-F238E27FC236}">
                <a16:creationId xmlns:a16="http://schemas.microsoft.com/office/drawing/2014/main" id="{8C5C650C-3649-5B44-8590-65BE73DE4F4B}"/>
              </a:ext>
            </a:extLst>
          </p:cNvPr>
          <p:cNvCxnSpPr>
            <a:cxnSpLocks/>
          </p:cNvCxnSpPr>
          <p:nvPr/>
        </p:nvCxnSpPr>
        <p:spPr>
          <a:xfrm>
            <a:off x="6951133" y="1936135"/>
            <a:ext cx="1845734" cy="433035"/>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A95E8F-E3E9-4E49-8B49-8A9D278A98A4}"/>
              </a:ext>
            </a:extLst>
          </p:cNvPr>
          <p:cNvSpPr txBox="1"/>
          <p:nvPr/>
        </p:nvSpPr>
        <p:spPr>
          <a:xfrm>
            <a:off x="4615780" y="1658159"/>
            <a:ext cx="3015303" cy="1815882"/>
          </a:xfrm>
          <a:prstGeom prst="rect">
            <a:avLst/>
          </a:prstGeom>
          <a:noFill/>
        </p:spPr>
        <p:txBody>
          <a:bodyPr wrap="square" rtlCol="0">
            <a:spAutoFit/>
          </a:bodyPr>
          <a:lstStyle/>
          <a:p>
            <a:pPr marL="285750" indent="-285750">
              <a:buFont typeface="Arial" panose="020B0604020202020204" pitchFamily="34" charset="0"/>
              <a:buChar char="•"/>
            </a:pPr>
            <a:r>
              <a:rPr lang="fr-FR" sz="1600" b="1" dirty="0" smtClean="0">
                <a:solidFill>
                  <a:srgbClr val="1E516E"/>
                </a:solidFill>
                <a:latin typeface="Montserrat" panose="02000505000000020004" pitchFamily="2" charset="77"/>
              </a:rPr>
              <a:t>UE</a:t>
            </a:r>
            <a:r>
              <a:rPr lang="fr-FR" sz="1600" dirty="0" smtClean="0">
                <a:solidFill>
                  <a:srgbClr val="1E516E"/>
                </a:solidFill>
                <a:latin typeface="Montserrat" panose="02000505000000020004" pitchFamily="2" charset="77"/>
              </a:rPr>
              <a:t/>
            </a:r>
            <a:br>
              <a:rPr lang="fr-FR" sz="1600" dirty="0" smtClean="0">
                <a:solidFill>
                  <a:srgbClr val="1E516E"/>
                </a:solidFill>
                <a:latin typeface="Montserrat" panose="02000505000000020004" pitchFamily="2" charset="77"/>
              </a:rPr>
            </a:br>
            <a:endParaRPr lang="fr-FR" sz="1600" dirty="0" smtClean="0">
              <a:solidFill>
                <a:srgbClr val="1E516E"/>
              </a:solidFill>
              <a:latin typeface="Montserrat" panose="02000505000000020004" pitchFamily="2" charset="77"/>
            </a:endParaRPr>
          </a:p>
          <a:p>
            <a:pPr marL="285750" indent="-285750">
              <a:buFont typeface="Arial" panose="020B0604020202020204" pitchFamily="34" charset="0"/>
              <a:buChar char="•"/>
            </a:pPr>
            <a:r>
              <a:rPr lang="fr-FR" sz="1600" b="1" dirty="0" smtClean="0">
                <a:solidFill>
                  <a:srgbClr val="1E516E"/>
                </a:solidFill>
                <a:latin typeface="Montserrat" panose="02000505000000020004" pitchFamily="2" charset="77"/>
              </a:rPr>
              <a:t>UE régionales</a:t>
            </a:r>
            <a:r>
              <a:rPr lang="fr-FR" sz="1600" dirty="0" smtClean="0">
                <a:solidFill>
                  <a:srgbClr val="1E516E"/>
                </a:solidFill>
                <a:latin typeface="Montserrat" panose="02000505000000020004" pitchFamily="2" charset="77"/>
              </a:rPr>
              <a:t/>
            </a:r>
            <a:br>
              <a:rPr lang="fr-FR" sz="1600" dirty="0" smtClean="0">
                <a:solidFill>
                  <a:srgbClr val="1E516E"/>
                </a:solidFill>
                <a:latin typeface="Montserrat" panose="02000505000000020004" pitchFamily="2" charset="77"/>
              </a:rPr>
            </a:br>
            <a:r>
              <a:rPr lang="fr-FR" sz="1600" dirty="0">
                <a:solidFill>
                  <a:srgbClr val="1E516E"/>
                </a:solidFill>
                <a:latin typeface="Montserrat" panose="02000505000000020004" pitchFamily="2" charset="77"/>
              </a:rPr>
              <a:t>Cnam </a:t>
            </a:r>
            <a:r>
              <a:rPr lang="fr-FR" sz="1600" dirty="0" smtClean="0">
                <a:solidFill>
                  <a:srgbClr val="1E516E"/>
                </a:solidFill>
                <a:latin typeface="Montserrat" panose="02000505000000020004" pitchFamily="2" charset="77"/>
              </a:rPr>
              <a:t>Entreprises</a:t>
            </a:r>
            <a:br>
              <a:rPr lang="fr-FR" sz="1600" dirty="0" smtClean="0">
                <a:solidFill>
                  <a:srgbClr val="1E516E"/>
                </a:solidFill>
                <a:latin typeface="Montserrat" panose="02000505000000020004" pitchFamily="2" charset="77"/>
              </a:rPr>
            </a:br>
            <a:r>
              <a:rPr lang="fr-FR" sz="1600" dirty="0" smtClean="0">
                <a:solidFill>
                  <a:srgbClr val="1E516E"/>
                </a:solidFill>
                <a:latin typeface="Montserrat" panose="02000505000000020004" pitchFamily="2" charset="77"/>
              </a:rPr>
              <a:t>Editeurs régionaux</a:t>
            </a:r>
          </a:p>
          <a:p>
            <a:endParaRPr lang="fr-FR" sz="1600" dirty="0" smtClean="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sp>
        <p:nvSpPr>
          <p:cNvPr id="26" name="TextBox 25">
            <a:extLst>
              <a:ext uri="{FF2B5EF4-FFF2-40B4-BE49-F238E27FC236}">
                <a16:creationId xmlns:a16="http://schemas.microsoft.com/office/drawing/2014/main" id="{DAE1373C-9ACD-2C42-BC83-F2F217152672}"/>
              </a:ext>
            </a:extLst>
          </p:cNvPr>
          <p:cNvSpPr txBox="1"/>
          <p:nvPr/>
        </p:nvSpPr>
        <p:spPr>
          <a:xfrm>
            <a:off x="8902887" y="1822535"/>
            <a:ext cx="2820625" cy="1292662"/>
          </a:xfrm>
          <a:prstGeom prst="rect">
            <a:avLst/>
          </a:prstGeom>
          <a:noFill/>
        </p:spPr>
        <p:txBody>
          <a:bodyPr wrap="square" rtlCol="0">
            <a:spAutoFit/>
          </a:bodyPr>
          <a:lstStyle/>
          <a:p>
            <a:pPr algn="ctr">
              <a:spcAft>
                <a:spcPts val="600"/>
              </a:spcAft>
            </a:pPr>
            <a:r>
              <a:rPr lang="fr-FR" sz="4100" b="1" dirty="0" smtClean="0">
                <a:solidFill>
                  <a:srgbClr val="1E516E"/>
                </a:solidFill>
                <a:latin typeface="Montserrat" pitchFamily="2" charset="77"/>
              </a:rPr>
              <a:t>www</a:t>
            </a:r>
            <a:br>
              <a:rPr lang="fr-FR" sz="4100" b="1" dirty="0" smtClean="0">
                <a:solidFill>
                  <a:srgbClr val="1E516E"/>
                </a:solidFill>
                <a:latin typeface="Montserrat" pitchFamily="2" charset="77"/>
              </a:rPr>
            </a:br>
            <a:r>
              <a:rPr lang="fr-FR" sz="1600" b="1" dirty="0" smtClean="0">
                <a:solidFill>
                  <a:srgbClr val="1E516E"/>
                </a:solidFill>
                <a:latin typeface="Montserrat" pitchFamily="2" charset="77"/>
              </a:rPr>
              <a:t>&amp; </a:t>
            </a:r>
            <a:r>
              <a:rPr lang="fr-FR" sz="1600" b="1" dirty="0">
                <a:solidFill>
                  <a:srgbClr val="1E516E"/>
                </a:solidFill>
                <a:latin typeface="Montserrat" pitchFamily="2" charset="77"/>
              </a:rPr>
              <a:t>sites de composantes</a:t>
            </a:r>
          </a:p>
          <a:p>
            <a:pPr algn="ctr">
              <a:spcAft>
                <a:spcPts val="600"/>
              </a:spcAft>
            </a:pPr>
            <a:endParaRPr lang="fr-FR" sz="1600" dirty="0">
              <a:solidFill>
                <a:srgbClr val="1E516E"/>
              </a:solidFill>
              <a:latin typeface="Montserrat" panose="02000505000000020004" pitchFamily="2" charset="77"/>
            </a:endParaRPr>
          </a:p>
        </p:txBody>
      </p:sp>
      <p:cxnSp>
        <p:nvCxnSpPr>
          <p:cNvPr id="27" name="Straight Arrow Connector 16">
            <a:extLst>
              <a:ext uri="{FF2B5EF4-FFF2-40B4-BE49-F238E27FC236}">
                <a16:creationId xmlns:a16="http://schemas.microsoft.com/office/drawing/2014/main" id="{8C5C650C-3649-5B44-8590-65BE73DE4F4B}"/>
              </a:ext>
            </a:extLst>
          </p:cNvPr>
          <p:cNvCxnSpPr>
            <a:cxnSpLocks/>
          </p:cNvCxnSpPr>
          <p:nvPr/>
        </p:nvCxnSpPr>
        <p:spPr>
          <a:xfrm>
            <a:off x="7287530" y="3421177"/>
            <a:ext cx="1581124" cy="110733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868654" y="4488197"/>
            <a:ext cx="3323346" cy="1323439"/>
          </a:xfrm>
          <a:prstGeom prst="rect">
            <a:avLst/>
          </a:prstGeom>
        </p:spPr>
        <p:txBody>
          <a:bodyPr wrap="none">
            <a:spAutoFit/>
          </a:bodyPr>
          <a:lstStyle/>
          <a:p>
            <a:r>
              <a:rPr lang="fr-FR" sz="4000" b="1" dirty="0" smtClean="0">
                <a:solidFill>
                  <a:srgbClr val="1E516E"/>
                </a:solidFill>
                <a:latin typeface="Montserrat" pitchFamily="2" charset="77"/>
              </a:rPr>
              <a:t>SITES </a:t>
            </a:r>
            <a:br>
              <a:rPr lang="fr-FR" sz="4000" b="1" dirty="0" smtClean="0">
                <a:solidFill>
                  <a:srgbClr val="1E516E"/>
                </a:solidFill>
                <a:latin typeface="Montserrat" pitchFamily="2" charset="77"/>
              </a:rPr>
            </a:br>
            <a:r>
              <a:rPr lang="fr-FR" sz="4000" b="1" dirty="0" smtClean="0">
                <a:solidFill>
                  <a:srgbClr val="1E516E"/>
                </a:solidFill>
                <a:latin typeface="Montserrat" pitchFamily="2" charset="77"/>
              </a:rPr>
              <a:t>REGIONAUX </a:t>
            </a:r>
            <a:endParaRPr lang="fr-FR" sz="4000" dirty="0"/>
          </a:p>
        </p:txBody>
      </p:sp>
      <p:sp>
        <p:nvSpPr>
          <p:cNvPr id="28" name="TextBox 31">
            <a:extLst>
              <a:ext uri="{FF2B5EF4-FFF2-40B4-BE49-F238E27FC236}">
                <a16:creationId xmlns:a16="http://schemas.microsoft.com/office/drawing/2014/main" id="{5557D66C-4F6F-A14B-897C-EB50D14DB75D}"/>
              </a:ext>
            </a:extLst>
          </p:cNvPr>
          <p:cNvSpPr txBox="1"/>
          <p:nvPr/>
        </p:nvSpPr>
        <p:spPr>
          <a:xfrm>
            <a:off x="1490018" y="1467261"/>
            <a:ext cx="3589493" cy="5309146"/>
          </a:xfrm>
          <a:prstGeom prst="rect">
            <a:avLst/>
          </a:prstGeom>
          <a:noFill/>
        </p:spPr>
        <p:txBody>
          <a:bodyPr wrap="square" rtlCol="0">
            <a:spAutoFit/>
          </a:bodyPr>
          <a:lstStyle/>
          <a:p>
            <a:pPr>
              <a:spcAft>
                <a:spcPts val="1800"/>
              </a:spcAft>
            </a:pPr>
            <a:r>
              <a:rPr lang="fr-FR" sz="2400" b="1" dirty="0">
                <a:solidFill>
                  <a:srgbClr val="1E516E"/>
                </a:solidFill>
                <a:latin typeface="Montserrat" pitchFamily="2" charset="77"/>
              </a:rPr>
              <a:t>UE</a:t>
            </a:r>
            <a:br>
              <a:rPr lang="fr-FR" sz="2400" b="1" dirty="0">
                <a:solidFill>
                  <a:srgbClr val="1E516E"/>
                </a:solidFill>
                <a:latin typeface="Montserrat" pitchFamily="2" charset="77"/>
              </a:rPr>
            </a:br>
            <a:r>
              <a:rPr lang="fr-FR" sz="1600" b="1" dirty="0" smtClean="0">
                <a:solidFill>
                  <a:srgbClr val="1E516E"/>
                </a:solidFill>
                <a:latin typeface="Montserrat" panose="02000505000000020004" pitchFamily="2" charset="77"/>
              </a:rPr>
              <a:t>Contacter BDO+POF (DNF)</a:t>
            </a:r>
            <a:endParaRPr lang="fr-FR" sz="1600" b="1"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Diplômes</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 Offre locale »</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2400" b="1"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Événements</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Photothèque</a:t>
            </a:r>
            <a:br>
              <a:rPr lang="fr-FR" sz="2400" dirty="0" smtClean="0">
                <a:solidFill>
                  <a:srgbClr val="1E516E"/>
                </a:solidFill>
                <a:latin typeface="Montserrat" pitchFamily="2" charset="77"/>
              </a:rPr>
            </a:br>
            <a:r>
              <a:rPr lang="fr-FR" sz="2400" dirty="0" err="1" smtClean="0">
                <a:solidFill>
                  <a:srgbClr val="1E516E"/>
                </a:solidFill>
                <a:latin typeface="Montserrat" pitchFamily="2" charset="77"/>
              </a:rPr>
              <a:t>Ajaris</a:t>
            </a:r>
            <a:endParaRPr lang="fr-FR" sz="2400"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Emplois et stages</a:t>
            </a:r>
            <a:r>
              <a:rPr lang="fr-FR" sz="1600" b="1" dirty="0">
                <a:solidFill>
                  <a:srgbClr val="1E516E"/>
                </a:solidFill>
                <a:latin typeface="Montserrat" pitchFamily="2" charset="77"/>
              </a:rPr>
              <a:t/>
            </a:r>
            <a:br>
              <a:rPr lang="fr-FR" sz="1600" b="1" dirty="0">
                <a:solidFill>
                  <a:srgbClr val="1E516E"/>
                </a:solidFill>
                <a:latin typeface="Montserrat" pitchFamily="2" charset="77"/>
              </a:rPr>
            </a:br>
            <a:endParaRPr lang="fr-FR" sz="1600" dirty="0">
              <a:solidFill>
                <a:srgbClr val="1E516E"/>
              </a:solidFill>
              <a:latin typeface="Montserrat" panose="02000505000000020004" pitchFamily="2" charset="77"/>
            </a:endParaRPr>
          </a:p>
        </p:txBody>
      </p:sp>
      <p:sp>
        <p:nvSpPr>
          <p:cNvPr id="3" name="ZoneTexte 2"/>
          <p:cNvSpPr txBox="1"/>
          <p:nvPr/>
        </p:nvSpPr>
        <p:spPr>
          <a:xfrm>
            <a:off x="1490018" y="1193378"/>
            <a:ext cx="10233494" cy="369332"/>
          </a:xfrm>
          <a:prstGeom prst="rect">
            <a:avLst/>
          </a:prstGeom>
          <a:noFill/>
        </p:spPr>
        <p:txBody>
          <a:bodyPr wrap="square" rtlCol="0">
            <a:spAutoFit/>
          </a:bodyPr>
          <a:lstStyle/>
          <a:p>
            <a:r>
              <a:rPr lang="fr-FR" dirty="0" smtClean="0"/>
              <a:t>Base de données origine                      Base </a:t>
            </a:r>
            <a:r>
              <a:rPr lang="fr-FR" dirty="0" err="1" smtClean="0"/>
              <a:t>Ksup</a:t>
            </a:r>
            <a:r>
              <a:rPr lang="fr-FR" dirty="0" smtClean="0"/>
              <a:t>  et éditeurs                                                 Sites d’affichage</a:t>
            </a:r>
            <a:endParaRPr lang="fr-FR" dirty="0"/>
          </a:p>
        </p:txBody>
      </p:sp>
    </p:spTree>
    <p:extLst>
      <p:ext uri="{BB962C8B-B14F-4D97-AF65-F5344CB8AC3E}">
        <p14:creationId xmlns:p14="http://schemas.microsoft.com/office/powerpoint/2010/main" val="1163684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67C82AC-9066-0849-A77D-62EBFE684042}"/>
              </a:ext>
            </a:extLst>
          </p:cNvPr>
          <p:cNvGrpSpPr/>
          <p:nvPr/>
        </p:nvGrpSpPr>
        <p:grpSpPr>
          <a:xfrm>
            <a:off x="3648318" y="-11435"/>
            <a:ext cx="4609679" cy="1145751"/>
            <a:chOff x="3314695" y="-11432"/>
            <a:chExt cx="4718573" cy="1145751"/>
          </a:xfrm>
        </p:grpSpPr>
        <p:sp>
          <p:nvSpPr>
            <p:cNvPr id="21" name="Round Single Corner Rectangle 20">
              <a:extLst>
                <a:ext uri="{FF2B5EF4-FFF2-40B4-BE49-F238E27FC236}">
                  <a16:creationId xmlns:a16="http://schemas.microsoft.com/office/drawing/2014/main" id="{7B252B61-66E5-AE44-B0F9-A87051BE085C}"/>
                </a:ext>
              </a:extLst>
            </p:cNvPr>
            <p:cNvSpPr/>
            <p:nvPr/>
          </p:nvSpPr>
          <p:spPr>
            <a:xfrm flipH="1">
              <a:off x="3314695" y="-11432"/>
              <a:ext cx="471857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2" name="TextBox 21">
              <a:extLst>
                <a:ext uri="{FF2B5EF4-FFF2-40B4-BE49-F238E27FC236}">
                  <a16:creationId xmlns:a16="http://schemas.microsoft.com/office/drawing/2014/main" id="{61042064-6992-C540-9166-E9EF83E7C1BA}"/>
                </a:ext>
              </a:extLst>
            </p:cNvPr>
            <p:cNvSpPr txBox="1"/>
            <p:nvPr/>
          </p:nvSpPr>
          <p:spPr>
            <a:xfrm>
              <a:off x="4305298" y="694812"/>
              <a:ext cx="3659902"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CHAMP STRUCTURE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 </a:t>
              </a:r>
              <a:r>
                <a:rPr lang="fr-FR" b="1" dirty="0">
                  <a:solidFill>
                    <a:schemeClr val="bg1"/>
                  </a:solidFill>
                  <a:latin typeface="Montserrat SemiBold" pitchFamily="2" charset="77"/>
                </a:rPr>
                <a:t>CONTENU </a:t>
              </a:r>
              <a:r>
                <a:rPr lang="fr-FR" b="1" dirty="0" smtClean="0">
                  <a:solidFill>
                    <a:schemeClr val="bg1"/>
                  </a:solidFill>
                  <a:latin typeface="Montserrat SemiBold" pitchFamily="2" charset="77"/>
                </a:rPr>
                <a:t>DE L’ACTUALITE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4" name="ZoneTexte 23"/>
          <p:cNvSpPr txBox="1"/>
          <p:nvPr/>
        </p:nvSpPr>
        <p:spPr>
          <a:xfrm>
            <a:off x="361949" y="1495360"/>
            <a:ext cx="8007770" cy="646331"/>
          </a:xfrm>
          <a:prstGeom prst="rect">
            <a:avLst/>
          </a:prstGeom>
          <a:noFill/>
        </p:spPr>
        <p:txBody>
          <a:bodyPr wrap="none" rtlCol="0">
            <a:spAutoFit/>
          </a:bodyPr>
          <a:lstStyle/>
          <a:p>
            <a:r>
              <a:rPr lang="fr-FR" dirty="0" smtClean="0"/>
              <a:t>Pour générer automatiquement un lien vers un site Cnam dans la colonne Encadré, </a:t>
            </a:r>
            <a:br>
              <a:rPr lang="fr-FR" dirty="0" smtClean="0"/>
            </a:br>
            <a:r>
              <a:rPr lang="fr-FR" dirty="0" smtClean="0"/>
              <a:t>utiliser l’une des structures </a:t>
            </a:r>
            <a:r>
              <a:rPr lang="fr-FR" b="1" dirty="0" smtClean="0"/>
              <a:t>Liens d’encadré.</a:t>
            </a:r>
            <a:endParaRPr lang="fr-FR"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49" y="2215344"/>
            <a:ext cx="7505700" cy="4057650"/>
          </a:xfrm>
          <a:prstGeom prst="rect">
            <a:avLst/>
          </a:prstGeom>
        </p:spPr>
      </p:pic>
      <p:sp>
        <p:nvSpPr>
          <p:cNvPr id="23" name="Rectangle 22">
            <a:extLst>
              <a:ext uri="{FF2B5EF4-FFF2-40B4-BE49-F238E27FC236}">
                <a16:creationId xmlns:a16="http://schemas.microsoft.com/office/drawing/2014/main" id="{202DEA62-0094-2E4E-85FE-7BB4247F05E9}"/>
              </a:ext>
            </a:extLst>
          </p:cNvPr>
          <p:cNvSpPr/>
          <p:nvPr/>
        </p:nvSpPr>
        <p:spPr>
          <a:xfrm>
            <a:off x="550276" y="4983080"/>
            <a:ext cx="1160060" cy="34385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0" name="Rectangle 29">
            <a:extLst>
              <a:ext uri="{FF2B5EF4-FFF2-40B4-BE49-F238E27FC236}">
                <a16:creationId xmlns:a16="http://schemas.microsoft.com/office/drawing/2014/main" id="{202DEA62-0094-2E4E-85FE-7BB4247F05E9}"/>
              </a:ext>
            </a:extLst>
          </p:cNvPr>
          <p:cNvSpPr/>
          <p:nvPr/>
        </p:nvSpPr>
        <p:spPr>
          <a:xfrm>
            <a:off x="3254891" y="3948545"/>
            <a:ext cx="4004488" cy="41360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698" y="969243"/>
            <a:ext cx="3143250" cy="3392907"/>
          </a:xfrm>
          <a:prstGeom prst="rect">
            <a:avLst/>
          </a:prstGeom>
        </p:spPr>
      </p:pic>
      <p:cxnSp>
        <p:nvCxnSpPr>
          <p:cNvPr id="28" name="Straight Arrow Connector 27">
            <a:extLst>
              <a:ext uri="{FF2B5EF4-FFF2-40B4-BE49-F238E27FC236}">
                <a16:creationId xmlns:a16="http://schemas.microsoft.com/office/drawing/2014/main" id="{414A0833-FA82-CB44-A850-522B6411F535}"/>
              </a:ext>
            </a:extLst>
          </p:cNvPr>
          <p:cNvCxnSpPr>
            <a:cxnSpLocks/>
          </p:cNvCxnSpPr>
          <p:nvPr/>
        </p:nvCxnSpPr>
        <p:spPr>
          <a:xfrm flipV="1">
            <a:off x="7489767" y="4089012"/>
            <a:ext cx="1903560" cy="165547"/>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834923" y="2659160"/>
            <a:ext cx="2885726" cy="2308324"/>
          </a:xfrm>
          <a:prstGeom prst="rect">
            <a:avLst/>
          </a:prstGeom>
          <a:noFill/>
        </p:spPr>
        <p:txBody>
          <a:bodyPr wrap="none" rtlCol="0">
            <a:spAutoFit/>
          </a:bodyPr>
          <a:lstStyle/>
          <a:p>
            <a:r>
              <a:rPr lang="fr-FR" dirty="0" smtClean="0">
                <a:solidFill>
                  <a:srgbClr val="FF0000"/>
                </a:solidFill>
              </a:rPr>
              <a:t>Mais aussi: </a:t>
            </a:r>
          </a:p>
          <a:p>
            <a:r>
              <a:rPr lang="fr-FR" dirty="0" smtClean="0">
                <a:solidFill>
                  <a:srgbClr val="FF0000"/>
                </a:solidFill>
              </a:rPr>
              <a:t>Pour faire un lien vers le site </a:t>
            </a:r>
            <a:br>
              <a:rPr lang="fr-FR" dirty="0" smtClean="0">
                <a:solidFill>
                  <a:srgbClr val="FF0000"/>
                </a:solidFill>
              </a:rPr>
            </a:br>
            <a:r>
              <a:rPr lang="fr-FR" dirty="0" smtClean="0">
                <a:solidFill>
                  <a:srgbClr val="FF0000"/>
                </a:solidFill>
              </a:rPr>
              <a:t>d’un centre régional, </a:t>
            </a:r>
            <a:br>
              <a:rPr lang="fr-FR" dirty="0" smtClean="0">
                <a:solidFill>
                  <a:srgbClr val="FF0000"/>
                </a:solidFill>
              </a:rPr>
            </a:br>
            <a:r>
              <a:rPr lang="fr-FR" dirty="0" smtClean="0">
                <a:solidFill>
                  <a:srgbClr val="FF0000"/>
                </a:solidFill>
              </a:rPr>
              <a:t>ouvrir la structure  </a:t>
            </a:r>
            <a:r>
              <a:rPr lang="fr-FR" b="1" dirty="0" smtClean="0">
                <a:solidFill>
                  <a:srgbClr val="FF0000"/>
                </a:solidFill>
              </a:rPr>
              <a:t>Centres.</a:t>
            </a:r>
            <a:br>
              <a:rPr lang="fr-FR" b="1" dirty="0" smtClean="0">
                <a:solidFill>
                  <a:srgbClr val="FF0000"/>
                </a:solidFill>
              </a:rPr>
            </a:br>
            <a:r>
              <a:rPr lang="fr-FR" b="1" dirty="0">
                <a:solidFill>
                  <a:srgbClr val="FF0000"/>
                </a:solidFill>
              </a:rPr>
              <a:t/>
            </a:r>
            <a:br>
              <a:rPr lang="fr-FR" b="1" dirty="0">
                <a:solidFill>
                  <a:srgbClr val="FF0000"/>
                </a:solidFill>
              </a:rPr>
            </a:br>
            <a:endParaRPr lang="fr-FR" dirty="0">
              <a:solidFill>
                <a:srgbClr val="FF0000"/>
              </a:solidFill>
            </a:endParaRPr>
          </a:p>
          <a:p>
            <a:r>
              <a:rPr lang="fr-FR" b="1" dirty="0" smtClean="0">
                <a:solidFill>
                  <a:srgbClr val="FF0000"/>
                </a:solidFill>
              </a:rPr>
              <a:t/>
            </a:r>
            <a:br>
              <a:rPr lang="fr-FR" b="1" dirty="0" smtClean="0">
                <a:solidFill>
                  <a:srgbClr val="FF0000"/>
                </a:solidFill>
              </a:rPr>
            </a:br>
            <a:endParaRPr lang="fr-FR" dirty="0" smtClean="0">
              <a:solidFill>
                <a:srgbClr val="FF0000"/>
              </a:solidFill>
            </a:endParaRPr>
          </a:p>
        </p:txBody>
      </p:sp>
    </p:spTree>
    <p:extLst>
      <p:ext uri="{BB962C8B-B14F-4D97-AF65-F5344CB8AC3E}">
        <p14:creationId xmlns:p14="http://schemas.microsoft.com/office/powerpoint/2010/main" val="36589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Effect transition="in" filter="fade">
                                      <p:cBhvr>
                                        <p:cTn id="9"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CBCDEBB-B02B-FD4B-902D-51095B54A2F3}"/>
              </a:ext>
            </a:extLst>
          </p:cNvPr>
          <p:cNvGrpSpPr/>
          <p:nvPr/>
        </p:nvGrpSpPr>
        <p:grpSpPr>
          <a:xfrm>
            <a:off x="-3" y="0"/>
            <a:ext cx="3470517"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LA FICHE DOCUMENT</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0" name="Picture 9">
            <a:extLst>
              <a:ext uri="{FF2B5EF4-FFF2-40B4-BE49-F238E27FC236}">
                <a16:creationId xmlns:a16="http://schemas.microsoft.com/office/drawing/2014/main" id="{D7328431-7285-474C-8655-516D9BC5A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20" y="1700874"/>
            <a:ext cx="10546877" cy="4920605"/>
          </a:xfrm>
          <a:prstGeom prst="rect">
            <a:avLst/>
          </a:prstGeom>
        </p:spPr>
      </p:pic>
      <p:sp>
        <p:nvSpPr>
          <p:cNvPr id="26" name="Rectangle 25">
            <a:extLst>
              <a:ext uri="{FF2B5EF4-FFF2-40B4-BE49-F238E27FC236}">
                <a16:creationId xmlns:a16="http://schemas.microsoft.com/office/drawing/2014/main" id="{DB54433A-5BBC-C840-B567-CA6BF6E00FF4}"/>
              </a:ext>
            </a:extLst>
          </p:cNvPr>
          <p:cNvSpPr/>
          <p:nvPr/>
        </p:nvSpPr>
        <p:spPr>
          <a:xfrm>
            <a:off x="1873371" y="5203593"/>
            <a:ext cx="2988392"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7" name="Rectangle 26">
            <a:extLst>
              <a:ext uri="{FF2B5EF4-FFF2-40B4-BE49-F238E27FC236}">
                <a16:creationId xmlns:a16="http://schemas.microsoft.com/office/drawing/2014/main" id="{8D0727B2-3401-8644-84FF-5AAA4A3C8280}"/>
              </a:ext>
            </a:extLst>
          </p:cNvPr>
          <p:cNvSpPr/>
          <p:nvPr/>
        </p:nvSpPr>
        <p:spPr>
          <a:xfrm>
            <a:off x="2384928" y="5915069"/>
            <a:ext cx="318847"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Rectangle 27">
            <a:extLst>
              <a:ext uri="{FF2B5EF4-FFF2-40B4-BE49-F238E27FC236}">
                <a16:creationId xmlns:a16="http://schemas.microsoft.com/office/drawing/2014/main" id="{780CF3D5-DC4E-D44F-8306-BB7C338F122F}"/>
              </a:ext>
            </a:extLst>
          </p:cNvPr>
          <p:cNvSpPr/>
          <p:nvPr/>
        </p:nvSpPr>
        <p:spPr>
          <a:xfrm>
            <a:off x="1761483" y="3833038"/>
            <a:ext cx="4732036" cy="32813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160341"/>
            <a:ext cx="4656019" cy="4443364"/>
          </a:xfrm>
          <a:prstGeom prst="rect">
            <a:avLst/>
          </a:prstGeom>
        </p:spPr>
      </p:pic>
      <p:sp>
        <p:nvSpPr>
          <p:cNvPr id="24" name="Rectangle 23">
            <a:extLst>
              <a:ext uri="{FF2B5EF4-FFF2-40B4-BE49-F238E27FC236}">
                <a16:creationId xmlns:a16="http://schemas.microsoft.com/office/drawing/2014/main" id="{179B1FCE-D57B-4B75-98D3-66AB6E673FEB}"/>
              </a:ext>
            </a:extLst>
          </p:cNvPr>
          <p:cNvSpPr/>
          <p:nvPr/>
        </p:nvSpPr>
        <p:spPr>
          <a:xfrm>
            <a:off x="416560" y="1810050"/>
            <a:ext cx="1211107" cy="35029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7">
            <a:extLst>
              <a:ext uri="{FF2B5EF4-FFF2-40B4-BE49-F238E27FC236}">
                <a16:creationId xmlns:a16="http://schemas.microsoft.com/office/drawing/2014/main" id="{414A0833-FA82-CB44-A850-522B6411F535}"/>
              </a:ext>
            </a:extLst>
          </p:cNvPr>
          <p:cNvCxnSpPr>
            <a:cxnSpLocks/>
          </p:cNvCxnSpPr>
          <p:nvPr/>
        </p:nvCxnSpPr>
        <p:spPr>
          <a:xfrm>
            <a:off x="4983284" y="5472378"/>
            <a:ext cx="6098698" cy="80100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1488302" y="1138784"/>
            <a:ext cx="8169993" cy="646331"/>
          </a:xfrm>
          <a:prstGeom prst="rect">
            <a:avLst/>
          </a:prstGeom>
          <a:noFill/>
        </p:spPr>
        <p:txBody>
          <a:bodyPr wrap="none" rtlCol="0">
            <a:spAutoFit/>
          </a:bodyPr>
          <a:lstStyle/>
          <a:p>
            <a:r>
              <a:rPr lang="fr-FR" dirty="0" smtClean="0"/>
              <a:t>La fiche Document n’est utile que si vous faites des liens depuis de multiples pages </a:t>
            </a:r>
            <a:br>
              <a:rPr lang="fr-FR" dirty="0" smtClean="0"/>
            </a:br>
            <a:r>
              <a:rPr lang="fr-FR" dirty="0" smtClean="0"/>
              <a:t>et/ou sur une longue période vers le même type de document (dossier d’inscription).</a:t>
            </a:r>
            <a:endParaRPr lang="fr-FR" dirty="0"/>
          </a:p>
        </p:txBody>
      </p:sp>
    </p:spTree>
    <p:extLst>
      <p:ext uri="{BB962C8B-B14F-4D97-AF65-F5344CB8AC3E}">
        <p14:creationId xmlns:p14="http://schemas.microsoft.com/office/powerpoint/2010/main" val="6741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ingle Corner Rectangle 26">
            <a:extLst>
              <a:ext uri="{FF2B5EF4-FFF2-40B4-BE49-F238E27FC236}">
                <a16:creationId xmlns:a16="http://schemas.microsoft.com/office/drawing/2014/main" id="{ED2703EC-328A-694E-B14E-F981BEDFAE4A}"/>
              </a:ext>
            </a:extLst>
          </p:cNvPr>
          <p:cNvSpPr/>
          <p:nvPr/>
        </p:nvSpPr>
        <p:spPr>
          <a:xfrm flipH="1">
            <a:off x="3648320" y="-11435"/>
            <a:ext cx="54782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EDITER LE CONTENU </a:t>
              </a:r>
              <a:r>
                <a:rPr lang="fr-FR" b="1" dirty="0">
                  <a:solidFill>
                    <a:schemeClr val="bg1"/>
                  </a:solidFill>
                  <a:latin typeface="Montserrat SemiBold" pitchFamily="2" charset="77"/>
                </a:rPr>
                <a:t>DES PAGES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4" name="Picture 23">
            <a:extLst>
              <a:ext uri="{FF2B5EF4-FFF2-40B4-BE49-F238E27FC236}">
                <a16:creationId xmlns:a16="http://schemas.microsoft.com/office/drawing/2014/main" id="{924B45A1-184F-C540-B359-AF7726038F4E}"/>
              </a:ext>
            </a:extLst>
          </p:cNvPr>
          <p:cNvPicPr>
            <a:picLocks noChangeAspect="1"/>
          </p:cNvPicPr>
          <p:nvPr/>
        </p:nvPicPr>
        <p:blipFill rotWithShape="1">
          <a:blip r:embed="rId3">
            <a:extLst>
              <a:ext uri="{28A0092B-C50C-407E-A947-70E740481C1C}">
                <a14:useLocalDpi xmlns:a14="http://schemas.microsoft.com/office/drawing/2010/main" val="0"/>
              </a:ext>
            </a:extLst>
          </a:blip>
          <a:srcRect l="76577" t="23763" r="3155" b="7256"/>
          <a:stretch/>
        </p:blipFill>
        <p:spPr>
          <a:xfrm>
            <a:off x="3989146" y="5001233"/>
            <a:ext cx="1444662" cy="2123975"/>
          </a:xfrm>
          <a:prstGeom prst="rect">
            <a:avLst/>
          </a:prstGeom>
        </p:spPr>
      </p:pic>
      <p:pic>
        <p:nvPicPr>
          <p:cNvPr id="25" name="Picture 24">
            <a:extLst>
              <a:ext uri="{FF2B5EF4-FFF2-40B4-BE49-F238E27FC236}">
                <a16:creationId xmlns:a16="http://schemas.microsoft.com/office/drawing/2014/main" id="{34DEB31C-DD3C-EA40-B026-671F440AE425}"/>
              </a:ext>
            </a:extLst>
          </p:cNvPr>
          <p:cNvPicPr>
            <a:picLocks noChangeAspect="1"/>
          </p:cNvPicPr>
          <p:nvPr/>
        </p:nvPicPr>
        <p:blipFill rotWithShape="1">
          <a:blip r:embed="rId4">
            <a:extLst>
              <a:ext uri="{28A0092B-C50C-407E-A947-70E740481C1C}">
                <a14:useLocalDpi xmlns:a14="http://schemas.microsoft.com/office/drawing/2010/main" val="0"/>
              </a:ext>
            </a:extLst>
          </a:blip>
          <a:srcRect l="76123" t="17301" r="5772" b="35292"/>
          <a:stretch/>
        </p:blipFill>
        <p:spPr>
          <a:xfrm>
            <a:off x="6243325" y="2670385"/>
            <a:ext cx="2188651" cy="2813980"/>
          </a:xfrm>
          <a:prstGeom prst="rect">
            <a:avLst/>
          </a:prstGeom>
        </p:spPr>
      </p:pic>
      <p:pic>
        <p:nvPicPr>
          <p:cNvPr id="26" name="Picture 25">
            <a:extLst>
              <a:ext uri="{FF2B5EF4-FFF2-40B4-BE49-F238E27FC236}">
                <a16:creationId xmlns:a16="http://schemas.microsoft.com/office/drawing/2014/main" id="{D4C77AF1-E407-8844-BFD1-23CE29E75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493" y="3052770"/>
            <a:ext cx="2382503" cy="1500789"/>
          </a:xfrm>
          <a:prstGeom prst="rect">
            <a:avLst/>
          </a:prstGeom>
        </p:spPr>
      </p:pic>
      <p:sp>
        <p:nvSpPr>
          <p:cNvPr id="16" name="TextBox 27">
            <a:extLst>
              <a:ext uri="{FF2B5EF4-FFF2-40B4-BE49-F238E27FC236}">
                <a16:creationId xmlns:a16="http://schemas.microsoft.com/office/drawing/2014/main" id="{E66923EE-F5D4-8B4E-8402-CAE871A7CA90}"/>
              </a:ext>
            </a:extLst>
          </p:cNvPr>
          <p:cNvSpPr txBox="1"/>
          <p:nvPr/>
        </p:nvSpPr>
        <p:spPr>
          <a:xfrm>
            <a:off x="4382137" y="694811"/>
            <a:ext cx="4978315"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PRINCIPAUX TYPES DE </a:t>
            </a:r>
            <a:r>
              <a:rPr lang="fr-FR" dirty="0" smtClean="0">
                <a:solidFill>
                  <a:schemeClr val="bg1"/>
                </a:solidFill>
                <a:latin typeface="Montserrat" pitchFamily="2" charset="77"/>
              </a:rPr>
              <a:t>CONTENU</a:t>
            </a:r>
            <a:endParaRPr lang="fr-FR" dirty="0">
              <a:solidFill>
                <a:schemeClr val="bg1"/>
              </a:solidFill>
              <a:latin typeface="Montserrat" pitchFamily="2" charset="77"/>
            </a:endParaRPr>
          </a:p>
        </p:txBody>
      </p:sp>
      <p:sp>
        <p:nvSpPr>
          <p:cNvPr id="21" name="ZoneTexte 20"/>
          <p:cNvSpPr txBox="1"/>
          <p:nvPr/>
        </p:nvSpPr>
        <p:spPr>
          <a:xfrm>
            <a:off x="304100" y="1378409"/>
            <a:ext cx="4352474" cy="523220"/>
          </a:xfrm>
          <a:prstGeom prst="rect">
            <a:avLst/>
          </a:prstGeom>
          <a:noFill/>
        </p:spPr>
        <p:txBody>
          <a:bodyPr wrap="none" rtlCol="0">
            <a:spAutoFit/>
          </a:bodyPr>
          <a:lstStyle/>
          <a:p>
            <a:r>
              <a:rPr lang="fr-FR" sz="2800" dirty="0" smtClean="0"/>
              <a:t>Différentes fiches formation:</a:t>
            </a:r>
            <a:endParaRPr lang="fr-FR" sz="2800" dirty="0"/>
          </a:p>
        </p:txBody>
      </p:sp>
      <p:graphicFrame>
        <p:nvGraphicFramePr>
          <p:cNvPr id="3" name="Objet 2"/>
          <p:cNvGraphicFramePr>
            <a:graphicFrameLocks noChangeAspect="1"/>
          </p:cNvGraphicFramePr>
          <p:nvPr>
            <p:extLst/>
          </p:nvPr>
        </p:nvGraphicFramePr>
        <p:xfrm>
          <a:off x="226207" y="2257239"/>
          <a:ext cx="2120488" cy="2198383"/>
        </p:xfrm>
        <a:graphic>
          <a:graphicData uri="http://schemas.openxmlformats.org/presentationml/2006/ole">
            <mc:AlternateContent xmlns:mc="http://schemas.openxmlformats.org/markup-compatibility/2006">
              <mc:Choice xmlns:v="urn:schemas-microsoft-com:vml" Requires="v">
                <p:oleObj spid="_x0000_s28764" r:id="rId6" imgW="3110760" imgH="3225240" progId="">
                  <p:embed/>
                </p:oleObj>
              </mc:Choice>
              <mc:Fallback>
                <p:oleObj r:id="rId6" imgW="3110760" imgH="3225240" progId="">
                  <p:embed/>
                  <p:pic>
                    <p:nvPicPr>
                      <p:cNvPr id="3" name="Objet 2"/>
                      <p:cNvPicPr/>
                      <p:nvPr/>
                    </p:nvPicPr>
                    <p:blipFill>
                      <a:blip r:embed="rId7"/>
                      <a:stretch>
                        <a:fillRect/>
                      </a:stretch>
                    </p:blipFill>
                    <p:spPr>
                      <a:xfrm>
                        <a:off x="226207" y="2257239"/>
                        <a:ext cx="2120488" cy="2198383"/>
                      </a:xfrm>
                      <a:prstGeom prst="rect">
                        <a:avLst/>
                      </a:prstGeom>
                    </p:spPr>
                  </p:pic>
                </p:oleObj>
              </mc:Fallback>
            </mc:AlternateContent>
          </a:graphicData>
        </a:graphic>
      </p:graphicFrame>
      <p:graphicFrame>
        <p:nvGraphicFramePr>
          <p:cNvPr id="7" name="Objet 6"/>
          <p:cNvGraphicFramePr>
            <a:graphicFrameLocks noChangeAspect="1"/>
          </p:cNvGraphicFramePr>
          <p:nvPr>
            <p:extLst/>
          </p:nvPr>
        </p:nvGraphicFramePr>
        <p:xfrm>
          <a:off x="914012" y="5177513"/>
          <a:ext cx="1581034" cy="1656916"/>
        </p:xfrm>
        <a:graphic>
          <a:graphicData uri="http://schemas.openxmlformats.org/presentationml/2006/ole">
            <mc:AlternateContent xmlns:mc="http://schemas.openxmlformats.org/markup-compatibility/2006">
              <mc:Choice xmlns:v="urn:schemas-microsoft-com:vml" Requires="v">
                <p:oleObj spid="_x0000_s28765" r:id="rId8" imgW="2768040" imgH="3174480" progId="">
                  <p:embed/>
                </p:oleObj>
              </mc:Choice>
              <mc:Fallback>
                <p:oleObj r:id="rId8" imgW="2768040" imgH="3174480" progId="">
                  <p:embed/>
                  <p:pic>
                    <p:nvPicPr>
                      <p:cNvPr id="7" name="Objet 6"/>
                      <p:cNvPicPr/>
                      <p:nvPr/>
                    </p:nvPicPr>
                    <p:blipFill>
                      <a:blip r:embed="rId9"/>
                      <a:stretch>
                        <a:fillRect/>
                      </a:stretch>
                    </p:blipFill>
                    <p:spPr>
                      <a:xfrm>
                        <a:off x="914012" y="5177513"/>
                        <a:ext cx="1581034" cy="1656916"/>
                      </a:xfrm>
                      <a:prstGeom prst="rect">
                        <a:avLst/>
                      </a:prstGeom>
                    </p:spPr>
                  </p:pic>
                </p:oleObj>
              </mc:Fallback>
            </mc:AlternateContent>
          </a:graphicData>
        </a:graphic>
      </p:graphicFrame>
      <p:graphicFrame>
        <p:nvGraphicFramePr>
          <p:cNvPr id="10" name="Objet 9"/>
          <p:cNvGraphicFramePr>
            <a:graphicFrameLocks noChangeAspect="1"/>
          </p:cNvGraphicFramePr>
          <p:nvPr>
            <p:extLst/>
          </p:nvPr>
        </p:nvGraphicFramePr>
        <p:xfrm>
          <a:off x="2942489" y="2395357"/>
          <a:ext cx="1944756" cy="2250131"/>
        </p:xfrm>
        <a:graphic>
          <a:graphicData uri="http://schemas.openxmlformats.org/presentationml/2006/ole">
            <mc:AlternateContent xmlns:mc="http://schemas.openxmlformats.org/markup-compatibility/2006">
              <mc:Choice xmlns:v="urn:schemas-microsoft-com:vml" Requires="v">
                <p:oleObj spid="_x0000_s28766" r:id="rId10" imgW="3072960" imgH="3555360" progId="">
                  <p:embed/>
                </p:oleObj>
              </mc:Choice>
              <mc:Fallback>
                <p:oleObj r:id="rId10" imgW="3072960" imgH="3555360" progId="">
                  <p:embed/>
                  <p:pic>
                    <p:nvPicPr>
                      <p:cNvPr id="10" name="Objet 9"/>
                      <p:cNvPicPr/>
                      <p:nvPr/>
                    </p:nvPicPr>
                    <p:blipFill>
                      <a:blip r:embed="rId11"/>
                      <a:stretch>
                        <a:fillRect/>
                      </a:stretch>
                    </p:blipFill>
                    <p:spPr>
                      <a:xfrm>
                        <a:off x="2942489" y="2395357"/>
                        <a:ext cx="1944756" cy="2250131"/>
                      </a:xfrm>
                      <a:prstGeom prst="rect">
                        <a:avLst/>
                      </a:prstGeom>
                    </p:spPr>
                  </p:pic>
                </p:oleObj>
              </mc:Fallback>
            </mc:AlternateContent>
          </a:graphicData>
        </a:graphic>
      </p:graphicFrame>
      <p:sp>
        <p:nvSpPr>
          <p:cNvPr id="11" name="ZoneTexte 10"/>
          <p:cNvSpPr txBox="1"/>
          <p:nvPr/>
        </p:nvSpPr>
        <p:spPr>
          <a:xfrm>
            <a:off x="209306" y="1937270"/>
            <a:ext cx="1668534"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UE nationale</a:t>
            </a:r>
            <a:endParaRPr lang="fr-FR" dirty="0"/>
          </a:p>
        </p:txBody>
      </p:sp>
      <p:sp>
        <p:nvSpPr>
          <p:cNvPr id="22" name="ZoneTexte 21"/>
          <p:cNvSpPr txBox="1"/>
          <p:nvPr/>
        </p:nvSpPr>
        <p:spPr>
          <a:xfrm>
            <a:off x="304100" y="4493402"/>
            <a:ext cx="2315570" cy="646331"/>
          </a:xfrm>
          <a:prstGeom prst="rect">
            <a:avLst/>
          </a:prstGeom>
          <a:noFill/>
        </p:spPr>
        <p:txBody>
          <a:bodyPr wrap="none" rtlCol="0">
            <a:spAutoFit/>
          </a:bodyPr>
          <a:lstStyle/>
          <a:p>
            <a:pPr marL="285750" indent="-285750">
              <a:buFont typeface="Arial" panose="020B0604020202020204" pitchFamily="34" charset="0"/>
              <a:buChar char="•"/>
            </a:pPr>
            <a:r>
              <a:rPr lang="fr-FR" dirty="0" smtClean="0"/>
              <a:t>Et sa déclinaison en</a:t>
            </a:r>
            <a:br>
              <a:rPr lang="fr-FR" dirty="0" smtClean="0"/>
            </a:br>
            <a:r>
              <a:rPr lang="fr-FR" dirty="0" smtClean="0"/>
              <a:t>UE régionale</a:t>
            </a:r>
            <a:endParaRPr lang="fr-FR" dirty="0"/>
          </a:p>
        </p:txBody>
      </p:sp>
      <p:sp>
        <p:nvSpPr>
          <p:cNvPr id="23" name="ZoneTexte 22"/>
          <p:cNvSpPr txBox="1"/>
          <p:nvPr/>
        </p:nvSpPr>
        <p:spPr>
          <a:xfrm>
            <a:off x="2814053" y="1947567"/>
            <a:ext cx="3176126"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Certificat /diplôme national</a:t>
            </a:r>
            <a:endParaRPr lang="fr-FR" dirty="0"/>
          </a:p>
        </p:txBody>
      </p:sp>
      <p:sp>
        <p:nvSpPr>
          <p:cNvPr id="28" name="ZoneTexte 27"/>
          <p:cNvSpPr txBox="1"/>
          <p:nvPr/>
        </p:nvSpPr>
        <p:spPr>
          <a:xfrm>
            <a:off x="2867175" y="4631901"/>
            <a:ext cx="2955361"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Et sa déclinaison régionale</a:t>
            </a:r>
            <a:endParaRPr lang="fr-FR" dirty="0"/>
          </a:p>
        </p:txBody>
      </p:sp>
      <p:sp>
        <p:nvSpPr>
          <p:cNvPr id="29" name="ZoneTexte 28"/>
          <p:cNvSpPr txBox="1"/>
          <p:nvPr/>
        </p:nvSpPr>
        <p:spPr>
          <a:xfrm>
            <a:off x="6359703" y="1966426"/>
            <a:ext cx="1496628" cy="369332"/>
          </a:xfrm>
          <a:prstGeom prst="rect">
            <a:avLst/>
          </a:prstGeom>
          <a:noFill/>
        </p:spPr>
        <p:txBody>
          <a:bodyPr wrap="none" rtlCol="0">
            <a:spAutoFit/>
          </a:bodyPr>
          <a:lstStyle/>
          <a:p>
            <a:pPr marL="285750" indent="-285750">
              <a:buFont typeface="Arial" panose="020B0604020202020204" pitchFamily="34" charset="0"/>
              <a:buChar char="•"/>
            </a:pPr>
            <a:r>
              <a:rPr lang="fr-FR" dirty="0" smtClean="0"/>
              <a:t>Alternance</a:t>
            </a:r>
            <a:endParaRPr lang="fr-FR" dirty="0"/>
          </a:p>
        </p:txBody>
      </p:sp>
      <p:sp>
        <p:nvSpPr>
          <p:cNvPr id="30" name="ZoneTexte 29"/>
          <p:cNvSpPr txBox="1"/>
          <p:nvPr/>
        </p:nvSpPr>
        <p:spPr>
          <a:xfrm>
            <a:off x="9012148" y="1934073"/>
            <a:ext cx="2286395"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t>Formation continue/ stage</a:t>
            </a:r>
            <a:endParaRPr lang="fr-FR" dirty="0"/>
          </a:p>
        </p:txBody>
      </p:sp>
      <p:sp>
        <p:nvSpPr>
          <p:cNvPr id="31" name="Rectangle 30">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dirty="0" smtClean="0">
                <a:solidFill>
                  <a:schemeClr val="tx1"/>
                </a:solidFill>
              </a:rPr>
              <a:t>Les différents états d’une fiche</a:t>
            </a:r>
            <a:endParaRPr lang="fr-FR" sz="5400" dirty="0">
              <a:solidFill>
                <a:schemeClr val="tx1"/>
              </a:solidFill>
            </a:endParaRPr>
          </a:p>
        </p:txBody>
      </p:sp>
    </p:spTree>
    <p:extLst>
      <p:ext uri="{BB962C8B-B14F-4D97-AF65-F5344CB8AC3E}">
        <p14:creationId xmlns:p14="http://schemas.microsoft.com/office/powerpoint/2010/main" val="3594610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855" y="4502538"/>
            <a:ext cx="4743450" cy="3829050"/>
          </a:xfrm>
          <a:prstGeom prst="rect">
            <a:avLst/>
          </a:prstGeom>
        </p:spPr>
      </p:pic>
      <p:pic>
        <p:nvPicPr>
          <p:cNvPr id="9" name="Picture 8">
            <a:extLst>
              <a:ext uri="{FF2B5EF4-FFF2-40B4-BE49-F238E27FC236}">
                <a16:creationId xmlns:a16="http://schemas.microsoft.com/office/drawing/2014/main" id="{0CAB7BBA-6F63-6646-93A8-FAF8541AD82E}"/>
              </a:ext>
            </a:extLst>
          </p:cNvPr>
          <p:cNvPicPr>
            <a:picLocks noChangeAspect="1"/>
          </p:cNvPicPr>
          <p:nvPr/>
        </p:nvPicPr>
        <p:blipFill rotWithShape="1">
          <a:blip r:embed="rId3">
            <a:extLst>
              <a:ext uri="{28A0092B-C50C-407E-A947-70E740481C1C}">
                <a14:useLocalDpi xmlns:a14="http://schemas.microsoft.com/office/drawing/2010/main" val="0"/>
              </a:ext>
            </a:extLst>
          </a:blip>
          <a:srcRect b="43897"/>
          <a:stretch/>
        </p:blipFill>
        <p:spPr>
          <a:xfrm>
            <a:off x="-231549" y="1526289"/>
            <a:ext cx="7926173" cy="3161707"/>
          </a:xfrm>
          <a:prstGeom prst="rect">
            <a:avLst/>
          </a:prstGeom>
        </p:spPr>
      </p:pic>
      <p:grpSp>
        <p:nvGrpSpPr>
          <p:cNvPr id="30" name="Group 29">
            <a:extLst>
              <a:ext uri="{FF2B5EF4-FFF2-40B4-BE49-F238E27FC236}">
                <a16:creationId xmlns:a16="http://schemas.microsoft.com/office/drawing/2014/main" id="{A8F8F8BC-5A7F-5649-817E-C5B24A6F43EE}"/>
              </a:ext>
            </a:extLst>
          </p:cNvPr>
          <p:cNvGrpSpPr/>
          <p:nvPr/>
        </p:nvGrpSpPr>
        <p:grpSpPr>
          <a:xfrm>
            <a:off x="3648314" y="-11437"/>
            <a:ext cx="4047885" cy="1145751"/>
            <a:chOff x="3314692" y="-11432"/>
            <a:chExt cx="4143508" cy="1145751"/>
          </a:xfrm>
        </p:grpSpPr>
        <p:sp>
          <p:nvSpPr>
            <p:cNvPr id="31" name="Round Single Corner Rectangle 30">
              <a:extLst>
                <a:ext uri="{FF2B5EF4-FFF2-40B4-BE49-F238E27FC236}">
                  <a16:creationId xmlns:a16="http://schemas.microsoft.com/office/drawing/2014/main" id="{7941C7A9-D14B-2545-82C2-74EB2ABBCB1C}"/>
                </a:ext>
              </a:extLst>
            </p:cNvPr>
            <p:cNvSpPr/>
            <p:nvPr/>
          </p:nvSpPr>
          <p:spPr>
            <a:xfrm flipH="1">
              <a:off x="3314692" y="-11432"/>
              <a:ext cx="414350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2" name="TextBox 31">
              <a:extLst>
                <a:ext uri="{FF2B5EF4-FFF2-40B4-BE49-F238E27FC236}">
                  <a16:creationId xmlns:a16="http://schemas.microsoft.com/office/drawing/2014/main" id="{9806EEF5-B92C-604E-B8E4-369D01CCC9D3}"/>
                </a:ext>
              </a:extLst>
            </p:cNvPr>
            <p:cNvSpPr txBox="1"/>
            <p:nvPr/>
          </p:nvSpPr>
          <p:spPr>
            <a:xfrm>
              <a:off x="4305298" y="694812"/>
              <a:ext cx="2918903"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FICHE DOCUMENT</a:t>
              </a:r>
            </a:p>
          </p:txBody>
        </p:sp>
      </p:grpSp>
      <p:grpSp>
        <p:nvGrpSpPr>
          <p:cNvPr id="22" name="Group 21">
            <a:extLst>
              <a:ext uri="{FF2B5EF4-FFF2-40B4-BE49-F238E27FC236}">
                <a16:creationId xmlns:a16="http://schemas.microsoft.com/office/drawing/2014/main" id="{C21D3ED3-8E21-2E48-ABBC-120F76C4233F}"/>
              </a:ext>
            </a:extLst>
          </p:cNvPr>
          <p:cNvGrpSpPr/>
          <p:nvPr/>
        </p:nvGrpSpPr>
        <p:grpSpPr>
          <a:xfrm>
            <a:off x="3648312" y="-11437"/>
            <a:ext cx="5914788" cy="1145751"/>
            <a:chOff x="3314690" y="-11432"/>
            <a:chExt cx="6054513"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90" y="-11432"/>
              <a:ext cx="595051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5063905"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DIFFÉRENTS ÉTATS D’UNE FICHE</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38149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TABLEAU EN BACK OFFICE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4" name="Rectangle 33">
            <a:extLst>
              <a:ext uri="{FF2B5EF4-FFF2-40B4-BE49-F238E27FC236}">
                <a16:creationId xmlns:a16="http://schemas.microsoft.com/office/drawing/2014/main" id="{30856257-FD3B-B148-9D3A-6981E5056EEA}"/>
              </a:ext>
            </a:extLst>
          </p:cNvPr>
          <p:cNvSpPr/>
          <p:nvPr/>
        </p:nvSpPr>
        <p:spPr>
          <a:xfrm>
            <a:off x="6096000" y="2658701"/>
            <a:ext cx="1296537" cy="21419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084" y="3448116"/>
            <a:ext cx="4305300" cy="2705100"/>
          </a:xfrm>
          <a:prstGeom prst="rect">
            <a:avLst/>
          </a:prstGeom>
        </p:spPr>
      </p:pic>
      <p:sp>
        <p:nvSpPr>
          <p:cNvPr id="24" name="Rectangle 23">
            <a:extLst>
              <a:ext uri="{FF2B5EF4-FFF2-40B4-BE49-F238E27FC236}">
                <a16:creationId xmlns:a16="http://schemas.microsoft.com/office/drawing/2014/main" id="{30856257-FD3B-B148-9D3A-6981E5056EEA}"/>
              </a:ext>
            </a:extLst>
          </p:cNvPr>
          <p:cNvSpPr/>
          <p:nvPr/>
        </p:nvSpPr>
        <p:spPr>
          <a:xfrm>
            <a:off x="4096211" y="2713837"/>
            <a:ext cx="1039695" cy="208682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1" name="Rectangle 20">
            <a:extLst>
              <a:ext uri="{FF2B5EF4-FFF2-40B4-BE49-F238E27FC236}">
                <a16:creationId xmlns:a16="http://schemas.microsoft.com/office/drawing/2014/main" id="{A72BC823-6660-45D1-BF98-5A746B855945}"/>
              </a:ext>
            </a:extLst>
          </p:cNvPr>
          <p:cNvSpPr/>
          <p:nvPr/>
        </p:nvSpPr>
        <p:spPr>
          <a:xfrm>
            <a:off x="401881" y="2920772"/>
            <a:ext cx="1991548" cy="25904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Rectangle 25">
            <a:extLst>
              <a:ext uri="{FF2B5EF4-FFF2-40B4-BE49-F238E27FC236}">
                <a16:creationId xmlns:a16="http://schemas.microsoft.com/office/drawing/2014/main" id="{A72BC823-6660-45D1-BF98-5A746B855945}"/>
              </a:ext>
            </a:extLst>
          </p:cNvPr>
          <p:cNvSpPr/>
          <p:nvPr/>
        </p:nvSpPr>
        <p:spPr>
          <a:xfrm>
            <a:off x="1372717" y="5256339"/>
            <a:ext cx="781399" cy="32708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7" name="Straight Arrow Connector 27">
            <a:extLst>
              <a:ext uri="{FF2B5EF4-FFF2-40B4-BE49-F238E27FC236}">
                <a16:creationId xmlns:a16="http://schemas.microsoft.com/office/drawing/2014/main" id="{414A0833-FA82-CB44-A850-522B6411F535}"/>
              </a:ext>
            </a:extLst>
          </p:cNvPr>
          <p:cNvCxnSpPr>
            <a:cxnSpLocks/>
          </p:cNvCxnSpPr>
          <p:nvPr/>
        </p:nvCxnSpPr>
        <p:spPr>
          <a:xfrm flipH="1">
            <a:off x="2019993" y="3050294"/>
            <a:ext cx="2433241" cy="213587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67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xit" presetSubtype="1" decel="50000" fill="hold" nodeType="withEffect">
                                  <p:stCondLst>
                                    <p:cond delay="0"/>
                                  </p:stCondLst>
                                  <p:childTnLst>
                                    <p:anim calcmode="lin" valueType="num">
                                      <p:cBhvr additive="base">
                                        <p:cTn id="10" dur="200"/>
                                        <p:tgtEl>
                                          <p:spTgt spid="30"/>
                                        </p:tgtEl>
                                        <p:attrNameLst>
                                          <p:attrName>ppt_x</p:attrName>
                                        </p:attrNameLst>
                                      </p:cBhvr>
                                      <p:tavLst>
                                        <p:tav tm="0">
                                          <p:val>
                                            <p:strVal val="ppt_x"/>
                                          </p:val>
                                        </p:tav>
                                        <p:tav tm="100000">
                                          <p:val>
                                            <p:strVal val="ppt_x"/>
                                          </p:val>
                                        </p:tav>
                                      </p:tavLst>
                                    </p:anim>
                                    <p:anim calcmode="lin" valueType="num">
                                      <p:cBhvr additive="base">
                                        <p:cTn id="11" dur="200"/>
                                        <p:tgtEl>
                                          <p:spTgt spid="30"/>
                                        </p:tgtEl>
                                        <p:attrNameLst>
                                          <p:attrName>ppt_y</p:attrName>
                                        </p:attrNameLst>
                                      </p:cBhvr>
                                      <p:tavLst>
                                        <p:tav tm="0">
                                          <p:val>
                                            <p:strVal val="ppt_y"/>
                                          </p:val>
                                        </p:tav>
                                        <p:tav tm="100000">
                                          <p:val>
                                            <p:strVal val="0-ppt_h/2"/>
                                          </p:val>
                                        </p:tav>
                                      </p:tavLst>
                                    </p:anim>
                                    <p:set>
                                      <p:cBhvr>
                                        <p:cTn id="12" dur="1" fill="hold">
                                          <p:stCondLst>
                                            <p:cond delay="199"/>
                                          </p:stCondLst>
                                        </p:cTn>
                                        <p:tgtEl>
                                          <p:spTgt spid="30"/>
                                        </p:tgtEl>
                                        <p:attrNameLst>
                                          <p:attrName>style.visibility</p:attrName>
                                        </p:attrNameLst>
                                      </p:cBhvr>
                                      <p:to>
                                        <p:strVal val="hidden"/>
                                      </p:to>
                                    </p:set>
                                  </p:childTnLst>
                                </p:cTn>
                              </p:par>
                              <p:par>
                                <p:cTn id="13" presetID="53" presetClass="entr" presetSubtype="16" fill="hold" nodeType="withEffect">
                                  <p:stCondLst>
                                    <p:cond delay="1000"/>
                                  </p:stCondLst>
                                  <p:childTnLst>
                                    <p:set>
                                      <p:cBhvr>
                                        <p:cTn id="14" dur="1" fill="hold">
                                          <p:stCondLst>
                                            <p:cond delay="0"/>
                                          </p:stCondLst>
                                        </p:cTn>
                                        <p:tgtEl>
                                          <p:spTgt spid="27"/>
                                        </p:tgtEl>
                                        <p:attrNameLst>
                                          <p:attrName>style.visibility</p:attrName>
                                        </p:attrNameLst>
                                      </p:cBhvr>
                                      <p:to>
                                        <p:strVal val="visible"/>
                                      </p:to>
                                    </p:set>
                                    <p:anim calcmode="lin" valueType="num">
                                      <p:cBhvr>
                                        <p:cTn id="15" dur="200" fill="hold"/>
                                        <p:tgtEl>
                                          <p:spTgt spid="27"/>
                                        </p:tgtEl>
                                        <p:attrNameLst>
                                          <p:attrName>ppt_w</p:attrName>
                                        </p:attrNameLst>
                                      </p:cBhvr>
                                      <p:tavLst>
                                        <p:tav tm="0">
                                          <p:val>
                                            <p:fltVal val="0"/>
                                          </p:val>
                                        </p:tav>
                                        <p:tav tm="100000">
                                          <p:val>
                                            <p:strVal val="#ppt_w"/>
                                          </p:val>
                                        </p:tav>
                                      </p:tavLst>
                                    </p:anim>
                                    <p:anim calcmode="lin" valueType="num">
                                      <p:cBhvr>
                                        <p:cTn id="16" dur="200" fill="hold"/>
                                        <p:tgtEl>
                                          <p:spTgt spid="27"/>
                                        </p:tgtEl>
                                        <p:attrNameLst>
                                          <p:attrName>ppt_h</p:attrName>
                                        </p:attrNameLst>
                                      </p:cBhvr>
                                      <p:tavLst>
                                        <p:tav tm="0">
                                          <p:val>
                                            <p:fltVal val="0"/>
                                          </p:val>
                                        </p:tav>
                                        <p:tav tm="100000">
                                          <p:val>
                                            <p:strVal val="#ppt_h"/>
                                          </p:val>
                                        </p:tav>
                                      </p:tavLst>
                                    </p:anim>
                                    <p:animEffect transition="in" filter="fade">
                                      <p:cBhvr>
                                        <p:cTn id="17"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4932037" y="-1639"/>
            <a:ext cx="4528579" cy="1145751"/>
            <a:chOff x="4485575" y="-1634"/>
            <a:chExt cx="413051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4485575" y="-1634"/>
              <a:ext cx="413051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996305" y="677232"/>
              <a:ext cx="350844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PASSER D’UN ETAT A L’AUTRE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5478091" cy="1135957"/>
            <a:chOff x="-4" y="1"/>
            <a:chExt cx="4381502" cy="1135957"/>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270247" cy="44114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LIBRES, ACTUALITES, DOCUMENTS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1" name="Picture 20">
            <a:extLst>
              <a:ext uri="{FF2B5EF4-FFF2-40B4-BE49-F238E27FC236}">
                <a16:creationId xmlns:a16="http://schemas.microsoft.com/office/drawing/2014/main" id="{90C81262-7993-2C49-A327-C9609D8C7EAD}"/>
              </a:ext>
            </a:extLst>
          </p:cNvPr>
          <p:cNvPicPr>
            <a:picLocks noChangeAspect="1"/>
          </p:cNvPicPr>
          <p:nvPr/>
        </p:nvPicPr>
        <p:blipFill rotWithShape="1">
          <a:blip r:embed="rId2">
            <a:extLst>
              <a:ext uri="{28A0092B-C50C-407E-A947-70E740481C1C}">
                <a14:useLocalDpi xmlns:a14="http://schemas.microsoft.com/office/drawing/2010/main" val="0"/>
              </a:ext>
            </a:extLst>
          </a:blip>
          <a:srcRect b="53880"/>
          <a:stretch/>
        </p:blipFill>
        <p:spPr>
          <a:xfrm>
            <a:off x="1284405" y="1200347"/>
            <a:ext cx="7924800" cy="1753903"/>
          </a:xfrm>
          <a:prstGeom prst="rect">
            <a:avLst/>
          </a:prstGeom>
        </p:spPr>
      </p:pic>
      <p:sp>
        <p:nvSpPr>
          <p:cNvPr id="27" name="Rectangle 26">
            <a:extLst>
              <a:ext uri="{FF2B5EF4-FFF2-40B4-BE49-F238E27FC236}">
                <a16:creationId xmlns:a16="http://schemas.microsoft.com/office/drawing/2014/main" id="{0F884C08-4A4D-C640-9837-D3C1295F465E}"/>
              </a:ext>
            </a:extLst>
          </p:cNvPr>
          <p:cNvSpPr/>
          <p:nvPr/>
        </p:nvSpPr>
        <p:spPr>
          <a:xfrm>
            <a:off x="4408931" y="1804327"/>
            <a:ext cx="709495" cy="23478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7" name="Rectangle 16">
            <a:extLst>
              <a:ext uri="{FF2B5EF4-FFF2-40B4-BE49-F238E27FC236}">
                <a16:creationId xmlns:a16="http://schemas.microsoft.com/office/drawing/2014/main" id="{0F884C08-4A4D-C640-9837-D3C1295F465E}"/>
              </a:ext>
            </a:extLst>
          </p:cNvPr>
          <p:cNvSpPr/>
          <p:nvPr/>
        </p:nvSpPr>
        <p:spPr>
          <a:xfrm>
            <a:off x="3648312" y="1804238"/>
            <a:ext cx="709495" cy="23478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Rectangle 27">
            <a:extLst>
              <a:ext uri="{FF2B5EF4-FFF2-40B4-BE49-F238E27FC236}">
                <a16:creationId xmlns:a16="http://schemas.microsoft.com/office/drawing/2014/main" id="{0F884C08-4A4D-C640-9837-D3C1295F465E}"/>
              </a:ext>
            </a:extLst>
          </p:cNvPr>
          <p:cNvSpPr/>
          <p:nvPr/>
        </p:nvSpPr>
        <p:spPr>
          <a:xfrm>
            <a:off x="5911737" y="1795005"/>
            <a:ext cx="1284591" cy="23478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9" name="Rectangle 28">
            <a:extLst>
              <a:ext uri="{FF2B5EF4-FFF2-40B4-BE49-F238E27FC236}">
                <a16:creationId xmlns:a16="http://schemas.microsoft.com/office/drawing/2014/main" id="{0F884C08-4A4D-C640-9837-D3C1295F465E}"/>
              </a:ext>
            </a:extLst>
          </p:cNvPr>
          <p:cNvSpPr/>
          <p:nvPr/>
        </p:nvSpPr>
        <p:spPr>
          <a:xfrm>
            <a:off x="7273128" y="1795005"/>
            <a:ext cx="820743" cy="22582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1" name="Rectangle 30">
            <a:extLst>
              <a:ext uri="{FF2B5EF4-FFF2-40B4-BE49-F238E27FC236}">
                <a16:creationId xmlns:a16="http://schemas.microsoft.com/office/drawing/2014/main" id="{0F884C08-4A4D-C640-9837-D3C1295F465E}"/>
              </a:ext>
            </a:extLst>
          </p:cNvPr>
          <p:cNvSpPr/>
          <p:nvPr/>
        </p:nvSpPr>
        <p:spPr>
          <a:xfrm>
            <a:off x="8093871" y="1794738"/>
            <a:ext cx="891268" cy="22582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ZoneTexte 2"/>
          <p:cNvSpPr txBox="1"/>
          <p:nvPr/>
        </p:nvSpPr>
        <p:spPr>
          <a:xfrm>
            <a:off x="309480" y="3023921"/>
            <a:ext cx="11574259" cy="3970318"/>
          </a:xfrm>
          <a:prstGeom prst="rect">
            <a:avLst/>
          </a:prstGeom>
          <a:noFill/>
        </p:spPr>
        <p:txBody>
          <a:bodyPr wrap="none" rtlCol="0">
            <a:spAutoFit/>
          </a:bodyPr>
          <a:lstStyle/>
          <a:p>
            <a:pPr marL="285750" indent="-285750">
              <a:buFont typeface="Arial" panose="020B0604020202020204" pitchFamily="34" charset="0"/>
              <a:buChar char="•"/>
            </a:pPr>
            <a:r>
              <a:rPr lang="fr-FR" dirty="0" smtClean="0"/>
              <a:t>Supprimer: la fiche </a:t>
            </a:r>
            <a:r>
              <a:rPr lang="fr-FR" dirty="0"/>
              <a:t>s’effacera définitivement durant </a:t>
            </a:r>
            <a:r>
              <a:rPr lang="fr-FR" dirty="0" smtClean="0"/>
              <a:t>la nuit suivante</a:t>
            </a:r>
          </a:p>
          <a:p>
            <a:pPr marL="285750" indent="-285750">
              <a:buFont typeface="Arial" panose="020B0604020202020204" pitchFamily="34" charset="0"/>
              <a:buChar char="•"/>
            </a:pPr>
            <a:r>
              <a:rPr lang="fr-FR" dirty="0" smtClean="0"/>
              <a:t>Archiver: la fiche n’est plus visible sur le site, mais reste dans le back office.</a:t>
            </a:r>
            <a:br>
              <a:rPr lang="fr-FR" dirty="0" smtClean="0"/>
            </a:br>
            <a:r>
              <a:rPr lang="fr-FR" dirty="0" smtClean="0"/>
              <a:t>Attention! Archiver d’abord, faire les modifications ensuite si nécessaire.</a:t>
            </a:r>
          </a:p>
          <a:p>
            <a:pPr marL="285750" indent="-285750">
              <a:buFont typeface="Arial" panose="020B0604020202020204" pitchFamily="34" charset="0"/>
              <a:buChar char="•"/>
            </a:pPr>
            <a:r>
              <a:rPr lang="fr-FR" dirty="0"/>
              <a:t>Enregistrer: on enregistre les changements dans le back office, mais l’état initial est inchangé: </a:t>
            </a:r>
            <a:br>
              <a:rPr lang="fr-FR" dirty="0"/>
            </a:br>
            <a:r>
              <a:rPr lang="fr-FR" dirty="0"/>
              <a:t>en ligne, ou en brouillon ou archivé.</a:t>
            </a:r>
          </a:p>
          <a:p>
            <a:pPr marL="285750" indent="-285750">
              <a:buFont typeface="Arial" panose="020B0604020202020204" pitchFamily="34" charset="0"/>
              <a:buChar char="•"/>
            </a:pPr>
            <a:r>
              <a:rPr lang="fr-FR" dirty="0" smtClean="0"/>
              <a:t>Enregistrer en brouillon: Un état transitoire de la fiche est conservée dans le back office et n’est pas visible en ligne. </a:t>
            </a:r>
            <a:br>
              <a:rPr lang="fr-FR" dirty="0" smtClean="0"/>
            </a:br>
            <a:r>
              <a:rPr lang="fr-FR" dirty="0" smtClean="0"/>
              <a:t>Attention! Quand le brouillon est publié, il remplace définitivement la fiche originelle.</a:t>
            </a:r>
          </a:p>
          <a:p>
            <a:pPr marL="285750" indent="-285750">
              <a:buFont typeface="Arial" panose="020B0604020202020204" pitchFamily="34" charset="0"/>
              <a:buChar char="•"/>
            </a:pPr>
            <a:r>
              <a:rPr lang="fr-FR" dirty="0" err="1" smtClean="0"/>
              <a:t>Prévisualiser</a:t>
            </a:r>
            <a:r>
              <a:rPr lang="fr-FR" dirty="0" smtClean="0"/>
              <a:t>: voir la fiche telle qu’elle sera publiée</a:t>
            </a:r>
            <a:br>
              <a:rPr lang="fr-FR" dirty="0" smtClean="0"/>
            </a:br>
            <a:r>
              <a:rPr lang="fr-FR" dirty="0" smtClean="0"/>
              <a:t>Une prévisualisation génère une fiche à l’état « Sauvegardée automatiquement », jusqu’au prochain </a:t>
            </a:r>
            <a:br>
              <a:rPr lang="fr-FR" dirty="0" smtClean="0"/>
            </a:br>
            <a:r>
              <a:rPr lang="fr-FR" dirty="0" smtClean="0"/>
              <a:t>enregistrement ou publication ou jusqu’à la nuit suivante. Elle est alors supprimée.</a:t>
            </a:r>
            <a:r>
              <a:rPr lang="fr-FR" dirty="0" smtClean="0">
                <a:solidFill>
                  <a:srgbClr val="FF0000"/>
                </a:solidFill>
              </a:rPr>
              <a:t/>
            </a:r>
            <a:br>
              <a:rPr lang="fr-FR" dirty="0" smtClean="0">
                <a:solidFill>
                  <a:srgbClr val="FF0000"/>
                </a:solidFill>
              </a:rPr>
            </a:br>
            <a:r>
              <a:rPr lang="fr-FR" dirty="0">
                <a:solidFill>
                  <a:srgbClr val="FF0000"/>
                </a:solidFill>
              </a:rPr>
              <a:t>Attention! U</a:t>
            </a:r>
            <a:r>
              <a:rPr lang="fr-FR" dirty="0" smtClean="0">
                <a:solidFill>
                  <a:srgbClr val="FF0000"/>
                </a:solidFill>
              </a:rPr>
              <a:t>ne page en aperçu est dotée d’une url provisoire ex</a:t>
            </a:r>
            <a:r>
              <a:rPr lang="fr-FR" dirty="0">
                <a:solidFill>
                  <a:srgbClr val="FF0000"/>
                </a:solidFill>
              </a:rPr>
              <a:t>: </a:t>
            </a:r>
            <a:r>
              <a:rPr lang="fr-FR" dirty="0" smtClean="0">
                <a:solidFill>
                  <a:srgbClr val="FF0000"/>
                </a:solidFill>
                <a:hlinkClick r:id="rId3"/>
              </a:rPr>
              <a:t>https://www.cnam-incubateur.fr/</a:t>
            </a:r>
            <a:r>
              <a:rPr lang="fr-FR" b="1" dirty="0" smtClean="0">
                <a:solidFill>
                  <a:srgbClr val="FF0000"/>
                </a:solidFill>
                <a:hlinkClick r:id="rId3"/>
              </a:rPr>
              <a:t>apercu</a:t>
            </a:r>
            <a:r>
              <a:rPr lang="fr-FR" dirty="0" smtClean="0">
                <a:solidFill>
                  <a:srgbClr val="FF0000"/>
                </a:solidFill>
                <a:hlinkClick r:id="rId3"/>
              </a:rPr>
              <a:t>-1114436.kjsp</a:t>
            </a:r>
            <a:r>
              <a:rPr lang="fr-FR" dirty="0" smtClean="0">
                <a:solidFill>
                  <a:srgbClr val="FF0000"/>
                </a:solidFill>
              </a:rPr>
              <a:t/>
            </a:r>
            <a:br>
              <a:rPr lang="fr-FR" dirty="0" smtClean="0">
                <a:solidFill>
                  <a:srgbClr val="FF0000"/>
                </a:solidFill>
              </a:rPr>
            </a:br>
            <a:r>
              <a:rPr lang="fr-FR" dirty="0" smtClean="0">
                <a:solidFill>
                  <a:srgbClr val="FF0000"/>
                </a:solidFill>
              </a:rPr>
              <a:t>(personne d’autre ne pourra  l’afficher.)</a:t>
            </a:r>
            <a:endParaRPr lang="fr-FR" dirty="0"/>
          </a:p>
          <a:p>
            <a:pPr marL="285750" indent="-285750">
              <a:buFont typeface="Arial" panose="020B0604020202020204" pitchFamily="34" charset="0"/>
              <a:buChar char="•"/>
            </a:pPr>
            <a:r>
              <a:rPr lang="fr-FR" dirty="0" smtClean="0"/>
              <a:t>+ PUBLIER: permet de passer de l’état « Brouillon » à l’état « En ligne »</a:t>
            </a:r>
          </a:p>
          <a:p>
            <a:endParaRPr lang="fr-FR" dirty="0"/>
          </a:p>
        </p:txBody>
      </p:sp>
    </p:spTree>
    <p:extLst>
      <p:ext uri="{BB962C8B-B14F-4D97-AF65-F5344CB8AC3E}">
        <p14:creationId xmlns:p14="http://schemas.microsoft.com/office/powerpoint/2010/main" val="1482542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4932037" y="-1639"/>
            <a:ext cx="4528579" cy="1145751"/>
            <a:chOff x="4485575" y="-1634"/>
            <a:chExt cx="413051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4485575" y="-1634"/>
              <a:ext cx="413051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996305" y="677232"/>
              <a:ext cx="350844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DUPLIQUER UNE PAGE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5478091" cy="1135957"/>
            <a:chOff x="-4" y="1"/>
            <a:chExt cx="4381502" cy="1135957"/>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270247" cy="44114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LIBRES, ACTUALITES, DOCUMENTS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1" name="Picture 20">
            <a:extLst>
              <a:ext uri="{FF2B5EF4-FFF2-40B4-BE49-F238E27FC236}">
                <a16:creationId xmlns:a16="http://schemas.microsoft.com/office/drawing/2014/main" id="{90C81262-7993-2C49-A327-C9609D8C7EAD}"/>
              </a:ext>
            </a:extLst>
          </p:cNvPr>
          <p:cNvPicPr>
            <a:picLocks noChangeAspect="1"/>
          </p:cNvPicPr>
          <p:nvPr/>
        </p:nvPicPr>
        <p:blipFill rotWithShape="1">
          <a:blip r:embed="rId2">
            <a:extLst>
              <a:ext uri="{28A0092B-C50C-407E-A947-70E740481C1C}">
                <a14:useLocalDpi xmlns:a14="http://schemas.microsoft.com/office/drawing/2010/main" val="0"/>
              </a:ext>
            </a:extLst>
          </a:blip>
          <a:srcRect b="53880"/>
          <a:stretch/>
        </p:blipFill>
        <p:spPr>
          <a:xfrm>
            <a:off x="1284405" y="1200347"/>
            <a:ext cx="7924800" cy="1753903"/>
          </a:xfrm>
          <a:prstGeom prst="rect">
            <a:avLst/>
          </a:prstGeom>
        </p:spPr>
      </p:pic>
      <p:sp>
        <p:nvSpPr>
          <p:cNvPr id="28" name="Rectangle 27">
            <a:extLst>
              <a:ext uri="{FF2B5EF4-FFF2-40B4-BE49-F238E27FC236}">
                <a16:creationId xmlns:a16="http://schemas.microsoft.com/office/drawing/2014/main" id="{0F884C08-4A4D-C640-9837-D3C1295F465E}"/>
              </a:ext>
            </a:extLst>
          </p:cNvPr>
          <p:cNvSpPr/>
          <p:nvPr/>
        </p:nvSpPr>
        <p:spPr>
          <a:xfrm>
            <a:off x="5075112" y="1795005"/>
            <a:ext cx="757185" cy="23478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ZoneTexte 2"/>
          <p:cNvSpPr txBox="1"/>
          <p:nvPr/>
        </p:nvSpPr>
        <p:spPr>
          <a:xfrm>
            <a:off x="311074" y="3338685"/>
            <a:ext cx="8354659" cy="2585323"/>
          </a:xfrm>
          <a:prstGeom prst="rect">
            <a:avLst/>
          </a:prstGeom>
          <a:noFill/>
        </p:spPr>
        <p:txBody>
          <a:bodyPr wrap="none" rtlCol="0">
            <a:spAutoFit/>
          </a:bodyPr>
          <a:lstStyle/>
          <a:p>
            <a:pPr marL="285750" indent="-285750">
              <a:buFont typeface="Arial" panose="020B0604020202020204" pitchFamily="34" charset="0"/>
              <a:buChar char="•"/>
            </a:pPr>
            <a:r>
              <a:rPr lang="fr-FR" dirty="0" smtClean="0"/>
              <a:t>Dupliquer une page est intéressant pour repartir d’une page existante </a:t>
            </a:r>
            <a:br>
              <a:rPr lang="fr-FR" dirty="0" smtClean="0"/>
            </a:br>
            <a:r>
              <a:rPr lang="fr-FR" dirty="0" smtClean="0"/>
              <a:t>et créer une nouvelle page après quelques modifications </a:t>
            </a:r>
            <a:br>
              <a:rPr lang="fr-FR" dirty="0" smtClean="0"/>
            </a:br>
            <a:r>
              <a:rPr lang="fr-FR" dirty="0" smtClean="0"/>
              <a:t>(par exemple pour garder une</a:t>
            </a:r>
            <a:r>
              <a:rPr lang="fr-FR" dirty="0"/>
              <a:t> </a:t>
            </a:r>
            <a:r>
              <a:rPr lang="fr-FR" dirty="0" smtClean="0"/>
              <a:t>maquette).</a:t>
            </a:r>
          </a:p>
          <a:p>
            <a:pPr marL="285750" indent="-285750">
              <a:buFont typeface="Arial" panose="020B0604020202020204" pitchFamily="34" charset="0"/>
              <a:buChar char="•"/>
            </a:pPr>
            <a:r>
              <a:rPr lang="fr-FR" dirty="0" smtClean="0"/>
              <a:t>Après avoir ouvert la fiche, cliquez sur le bouton Dupliquer. Une nouvelle page </a:t>
            </a:r>
            <a:br>
              <a:rPr lang="fr-FR" dirty="0" smtClean="0"/>
            </a:br>
            <a:r>
              <a:rPr lang="fr-FR" dirty="0" smtClean="0"/>
              <a:t>strictement identique à celle-ci va être générée, mais à l’état Brouillon.</a:t>
            </a:r>
          </a:p>
          <a:p>
            <a:pPr marL="285750" indent="-285750">
              <a:buFont typeface="Arial" panose="020B0604020202020204" pitchFamily="34" charset="0"/>
              <a:buChar char="•"/>
            </a:pPr>
            <a:r>
              <a:rPr lang="fr-FR" dirty="0" smtClean="0"/>
              <a:t>Une fois que vous avez apporté les modifications, publier la page dupliquée </a:t>
            </a:r>
            <a:br>
              <a:rPr lang="fr-FR" dirty="0" smtClean="0"/>
            </a:br>
            <a:r>
              <a:rPr lang="fr-FR" dirty="0" smtClean="0"/>
              <a:t>(à la différence des enregistrements en brouillon, </a:t>
            </a:r>
            <a:br>
              <a:rPr lang="fr-FR" dirty="0" smtClean="0"/>
            </a:br>
            <a:r>
              <a:rPr lang="fr-FR" dirty="0" smtClean="0"/>
              <a:t>la nouvelle page ne va pas écraser l’ancienne: la page originelle et la page dupliquée</a:t>
            </a:r>
            <a:br>
              <a:rPr lang="fr-FR" dirty="0" smtClean="0"/>
            </a:br>
            <a:r>
              <a:rPr lang="fr-FR" dirty="0" smtClean="0"/>
              <a:t>vont coexister)</a:t>
            </a:r>
          </a:p>
        </p:txBody>
      </p:sp>
    </p:spTree>
    <p:extLst>
      <p:ext uri="{BB962C8B-B14F-4D97-AF65-F5344CB8AC3E}">
        <p14:creationId xmlns:p14="http://schemas.microsoft.com/office/powerpoint/2010/main" val="16472333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4932037" y="-1639"/>
            <a:ext cx="4528579" cy="1145751"/>
            <a:chOff x="4485575" y="-1634"/>
            <a:chExt cx="413051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4485575" y="-1634"/>
              <a:ext cx="413051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996305" y="677232"/>
              <a:ext cx="3508445"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TRADUIRE UNE PAGE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4" y="0"/>
            <a:ext cx="5478091" cy="1135957"/>
            <a:chOff x="-4" y="1"/>
            <a:chExt cx="4381502" cy="1135957"/>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270247" cy="44114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LIBRES, ACTUALITES, DOCUMENTS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1" name="Picture 20">
            <a:extLst>
              <a:ext uri="{FF2B5EF4-FFF2-40B4-BE49-F238E27FC236}">
                <a16:creationId xmlns:a16="http://schemas.microsoft.com/office/drawing/2014/main" id="{90C81262-7993-2C49-A327-C9609D8C7EAD}"/>
              </a:ext>
            </a:extLst>
          </p:cNvPr>
          <p:cNvPicPr>
            <a:picLocks noChangeAspect="1"/>
          </p:cNvPicPr>
          <p:nvPr/>
        </p:nvPicPr>
        <p:blipFill rotWithShape="1">
          <a:blip r:embed="rId2">
            <a:extLst>
              <a:ext uri="{28A0092B-C50C-407E-A947-70E740481C1C}">
                <a14:useLocalDpi xmlns:a14="http://schemas.microsoft.com/office/drawing/2010/main" val="0"/>
              </a:ext>
            </a:extLst>
          </a:blip>
          <a:srcRect b="53880"/>
          <a:stretch/>
        </p:blipFill>
        <p:spPr>
          <a:xfrm>
            <a:off x="1284405" y="1200347"/>
            <a:ext cx="7924800" cy="1753903"/>
          </a:xfrm>
          <a:prstGeom prst="rect">
            <a:avLst/>
          </a:prstGeom>
        </p:spPr>
      </p:pic>
      <p:sp>
        <p:nvSpPr>
          <p:cNvPr id="28" name="Rectangle 27">
            <a:extLst>
              <a:ext uri="{FF2B5EF4-FFF2-40B4-BE49-F238E27FC236}">
                <a16:creationId xmlns:a16="http://schemas.microsoft.com/office/drawing/2014/main" id="{0F884C08-4A4D-C640-9837-D3C1295F465E}"/>
              </a:ext>
            </a:extLst>
          </p:cNvPr>
          <p:cNvSpPr/>
          <p:nvPr/>
        </p:nvSpPr>
        <p:spPr>
          <a:xfrm>
            <a:off x="2103312" y="1795077"/>
            <a:ext cx="757185" cy="23478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ZoneTexte 2"/>
          <p:cNvSpPr txBox="1"/>
          <p:nvPr/>
        </p:nvSpPr>
        <p:spPr>
          <a:xfrm>
            <a:off x="311074" y="3338685"/>
            <a:ext cx="8035277" cy="2031325"/>
          </a:xfrm>
          <a:prstGeom prst="rect">
            <a:avLst/>
          </a:prstGeom>
          <a:noFill/>
        </p:spPr>
        <p:txBody>
          <a:bodyPr wrap="none" rtlCol="0">
            <a:spAutoFit/>
          </a:bodyPr>
          <a:lstStyle/>
          <a:p>
            <a:pPr marL="285750" indent="-285750">
              <a:buFont typeface="Arial" panose="020B0604020202020204" pitchFamily="34" charset="0"/>
              <a:buChar char="•"/>
            </a:pPr>
            <a:r>
              <a:rPr lang="fr-FR" dirty="0" smtClean="0"/>
              <a:t>Il faut au préalable disposer d’un site en langue étrangère.</a:t>
            </a:r>
          </a:p>
          <a:p>
            <a:pPr marL="285750" indent="-285750">
              <a:buFont typeface="Arial" panose="020B0604020202020204" pitchFamily="34" charset="0"/>
              <a:buChar char="•"/>
            </a:pPr>
            <a:r>
              <a:rPr lang="fr-FR" dirty="0" smtClean="0"/>
              <a:t>Ouvrez une page existante dans votre site en français.</a:t>
            </a:r>
          </a:p>
          <a:p>
            <a:pPr marL="285750" indent="-285750">
              <a:buFont typeface="Arial" panose="020B0604020202020204" pitchFamily="34" charset="0"/>
              <a:buChar char="•"/>
            </a:pPr>
            <a:r>
              <a:rPr lang="fr-FR" dirty="0" smtClean="0"/>
              <a:t>Cliquez sur le menu et choisissez la 2</a:t>
            </a:r>
            <a:r>
              <a:rPr lang="fr-FR" baseline="30000" dirty="0" smtClean="0"/>
              <a:t>e</a:t>
            </a:r>
            <a:r>
              <a:rPr lang="fr-FR" dirty="0" smtClean="0"/>
              <a:t> langue: une page en brouillon strictement </a:t>
            </a:r>
            <a:br>
              <a:rPr lang="fr-FR" dirty="0" smtClean="0"/>
            </a:br>
            <a:r>
              <a:rPr lang="fr-FR" dirty="0" smtClean="0"/>
              <a:t>identique à l’originelle est générée.</a:t>
            </a:r>
          </a:p>
          <a:p>
            <a:pPr marL="285750" indent="-285750">
              <a:buFont typeface="Arial" panose="020B0604020202020204" pitchFamily="34" charset="0"/>
              <a:buChar char="•"/>
            </a:pPr>
            <a:r>
              <a:rPr lang="fr-FR" dirty="0" smtClean="0"/>
              <a:t>Faites les modifications, notamment les traductions et publiez.</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2302030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11" y="-11437"/>
            <a:ext cx="5073720" cy="1145751"/>
            <a:chOff x="3314689" y="-11432"/>
            <a:chExt cx="519357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9" y="-11432"/>
              <a:ext cx="426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5368363" y="722669"/>
              <a:ext cx="3139904"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DUPLIQUER</a:t>
              </a:r>
              <a:endParaRPr lang="fr-FR" dirty="0">
                <a:solidFill>
                  <a:schemeClr val="bg1"/>
                </a:solidFill>
                <a:latin typeface="Montserrat" pitchFamily="2" charset="77"/>
              </a:endParaRPr>
            </a:p>
          </p:txBody>
        </p:sp>
      </p:grpSp>
      <p:grpSp>
        <p:nvGrpSpPr>
          <p:cNvPr id="16" name="Group 17">
            <a:extLst>
              <a:ext uri="{FF2B5EF4-FFF2-40B4-BE49-F238E27FC236}">
                <a16:creationId xmlns:a16="http://schemas.microsoft.com/office/drawing/2014/main" id="{9CBCDEBB-B02B-FD4B-902D-51095B54A2F3}"/>
              </a:ext>
            </a:extLst>
          </p:cNvPr>
          <p:cNvGrpSpPr/>
          <p:nvPr/>
        </p:nvGrpSpPr>
        <p:grpSpPr>
          <a:xfrm>
            <a:off x="-4" y="0"/>
            <a:ext cx="5478091" cy="1135957"/>
            <a:chOff x="-4" y="1"/>
            <a:chExt cx="4381502" cy="1135957"/>
          </a:xfrm>
        </p:grpSpPr>
        <p:sp>
          <p:nvSpPr>
            <p:cNvPr id="17"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1" name="TextBox 19">
              <a:extLst>
                <a:ext uri="{FF2B5EF4-FFF2-40B4-BE49-F238E27FC236}">
                  <a16:creationId xmlns:a16="http://schemas.microsoft.com/office/drawing/2014/main" id="{F25FF45A-EB94-EF4D-859B-C22086486D2C}"/>
                </a:ext>
              </a:extLst>
            </p:cNvPr>
            <p:cNvSpPr txBox="1"/>
            <p:nvPr/>
          </p:nvSpPr>
          <p:spPr>
            <a:xfrm>
              <a:off x="-1" y="694812"/>
              <a:ext cx="4270247" cy="44114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LIBRES, ACTUALITES, DOCUMENTS</a:t>
              </a:r>
              <a:endParaRPr lang="fr-FR" b="1" dirty="0">
                <a:solidFill>
                  <a:schemeClr val="bg1"/>
                </a:solidFill>
                <a:latin typeface="Montserrat SemiBold" pitchFamily="2" charset="77"/>
              </a:endParaRPr>
            </a:p>
          </p:txBody>
        </p:sp>
      </p:grpSp>
      <p:pic>
        <p:nvPicPr>
          <p:cNvPr id="8" name="Picture 7">
            <a:extLst>
              <a:ext uri="{FF2B5EF4-FFF2-40B4-BE49-F238E27FC236}">
                <a16:creationId xmlns:a16="http://schemas.microsoft.com/office/drawing/2014/main" id="{48BF86FD-E784-F440-881A-8B487F4DE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93" y="1724153"/>
            <a:ext cx="7991855" cy="3551936"/>
          </a:xfrm>
          <a:prstGeom prst="rect">
            <a:avLst/>
          </a:prstGeom>
        </p:spPr>
      </p:pic>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7" name="Rectangle 26">
            <a:extLst>
              <a:ext uri="{FF2B5EF4-FFF2-40B4-BE49-F238E27FC236}">
                <a16:creationId xmlns:a16="http://schemas.microsoft.com/office/drawing/2014/main" id="{0F884C08-4A4D-C640-9837-D3C1295F465E}"/>
              </a:ext>
            </a:extLst>
          </p:cNvPr>
          <p:cNvSpPr/>
          <p:nvPr/>
        </p:nvSpPr>
        <p:spPr>
          <a:xfrm>
            <a:off x="4786615" y="2228536"/>
            <a:ext cx="754649" cy="3512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8" name="Rectangle 27">
            <a:extLst>
              <a:ext uri="{FF2B5EF4-FFF2-40B4-BE49-F238E27FC236}">
                <a16:creationId xmlns:a16="http://schemas.microsoft.com/office/drawing/2014/main" id="{7EE6EEC2-12F0-D843-9CD6-516E9C0B0485}"/>
              </a:ext>
            </a:extLst>
          </p:cNvPr>
          <p:cNvSpPr/>
          <p:nvPr/>
        </p:nvSpPr>
        <p:spPr>
          <a:xfrm>
            <a:off x="1884447" y="2212312"/>
            <a:ext cx="1240769" cy="18498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ZoneTexte 2"/>
          <p:cNvSpPr txBox="1"/>
          <p:nvPr/>
        </p:nvSpPr>
        <p:spPr>
          <a:xfrm>
            <a:off x="537772" y="5326952"/>
            <a:ext cx="6661375" cy="1477328"/>
          </a:xfrm>
          <a:prstGeom prst="rect">
            <a:avLst/>
          </a:prstGeom>
          <a:noFill/>
        </p:spPr>
        <p:txBody>
          <a:bodyPr wrap="none" rtlCol="0">
            <a:spAutoFit/>
          </a:bodyPr>
          <a:lstStyle/>
          <a:p>
            <a:r>
              <a:rPr lang="fr-FR" dirty="0" smtClean="0"/>
              <a:t>Attention! </a:t>
            </a:r>
            <a:r>
              <a:rPr lang="fr-FR" dirty="0"/>
              <a:t/>
            </a:r>
            <a:br>
              <a:rPr lang="fr-FR" dirty="0"/>
            </a:br>
            <a:r>
              <a:rPr lang="fr-FR" dirty="0" smtClean="0"/>
              <a:t>1) Dupliquer d’abord, faire les modifications ensuite</a:t>
            </a:r>
          </a:p>
          <a:p>
            <a:r>
              <a:rPr lang="fr-FR" dirty="0" smtClean="0"/>
              <a:t>2) La fiche dupliquée est enregistrée par défaut en mode Brouillon.</a:t>
            </a:r>
          </a:p>
          <a:p>
            <a:r>
              <a:rPr lang="fr-FR" dirty="0" smtClean="0"/>
              <a:t>3) Elle ne remplace pas l’original </a:t>
            </a:r>
            <a:br>
              <a:rPr lang="fr-FR" dirty="0" smtClean="0"/>
            </a:br>
            <a:r>
              <a:rPr lang="fr-FR" dirty="0" smtClean="0"/>
              <a:t>(contrairement à l’enregistrement en brouillon d’une page existante).</a:t>
            </a:r>
            <a:endParaRPr lang="fr-FR" dirty="0"/>
          </a:p>
        </p:txBody>
      </p:sp>
    </p:spTree>
    <p:extLst>
      <p:ext uri="{BB962C8B-B14F-4D97-AF65-F5344CB8AC3E}">
        <p14:creationId xmlns:p14="http://schemas.microsoft.com/office/powerpoint/2010/main" val="1101444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3" y="0"/>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300"/>
              </a:lnSpc>
            </a:pPr>
            <a:r>
              <a:rPr lang="fr-FR" b="1" dirty="0">
                <a:solidFill>
                  <a:schemeClr val="bg1"/>
                </a:solidFill>
                <a:latin typeface="Montserrat SemiBold" pitchFamily="2" charset="77"/>
              </a:rPr>
              <a:t> LES MOTEURS DE RECHERCHE en B.O.</a:t>
            </a:r>
          </a:p>
        </p:txBody>
      </p:sp>
      <p:pic>
        <p:nvPicPr>
          <p:cNvPr id="10" name="Picture 9">
            <a:extLst>
              <a:ext uri="{FF2B5EF4-FFF2-40B4-BE49-F238E27FC236}">
                <a16:creationId xmlns:a16="http://schemas.microsoft.com/office/drawing/2014/main" id="{0A1EE307-71AD-FF4A-920A-EF7E8D813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599" y="1451584"/>
            <a:ext cx="8421345" cy="5249996"/>
          </a:xfrm>
          <a:prstGeom prst="rect">
            <a:avLst/>
          </a:prstGeom>
        </p:spPr>
      </p:pic>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648310" y="-11437"/>
            <a:ext cx="5581169" cy="1157182"/>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7" name="Rectangle 26">
            <a:extLst>
              <a:ext uri="{FF2B5EF4-FFF2-40B4-BE49-F238E27FC236}">
                <a16:creationId xmlns:a16="http://schemas.microsoft.com/office/drawing/2014/main" id="{0F884C08-4A4D-C640-9837-D3C1295F465E}"/>
              </a:ext>
            </a:extLst>
          </p:cNvPr>
          <p:cNvSpPr/>
          <p:nvPr/>
        </p:nvSpPr>
        <p:spPr>
          <a:xfrm>
            <a:off x="7683501" y="2066822"/>
            <a:ext cx="1320800"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Rectangle 13">
            <a:extLst>
              <a:ext uri="{FF2B5EF4-FFF2-40B4-BE49-F238E27FC236}">
                <a16:creationId xmlns:a16="http://schemas.microsoft.com/office/drawing/2014/main" id="{35EFABFD-B99A-8244-9A6C-3EB21905B0CE}"/>
              </a:ext>
            </a:extLst>
          </p:cNvPr>
          <p:cNvSpPr/>
          <p:nvPr/>
        </p:nvSpPr>
        <p:spPr>
          <a:xfrm>
            <a:off x="6093230" y="3147060"/>
            <a:ext cx="2250672" cy="163275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 name="Rectangle 2"/>
          <p:cNvSpPr/>
          <p:nvPr/>
        </p:nvSpPr>
        <p:spPr>
          <a:xfrm>
            <a:off x="4165824" y="3299478"/>
            <a:ext cx="3860352" cy="259045"/>
          </a:xfrm>
          <a:prstGeom prst="rect">
            <a:avLst/>
          </a:prstGeom>
        </p:spPr>
        <p:txBody>
          <a:bodyPr wrap="none">
            <a:spAutoFit/>
          </a:bodyPr>
          <a:lstStyle/>
          <a:p>
            <a:pPr>
              <a:lnSpc>
                <a:spcPts val="1300"/>
              </a:lnSpc>
            </a:pPr>
            <a:r>
              <a:rPr lang="fr-FR" b="1" dirty="0">
                <a:solidFill>
                  <a:schemeClr val="bg1"/>
                </a:solidFill>
                <a:latin typeface="Montserrat SemiBold" pitchFamily="2" charset="77"/>
              </a:rPr>
              <a:t>MOTEURS DE RECHERCHE en B.O.</a:t>
            </a:r>
          </a:p>
        </p:txBody>
      </p:sp>
      <p:grpSp>
        <p:nvGrpSpPr>
          <p:cNvPr id="17" name="Group 17">
            <a:extLst>
              <a:ext uri="{FF2B5EF4-FFF2-40B4-BE49-F238E27FC236}">
                <a16:creationId xmlns:a16="http://schemas.microsoft.com/office/drawing/2014/main" id="{9CBCDEBB-B02B-FD4B-902D-51095B54A2F3}"/>
              </a:ext>
            </a:extLst>
          </p:cNvPr>
          <p:cNvGrpSpPr/>
          <p:nvPr/>
        </p:nvGrpSpPr>
        <p:grpSpPr>
          <a:xfrm>
            <a:off x="0" y="430356"/>
            <a:ext cx="4392309" cy="715389"/>
            <a:chOff x="-4" y="1"/>
            <a:chExt cx="4392309" cy="1134318"/>
          </a:xfrm>
        </p:grpSpPr>
        <p:sp>
          <p:nvSpPr>
            <p:cNvPr id="21"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4" name="TextBox 19">
              <a:extLst>
                <a:ext uri="{FF2B5EF4-FFF2-40B4-BE49-F238E27FC236}">
                  <a16:creationId xmlns:a16="http://schemas.microsoft.com/office/drawing/2014/main" id="{F25FF45A-EB94-EF4D-859B-C22086486D2C}"/>
                </a:ext>
              </a:extLst>
            </p:cNvPr>
            <p:cNvSpPr txBox="1"/>
            <p:nvPr/>
          </p:nvSpPr>
          <p:spPr>
            <a:xfrm>
              <a:off x="30246" y="437835"/>
              <a:ext cx="4362059" cy="410741"/>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RETROUVER UNE FICHE en </a:t>
              </a:r>
              <a:r>
                <a:rPr lang="fr-FR" b="1" dirty="0" smtClean="0">
                  <a:solidFill>
                    <a:schemeClr val="bg1"/>
                  </a:solidFill>
                  <a:latin typeface="Montserrat SemiBold" pitchFamily="2" charset="77"/>
                </a:rPr>
                <a:t>B.O.</a:t>
              </a:r>
              <a:endParaRPr lang="fr-FR" b="1" dirty="0">
                <a:solidFill>
                  <a:schemeClr val="bg1"/>
                </a:solidFill>
                <a:latin typeface="Montserrat SemiBold" pitchFamily="2" charset="77"/>
              </a:endParaRPr>
            </a:p>
          </p:txBody>
        </p:sp>
      </p:grpSp>
      <p:sp>
        <p:nvSpPr>
          <p:cNvPr id="18" name="Rectangle 17">
            <a:extLst>
              <a:ext uri="{FF2B5EF4-FFF2-40B4-BE49-F238E27FC236}">
                <a16:creationId xmlns:a16="http://schemas.microsoft.com/office/drawing/2014/main" id="{0F884C08-4A4D-C640-9837-D3C1295F465E}"/>
              </a:ext>
            </a:extLst>
          </p:cNvPr>
          <p:cNvSpPr/>
          <p:nvPr/>
        </p:nvSpPr>
        <p:spPr>
          <a:xfrm>
            <a:off x="3005286" y="2892102"/>
            <a:ext cx="2845821" cy="183716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7" name="ZoneTexte 6"/>
          <p:cNvSpPr txBox="1"/>
          <p:nvPr/>
        </p:nvSpPr>
        <p:spPr>
          <a:xfrm>
            <a:off x="5345083" y="590880"/>
            <a:ext cx="1177117" cy="369332"/>
          </a:xfrm>
          <a:prstGeom prst="rect">
            <a:avLst/>
          </a:prstGeom>
          <a:noFill/>
        </p:spPr>
        <p:txBody>
          <a:bodyPr wrap="none" rtlCol="0">
            <a:spAutoFit/>
          </a:bodyPr>
          <a:lstStyle/>
          <a:p>
            <a:r>
              <a:rPr lang="fr-FR" dirty="0">
                <a:solidFill>
                  <a:schemeClr val="bg1"/>
                </a:solidFill>
              </a:rPr>
              <a:t>4</a:t>
            </a:r>
            <a:r>
              <a:rPr lang="fr-FR" dirty="0" smtClean="0">
                <a:solidFill>
                  <a:schemeClr val="bg1"/>
                </a:solidFill>
              </a:rPr>
              <a:t> MOYENS</a:t>
            </a:r>
            <a:endParaRPr lang="fr-FR" dirty="0">
              <a:solidFill>
                <a:schemeClr val="bg1"/>
              </a:solidFill>
            </a:endParaRPr>
          </a:p>
        </p:txBody>
      </p:sp>
      <p:sp>
        <p:nvSpPr>
          <p:cNvPr id="8" name="ZoneTexte 7"/>
          <p:cNvSpPr txBox="1"/>
          <p:nvPr/>
        </p:nvSpPr>
        <p:spPr>
          <a:xfrm>
            <a:off x="2485505" y="3108960"/>
            <a:ext cx="301686" cy="369332"/>
          </a:xfrm>
          <a:prstGeom prst="rect">
            <a:avLst/>
          </a:prstGeom>
          <a:noFill/>
        </p:spPr>
        <p:txBody>
          <a:bodyPr wrap="none" rtlCol="0">
            <a:spAutoFit/>
          </a:bodyPr>
          <a:lstStyle/>
          <a:p>
            <a:r>
              <a:rPr lang="fr-FR" b="1" dirty="0">
                <a:solidFill>
                  <a:srgbClr val="C00000"/>
                </a:solidFill>
              </a:rPr>
              <a:t>3</a:t>
            </a:r>
          </a:p>
        </p:txBody>
      </p:sp>
      <p:sp>
        <p:nvSpPr>
          <p:cNvPr id="26" name="ZoneTexte 25"/>
          <p:cNvSpPr txBox="1"/>
          <p:nvPr/>
        </p:nvSpPr>
        <p:spPr>
          <a:xfrm>
            <a:off x="8927793" y="2492503"/>
            <a:ext cx="301686" cy="369332"/>
          </a:xfrm>
          <a:prstGeom prst="rect">
            <a:avLst/>
          </a:prstGeom>
          <a:noFill/>
        </p:spPr>
        <p:txBody>
          <a:bodyPr wrap="none" rtlCol="0">
            <a:spAutoFit/>
          </a:bodyPr>
          <a:lstStyle/>
          <a:p>
            <a:r>
              <a:rPr lang="fr-FR" b="1" dirty="0" smtClean="0">
                <a:solidFill>
                  <a:srgbClr val="C00000"/>
                </a:solidFill>
              </a:rPr>
              <a:t>2</a:t>
            </a:r>
            <a:endParaRPr lang="fr-FR" b="1" dirty="0">
              <a:solidFill>
                <a:srgbClr val="C00000"/>
              </a:solidFill>
            </a:endParaRPr>
          </a:p>
        </p:txBody>
      </p:sp>
      <p:sp>
        <p:nvSpPr>
          <p:cNvPr id="28" name="ZoneTexte 27"/>
          <p:cNvSpPr txBox="1"/>
          <p:nvPr/>
        </p:nvSpPr>
        <p:spPr>
          <a:xfrm>
            <a:off x="4562473" y="1168422"/>
            <a:ext cx="301686" cy="369332"/>
          </a:xfrm>
          <a:prstGeom prst="rect">
            <a:avLst/>
          </a:prstGeom>
          <a:noFill/>
        </p:spPr>
        <p:txBody>
          <a:bodyPr wrap="none" rtlCol="0">
            <a:spAutoFit/>
          </a:bodyPr>
          <a:lstStyle/>
          <a:p>
            <a:r>
              <a:rPr lang="fr-FR" b="1" dirty="0">
                <a:solidFill>
                  <a:srgbClr val="C00000"/>
                </a:solidFill>
              </a:rPr>
              <a:t>1</a:t>
            </a:r>
          </a:p>
        </p:txBody>
      </p:sp>
      <p:sp>
        <p:nvSpPr>
          <p:cNvPr id="22" name="Rectangle 21">
            <a:extLst>
              <a:ext uri="{FF2B5EF4-FFF2-40B4-BE49-F238E27FC236}">
                <a16:creationId xmlns:a16="http://schemas.microsoft.com/office/drawing/2014/main" id="{0F884C08-4A4D-C640-9837-D3C1295F465E}"/>
              </a:ext>
            </a:extLst>
          </p:cNvPr>
          <p:cNvSpPr/>
          <p:nvPr/>
        </p:nvSpPr>
        <p:spPr>
          <a:xfrm>
            <a:off x="4165824" y="1516099"/>
            <a:ext cx="547492" cy="38593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9" name="Rectangle 8"/>
          <p:cNvSpPr/>
          <p:nvPr/>
        </p:nvSpPr>
        <p:spPr>
          <a:xfrm rot="10800000" flipH="1" flipV="1">
            <a:off x="8383212" y="3613665"/>
            <a:ext cx="544582" cy="369332"/>
          </a:xfrm>
          <a:prstGeom prst="rect">
            <a:avLst/>
          </a:prstGeom>
        </p:spPr>
        <p:txBody>
          <a:bodyPr wrap="square">
            <a:spAutoFit/>
          </a:bodyPr>
          <a:lstStyle/>
          <a:p>
            <a:r>
              <a:rPr lang="fr-FR" b="1" dirty="0" smtClean="0">
                <a:solidFill>
                  <a:srgbClr val="C00000"/>
                </a:solidFill>
              </a:rPr>
              <a:t>4</a:t>
            </a:r>
            <a:endParaRPr lang="fr-FR" b="1" dirty="0">
              <a:solidFill>
                <a:srgbClr val="C00000"/>
              </a:solidFill>
            </a:endParaRPr>
          </a:p>
        </p:txBody>
      </p:sp>
    </p:spTree>
    <p:extLst>
      <p:ext uri="{BB962C8B-B14F-4D97-AF65-F5344CB8AC3E}">
        <p14:creationId xmlns:p14="http://schemas.microsoft.com/office/powerpoint/2010/main" val="35164180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87702" y="-11437"/>
            <a:ext cx="4500333" cy="1145751"/>
            <a:chOff x="3314688" y="-11432"/>
            <a:chExt cx="4606645"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8" y="-11432"/>
              <a:ext cx="439051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3939075" y="684279"/>
              <a:ext cx="3982258"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RECHERCHER PAR CONTENU</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297679"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RETROUVER UNE FICHE EN </a:t>
              </a:r>
              <a:r>
                <a:rPr lang="fr-FR" b="1" dirty="0" smtClean="0">
                  <a:solidFill>
                    <a:schemeClr val="bg1"/>
                  </a:solidFill>
                  <a:latin typeface="Montserrat SemiBold" pitchFamily="2" charset="77"/>
                </a:rPr>
                <a:t>BO</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7" name="Picture 6">
            <a:extLst>
              <a:ext uri="{FF2B5EF4-FFF2-40B4-BE49-F238E27FC236}">
                <a16:creationId xmlns:a16="http://schemas.microsoft.com/office/drawing/2014/main" id="{9A60D974-0AAB-804A-A1E5-F9A25CEEA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350" y="1173048"/>
            <a:ext cx="4565650" cy="1744942"/>
          </a:xfrm>
          <a:prstGeom prst="rect">
            <a:avLst/>
          </a:prstGeom>
        </p:spPr>
      </p:pic>
      <p:cxnSp>
        <p:nvCxnSpPr>
          <p:cNvPr id="17" name="Straight Arrow Connector 16">
            <a:extLst>
              <a:ext uri="{FF2B5EF4-FFF2-40B4-BE49-F238E27FC236}">
                <a16:creationId xmlns:a16="http://schemas.microsoft.com/office/drawing/2014/main" id="{34649486-72E0-CA42-A643-94F9A45FD846}"/>
              </a:ext>
            </a:extLst>
          </p:cNvPr>
          <p:cNvCxnSpPr>
            <a:cxnSpLocks/>
          </p:cNvCxnSpPr>
          <p:nvPr/>
        </p:nvCxnSpPr>
        <p:spPr>
          <a:xfrm>
            <a:off x="6080065" y="2867891"/>
            <a:ext cx="0" cy="101133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9226EC4-93F1-4B4A-962C-B6AC58BEB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53" y="3867484"/>
            <a:ext cx="9131300" cy="2883568"/>
          </a:xfrm>
          <a:prstGeom prst="rect">
            <a:avLst/>
          </a:prstGeom>
        </p:spPr>
      </p:pic>
      <p:sp>
        <p:nvSpPr>
          <p:cNvPr id="16" name="Rectangle 15">
            <a:extLst>
              <a:ext uri="{FF2B5EF4-FFF2-40B4-BE49-F238E27FC236}">
                <a16:creationId xmlns:a16="http://schemas.microsoft.com/office/drawing/2014/main" id="{0F884C08-4A4D-C640-9837-D3C1295F465E}"/>
              </a:ext>
            </a:extLst>
          </p:cNvPr>
          <p:cNvSpPr/>
          <p:nvPr/>
        </p:nvSpPr>
        <p:spPr>
          <a:xfrm>
            <a:off x="3357502" y="2072566"/>
            <a:ext cx="660400" cy="38222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8" name="Rectangle 7"/>
          <p:cNvSpPr/>
          <p:nvPr/>
        </p:nvSpPr>
        <p:spPr>
          <a:xfrm>
            <a:off x="8188035" y="953856"/>
            <a:ext cx="6096000" cy="2308324"/>
          </a:xfrm>
          <a:prstGeom prst="rect">
            <a:avLst/>
          </a:prstGeom>
        </p:spPr>
        <p:txBody>
          <a:bodyPr>
            <a:spAutoFit/>
          </a:bodyPr>
          <a:lstStyle/>
          <a:p>
            <a:r>
              <a:rPr lang="fr-FR" dirty="0">
                <a:solidFill>
                  <a:srgbClr val="FF0000"/>
                </a:solidFill>
              </a:rPr>
              <a:t>Attention!</a:t>
            </a:r>
          </a:p>
          <a:p>
            <a:r>
              <a:rPr lang="fr-FR" dirty="0" smtClean="0">
                <a:solidFill>
                  <a:srgbClr val="FF0000"/>
                </a:solidFill>
              </a:rPr>
              <a:t>Seules les fiches dont vous êtes </a:t>
            </a:r>
            <a:br>
              <a:rPr lang="fr-FR" dirty="0" smtClean="0">
                <a:solidFill>
                  <a:srgbClr val="FF0000"/>
                </a:solidFill>
              </a:rPr>
            </a:br>
            <a:r>
              <a:rPr lang="fr-FR" dirty="0" smtClean="0">
                <a:solidFill>
                  <a:srgbClr val="FF0000"/>
                </a:solidFill>
              </a:rPr>
              <a:t>le rédacteur sont d’abord affichées </a:t>
            </a:r>
            <a:br>
              <a:rPr lang="fr-FR" dirty="0" smtClean="0">
                <a:solidFill>
                  <a:srgbClr val="FF0000"/>
                </a:solidFill>
              </a:rPr>
            </a:br>
            <a:r>
              <a:rPr lang="fr-FR" dirty="0" smtClean="0">
                <a:solidFill>
                  <a:srgbClr val="FF0000"/>
                </a:solidFill>
              </a:rPr>
              <a:t>(pas celles des autres rédacteurs).</a:t>
            </a:r>
            <a:br>
              <a:rPr lang="fr-FR" dirty="0" smtClean="0">
                <a:solidFill>
                  <a:srgbClr val="FF0000"/>
                </a:solidFill>
              </a:rPr>
            </a:br>
            <a:r>
              <a:rPr lang="fr-FR" dirty="0" smtClean="0">
                <a:solidFill>
                  <a:srgbClr val="FF0000"/>
                </a:solidFill>
              </a:rPr>
              <a:t>Pour voir la liste complète des fiches </a:t>
            </a:r>
            <a:br>
              <a:rPr lang="fr-FR" dirty="0" smtClean="0">
                <a:solidFill>
                  <a:srgbClr val="FF0000"/>
                </a:solidFill>
              </a:rPr>
            </a:br>
            <a:r>
              <a:rPr lang="fr-FR" dirty="0" smtClean="0">
                <a:solidFill>
                  <a:srgbClr val="FF0000"/>
                </a:solidFill>
              </a:rPr>
              <a:t>sur lesquelles vous avez aussi les droits, </a:t>
            </a:r>
            <a:br>
              <a:rPr lang="fr-FR" dirty="0" smtClean="0">
                <a:solidFill>
                  <a:srgbClr val="FF0000"/>
                </a:solidFill>
              </a:rPr>
            </a:br>
            <a:r>
              <a:rPr lang="fr-FR" dirty="0" smtClean="0">
                <a:solidFill>
                  <a:srgbClr val="FF0000"/>
                </a:solidFill>
              </a:rPr>
              <a:t>il faut faire une recherche</a:t>
            </a:r>
            <a:br>
              <a:rPr lang="fr-FR" dirty="0" smtClean="0">
                <a:solidFill>
                  <a:srgbClr val="FF0000"/>
                </a:solidFill>
              </a:rPr>
            </a:br>
            <a:r>
              <a:rPr lang="fr-FR" dirty="0" smtClean="0">
                <a:solidFill>
                  <a:srgbClr val="FF0000"/>
                </a:solidFill>
              </a:rPr>
              <a:t>et n’indiquer aucun critère.</a:t>
            </a:r>
            <a:endParaRPr lang="fr-FR" dirty="0">
              <a:solidFill>
                <a:srgbClr val="FF0000"/>
              </a:solidFill>
            </a:endParaRPr>
          </a:p>
        </p:txBody>
      </p:sp>
    </p:spTree>
    <p:extLst>
      <p:ext uri="{BB962C8B-B14F-4D97-AF65-F5344CB8AC3E}">
        <p14:creationId xmlns:p14="http://schemas.microsoft.com/office/powerpoint/2010/main" val="370702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 fill="hold"/>
                                        <p:tgtEl>
                                          <p:spTgt spid="17"/>
                                        </p:tgtEl>
                                        <p:attrNameLst>
                                          <p:attrName>ppt_w</p:attrName>
                                        </p:attrNameLst>
                                      </p:cBhvr>
                                      <p:tavLst>
                                        <p:tav tm="0">
                                          <p:val>
                                            <p:fltVal val="0"/>
                                          </p:val>
                                        </p:tav>
                                        <p:tav tm="100000">
                                          <p:val>
                                            <p:strVal val="#ppt_w"/>
                                          </p:val>
                                        </p:tav>
                                      </p:tavLst>
                                    </p:anim>
                                    <p:anim calcmode="lin" valueType="num">
                                      <p:cBhvr>
                                        <p:cTn id="8" dur="200" fill="hold"/>
                                        <p:tgtEl>
                                          <p:spTgt spid="17"/>
                                        </p:tgtEl>
                                        <p:attrNameLst>
                                          <p:attrName>ppt_h</p:attrName>
                                        </p:attrNameLst>
                                      </p:cBhvr>
                                      <p:tavLst>
                                        <p:tav tm="0">
                                          <p:val>
                                            <p:fltVal val="0"/>
                                          </p:val>
                                        </p:tav>
                                        <p:tav tm="100000">
                                          <p:val>
                                            <p:strVal val="#ppt_h"/>
                                          </p:val>
                                        </p:tav>
                                      </p:tavLst>
                                    </p:anim>
                                    <p:animEffect transition="in" filter="fade">
                                      <p:cBhvr>
                                        <p:cTn id="9"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4A278B0-F9B2-DC49-9800-7A32FCE888F5}"/>
              </a:ext>
            </a:extLst>
          </p:cNvPr>
          <p:cNvGrpSpPr/>
          <p:nvPr/>
        </p:nvGrpSpPr>
        <p:grpSpPr>
          <a:xfrm>
            <a:off x="-4" y="0"/>
            <a:ext cx="7186867" cy="1134318"/>
            <a:chOff x="-5" y="1"/>
            <a:chExt cx="7186867" cy="1134318"/>
          </a:xfrm>
        </p:grpSpPr>
        <p:sp>
          <p:nvSpPr>
            <p:cNvPr id="29" name="Round Single Corner Rectangle 28">
              <a:extLst>
                <a:ext uri="{FF2B5EF4-FFF2-40B4-BE49-F238E27FC236}">
                  <a16:creationId xmlns:a16="http://schemas.microsoft.com/office/drawing/2014/main" id="{36408019-BFEB-3540-9CC1-D72939FB712D}"/>
                </a:ext>
              </a:extLst>
            </p:cNvPr>
            <p:cNvSpPr/>
            <p:nvPr/>
          </p:nvSpPr>
          <p:spPr>
            <a:xfrm flipH="1">
              <a:off x="-5" y="1"/>
              <a:ext cx="601218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0" name="TextBox 29">
              <a:extLst>
                <a:ext uri="{FF2B5EF4-FFF2-40B4-BE49-F238E27FC236}">
                  <a16:creationId xmlns:a16="http://schemas.microsoft.com/office/drawing/2014/main" id="{B523DF81-C601-5341-974F-0933DE37282E}"/>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FONCTIONNEMENT </a:t>
              </a:r>
              <a:r>
                <a:rPr lang="fr-FR" b="1" dirty="0" smtClean="0">
                  <a:solidFill>
                    <a:schemeClr val="bg1"/>
                  </a:solidFill>
                  <a:latin typeface="Montserrat SemiBold" pitchFamily="2" charset="77"/>
                </a:rPr>
                <a:t>EN </a:t>
              </a:r>
              <a:r>
                <a:rPr lang="fr-FR" b="1" dirty="0">
                  <a:solidFill>
                    <a:schemeClr val="bg1"/>
                  </a:solidFill>
                  <a:latin typeface="Montserrat SemiBold" pitchFamily="2" charset="77"/>
                </a:rPr>
                <a:t>BASES DE DONNÉES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6" name="Rectangle 25">
            <a:extLst>
              <a:ext uri="{FF2B5EF4-FFF2-40B4-BE49-F238E27FC236}">
                <a16:creationId xmlns:a16="http://schemas.microsoft.com/office/drawing/2014/main" id="{D3CE27B6-7F9E-3447-94E5-CFD2537BB71F}"/>
              </a:ext>
            </a:extLst>
          </p:cNvPr>
          <p:cNvSpPr/>
          <p:nvPr/>
        </p:nvSpPr>
        <p:spPr>
          <a:xfrm>
            <a:off x="279132" y="1323822"/>
            <a:ext cx="1743977" cy="79826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Straight Arrow Connector 16">
            <a:extLst>
              <a:ext uri="{FF2B5EF4-FFF2-40B4-BE49-F238E27FC236}">
                <a16:creationId xmlns:a16="http://schemas.microsoft.com/office/drawing/2014/main" id="{8C5C650C-3649-5B44-8590-65BE73DE4F4B}"/>
              </a:ext>
            </a:extLst>
          </p:cNvPr>
          <p:cNvCxnSpPr>
            <a:cxnSpLocks/>
          </p:cNvCxnSpPr>
          <p:nvPr/>
        </p:nvCxnSpPr>
        <p:spPr>
          <a:xfrm flipV="1">
            <a:off x="6968049" y="2160648"/>
            <a:ext cx="1276493" cy="300179"/>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557D66C-4F6F-A14B-897C-EB50D14DB75D}"/>
              </a:ext>
            </a:extLst>
          </p:cNvPr>
          <p:cNvSpPr txBox="1"/>
          <p:nvPr/>
        </p:nvSpPr>
        <p:spPr>
          <a:xfrm>
            <a:off x="1490018" y="1431743"/>
            <a:ext cx="3589493" cy="5309146"/>
          </a:xfrm>
          <a:prstGeom prst="rect">
            <a:avLst/>
          </a:prstGeom>
          <a:noFill/>
        </p:spPr>
        <p:txBody>
          <a:bodyPr wrap="square" rtlCol="0">
            <a:spAutoFit/>
          </a:bodyPr>
          <a:lstStyle/>
          <a:p>
            <a:pPr>
              <a:spcAft>
                <a:spcPts val="1800"/>
              </a:spcAft>
            </a:pPr>
            <a:r>
              <a:rPr lang="fr-FR" sz="2400" dirty="0">
                <a:solidFill>
                  <a:srgbClr val="1E516E"/>
                </a:solidFill>
                <a:latin typeface="Montserrat" pitchFamily="2" charset="77"/>
              </a:rPr>
              <a:t>UE</a:t>
            </a:r>
            <a:br>
              <a:rPr lang="fr-FR" sz="2400"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b="1" dirty="0" smtClean="0">
                <a:solidFill>
                  <a:srgbClr val="1E516E"/>
                </a:solidFill>
                <a:latin typeface="Montserrat" pitchFamily="2" charset="77"/>
              </a:rPr>
              <a:t>Diplômes</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1600" b="1" dirty="0" smtClean="0">
                <a:solidFill>
                  <a:srgbClr val="1E516E"/>
                </a:solidFill>
                <a:latin typeface="Montserrat" panose="02000505000000020004" pitchFamily="2" charset="77"/>
              </a:rPr>
              <a:t>Contacter BDO+POF (DNF)</a:t>
            </a:r>
            <a:endParaRPr lang="fr-FR" sz="1600" b="1"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 Offre locale »</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2400" b="1"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Événements</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Photothèque</a:t>
            </a:r>
            <a:br>
              <a:rPr lang="fr-FR" sz="2400" dirty="0" smtClean="0">
                <a:solidFill>
                  <a:srgbClr val="1E516E"/>
                </a:solidFill>
                <a:latin typeface="Montserrat" pitchFamily="2" charset="77"/>
              </a:rPr>
            </a:br>
            <a:r>
              <a:rPr lang="fr-FR" sz="2400" dirty="0" err="1" smtClean="0">
                <a:solidFill>
                  <a:srgbClr val="1E516E"/>
                </a:solidFill>
                <a:latin typeface="Montserrat" pitchFamily="2" charset="77"/>
              </a:rPr>
              <a:t>Ajaris</a:t>
            </a:r>
            <a:endParaRPr lang="fr-FR" sz="2400"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Emplois et stages</a:t>
            </a:r>
            <a:r>
              <a:rPr lang="fr-FR" sz="1600" b="1" dirty="0">
                <a:solidFill>
                  <a:srgbClr val="1E516E"/>
                </a:solidFill>
                <a:latin typeface="Montserrat" pitchFamily="2" charset="77"/>
              </a:rPr>
              <a:t/>
            </a:r>
            <a:br>
              <a:rPr lang="fr-FR" sz="1600" b="1" dirty="0">
                <a:solidFill>
                  <a:srgbClr val="1E516E"/>
                </a:solidFill>
                <a:latin typeface="Montserrat" pitchFamily="2" charset="77"/>
              </a:rPr>
            </a:br>
            <a:endParaRPr lang="fr-FR" sz="1600" dirty="0">
              <a:solidFill>
                <a:srgbClr val="1E516E"/>
              </a:solidFill>
              <a:latin typeface="Montserrat" panose="02000505000000020004" pitchFamily="2" charset="77"/>
            </a:endParaRPr>
          </a:p>
        </p:txBody>
      </p:sp>
      <p:pic>
        <p:nvPicPr>
          <p:cNvPr id="33" name="Picture 32">
            <a:extLst>
              <a:ext uri="{FF2B5EF4-FFF2-40B4-BE49-F238E27FC236}">
                <a16:creationId xmlns:a16="http://schemas.microsoft.com/office/drawing/2014/main" id="{C386E4F8-DF77-0944-B9A6-0AD5514BEF4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1387953"/>
            <a:ext cx="688325" cy="714799"/>
          </a:xfrm>
          <a:prstGeom prst="rect">
            <a:avLst/>
          </a:prstGeom>
        </p:spPr>
      </p:pic>
      <p:pic>
        <p:nvPicPr>
          <p:cNvPr id="34" name="Picture 33">
            <a:extLst>
              <a:ext uri="{FF2B5EF4-FFF2-40B4-BE49-F238E27FC236}">
                <a16:creationId xmlns:a16="http://schemas.microsoft.com/office/drawing/2014/main" id="{3DAAA6C2-0592-EF42-84E9-46E9EEDF59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2245318"/>
            <a:ext cx="688325" cy="714799"/>
          </a:xfrm>
          <a:prstGeom prst="rect">
            <a:avLst/>
          </a:prstGeom>
        </p:spPr>
      </p:pic>
      <p:pic>
        <p:nvPicPr>
          <p:cNvPr id="35" name="Picture 34">
            <a:extLst>
              <a:ext uri="{FF2B5EF4-FFF2-40B4-BE49-F238E27FC236}">
                <a16:creationId xmlns:a16="http://schemas.microsoft.com/office/drawing/2014/main" id="{0C2873B3-8B15-5E42-B6AF-7162ECE880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105571"/>
            <a:ext cx="688325" cy="714799"/>
          </a:xfrm>
          <a:prstGeom prst="rect">
            <a:avLst/>
          </a:prstGeom>
        </p:spPr>
      </p:pic>
      <p:pic>
        <p:nvPicPr>
          <p:cNvPr id="36" name="Picture 35">
            <a:extLst>
              <a:ext uri="{FF2B5EF4-FFF2-40B4-BE49-F238E27FC236}">
                <a16:creationId xmlns:a16="http://schemas.microsoft.com/office/drawing/2014/main" id="{1CE53EA1-2C0A-9247-BF77-F2DCD7DB7D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944863"/>
            <a:ext cx="688325" cy="714799"/>
          </a:xfrm>
          <a:prstGeom prst="rect">
            <a:avLst/>
          </a:prstGeom>
        </p:spPr>
      </p:pic>
      <p:pic>
        <p:nvPicPr>
          <p:cNvPr id="37" name="Picture 36">
            <a:extLst>
              <a:ext uri="{FF2B5EF4-FFF2-40B4-BE49-F238E27FC236}">
                <a16:creationId xmlns:a16="http://schemas.microsoft.com/office/drawing/2014/main" id="{16DFD3C6-F77B-BA49-9CDD-6914A73215B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4792518"/>
            <a:ext cx="688325" cy="714799"/>
          </a:xfrm>
          <a:prstGeom prst="rect">
            <a:avLst/>
          </a:prstGeom>
        </p:spPr>
      </p:pic>
      <p:pic>
        <p:nvPicPr>
          <p:cNvPr id="38" name="Picture 37">
            <a:extLst>
              <a:ext uri="{FF2B5EF4-FFF2-40B4-BE49-F238E27FC236}">
                <a16:creationId xmlns:a16="http://schemas.microsoft.com/office/drawing/2014/main" id="{51BF2613-7E0B-4D43-8690-108902BB669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5649164"/>
            <a:ext cx="688325" cy="714799"/>
          </a:xfrm>
          <a:prstGeom prst="rect">
            <a:avLst/>
          </a:prstGeom>
        </p:spPr>
      </p:pic>
      <p:sp>
        <p:nvSpPr>
          <p:cNvPr id="15" name="TextBox 14">
            <a:extLst>
              <a:ext uri="{FF2B5EF4-FFF2-40B4-BE49-F238E27FC236}">
                <a16:creationId xmlns:a16="http://schemas.microsoft.com/office/drawing/2014/main" id="{D3A95E8F-E3E9-4E49-8B49-8A9D278A98A4}"/>
              </a:ext>
            </a:extLst>
          </p:cNvPr>
          <p:cNvSpPr txBox="1"/>
          <p:nvPr/>
        </p:nvSpPr>
        <p:spPr>
          <a:xfrm>
            <a:off x="4598996" y="2428272"/>
            <a:ext cx="2994008" cy="3293209"/>
          </a:xfrm>
          <a:prstGeom prst="rect">
            <a:avLst/>
          </a:prstGeom>
          <a:noFill/>
        </p:spPr>
        <p:txBody>
          <a:bodyPr wrap="square" rtlCol="0">
            <a:spAutoFit/>
          </a:bodyPr>
          <a:lstStyle/>
          <a:p>
            <a:pPr marL="285750" indent="-285750">
              <a:buFont typeface="Arial" panose="020B0604020202020204" pitchFamily="34" charset="0"/>
              <a:buChar char="•"/>
            </a:pPr>
            <a:r>
              <a:rPr lang="fr-FR" sz="1600" b="1" dirty="0" smtClean="0">
                <a:solidFill>
                  <a:srgbClr val="1E516E"/>
                </a:solidFill>
                <a:latin typeface="Montserrat" panose="02000505000000020004" pitchFamily="2" charset="77"/>
              </a:rPr>
              <a:t>Diplômes</a:t>
            </a:r>
          </a:p>
          <a:p>
            <a:pPr lvl="1"/>
            <a:r>
              <a:rPr lang="fr-FR" sz="1600" dirty="0" smtClean="0">
                <a:solidFill>
                  <a:srgbClr val="1E516E"/>
                </a:solidFill>
                <a:latin typeface="Montserrat" panose="02000505000000020004" pitchFamily="2" charset="77"/>
              </a:rPr>
              <a:t/>
            </a:r>
            <a:br>
              <a:rPr lang="fr-FR" sz="1600" dirty="0" smtClean="0">
                <a:solidFill>
                  <a:srgbClr val="1E516E"/>
                </a:solidFill>
                <a:latin typeface="Montserrat" panose="02000505000000020004" pitchFamily="2" charset="77"/>
              </a:rPr>
            </a:br>
            <a:endParaRPr lang="fr-FR" sz="1600" dirty="0">
              <a:solidFill>
                <a:srgbClr val="1E516E"/>
              </a:solidFill>
              <a:latin typeface="Montserrat" panose="02000505000000020004" pitchFamily="2" charset="77"/>
            </a:endParaRPr>
          </a:p>
          <a:p>
            <a:pPr marL="285750" indent="-285750">
              <a:buFont typeface="Arial" panose="020B0604020202020204" pitchFamily="34" charset="0"/>
              <a:buChar char="•"/>
            </a:pPr>
            <a:r>
              <a:rPr lang="fr-FR" sz="1600" b="1" dirty="0">
                <a:solidFill>
                  <a:srgbClr val="1E516E"/>
                </a:solidFill>
                <a:latin typeface="Montserrat" panose="02000505000000020004" pitchFamily="2" charset="77"/>
              </a:rPr>
              <a:t>Diplômes régionaux </a:t>
            </a:r>
            <a:r>
              <a:rPr lang="fr-FR" sz="1600" dirty="0">
                <a:solidFill>
                  <a:srgbClr val="1E516E"/>
                </a:solidFill>
                <a:latin typeface="Montserrat" panose="02000505000000020004" pitchFamily="2" charset="77"/>
              </a:rPr>
              <a:t/>
            </a:r>
            <a:br>
              <a:rPr lang="fr-FR" sz="1600" dirty="0">
                <a:solidFill>
                  <a:srgbClr val="1E516E"/>
                </a:solidFill>
                <a:latin typeface="Montserrat" panose="02000505000000020004" pitchFamily="2" charset="77"/>
              </a:rPr>
            </a:br>
            <a:r>
              <a:rPr lang="fr-FR" sz="1600" dirty="0">
                <a:solidFill>
                  <a:srgbClr val="1E516E"/>
                </a:solidFill>
                <a:latin typeface="Montserrat" panose="02000505000000020004" pitchFamily="2" charset="77"/>
              </a:rPr>
              <a:t>Cnam Entreprises </a:t>
            </a:r>
            <a:br>
              <a:rPr lang="fr-FR" sz="1600" dirty="0">
                <a:solidFill>
                  <a:srgbClr val="1E516E"/>
                </a:solidFill>
                <a:latin typeface="Montserrat" panose="02000505000000020004" pitchFamily="2" charset="77"/>
              </a:rPr>
            </a:br>
            <a:r>
              <a:rPr lang="fr-FR" sz="1600" dirty="0">
                <a:solidFill>
                  <a:srgbClr val="1E516E"/>
                </a:solidFill>
                <a:latin typeface="Montserrat" panose="02000505000000020004" pitchFamily="2" charset="77"/>
              </a:rPr>
              <a:t>éditeurs </a:t>
            </a:r>
            <a:r>
              <a:rPr lang="fr-FR" sz="1600" dirty="0" smtClean="0">
                <a:solidFill>
                  <a:srgbClr val="1E516E"/>
                </a:solidFill>
                <a:latin typeface="Montserrat" panose="02000505000000020004" pitchFamily="2" charset="77"/>
              </a:rPr>
              <a:t>régionaux</a:t>
            </a:r>
            <a:br>
              <a:rPr lang="fr-FR" sz="1600" dirty="0" smtClean="0">
                <a:solidFill>
                  <a:srgbClr val="1E516E"/>
                </a:solidFill>
                <a:latin typeface="Montserrat" panose="02000505000000020004" pitchFamily="2" charset="77"/>
              </a:rPr>
            </a:br>
            <a:endParaRPr lang="fr-FR" sz="1600" dirty="0">
              <a:solidFill>
                <a:srgbClr val="1E516E"/>
              </a:solidFill>
              <a:latin typeface="Montserrat" panose="02000505000000020004" pitchFamily="2" charset="77"/>
            </a:endParaRPr>
          </a:p>
          <a:p>
            <a:pPr marL="285750" indent="-285750">
              <a:buFont typeface="Arial" panose="020B0604020202020204" pitchFamily="34" charset="0"/>
              <a:buChar char="•"/>
            </a:pPr>
            <a:endParaRPr lang="fr-FR" sz="1600" dirty="0" smtClean="0">
              <a:solidFill>
                <a:srgbClr val="1E516E"/>
              </a:solidFill>
              <a:latin typeface="Montserrat" panose="02000505000000020004" pitchFamily="2" charset="77"/>
            </a:endParaRPr>
          </a:p>
          <a:p>
            <a:pPr marL="285750" indent="-285750">
              <a:buFont typeface="Arial" panose="020B0604020202020204" pitchFamily="34" charset="0"/>
              <a:buChar char="•"/>
            </a:pPr>
            <a:r>
              <a:rPr lang="fr-FR" sz="1600" b="1" dirty="0">
                <a:solidFill>
                  <a:srgbClr val="1E516E"/>
                </a:solidFill>
                <a:latin typeface="Montserrat" panose="02000505000000020004" pitchFamily="2" charset="77"/>
              </a:rPr>
              <a:t>Alternance</a:t>
            </a:r>
            <a:br>
              <a:rPr lang="fr-FR" sz="1600" b="1" dirty="0">
                <a:solidFill>
                  <a:srgbClr val="1E516E"/>
                </a:solidFill>
                <a:latin typeface="Montserrat" panose="02000505000000020004" pitchFamily="2" charset="77"/>
              </a:rPr>
            </a:br>
            <a:r>
              <a:rPr lang="fr-FR" sz="1600" dirty="0">
                <a:solidFill>
                  <a:srgbClr val="1E516E"/>
                </a:solidFill>
                <a:latin typeface="Montserrat" panose="02000505000000020004" pitchFamily="2" charset="77"/>
              </a:rPr>
              <a:t>éditeurs </a:t>
            </a:r>
            <a:r>
              <a:rPr lang="fr-FR" sz="1600" dirty="0" smtClean="0">
                <a:solidFill>
                  <a:srgbClr val="1E516E"/>
                </a:solidFill>
                <a:latin typeface="Montserrat" panose="02000505000000020004" pitchFamily="2" charset="77"/>
              </a:rPr>
              <a:t>régionaux</a:t>
            </a:r>
            <a:br>
              <a:rPr lang="fr-FR" sz="1600" dirty="0" smtClean="0">
                <a:solidFill>
                  <a:srgbClr val="1E516E"/>
                </a:solidFill>
                <a:latin typeface="Montserrat" panose="02000505000000020004" pitchFamily="2" charset="77"/>
              </a:rPr>
            </a:br>
            <a:endParaRPr lang="fr-FR" sz="1600" dirty="0">
              <a:solidFill>
                <a:srgbClr val="1E516E"/>
              </a:solidFill>
              <a:latin typeface="Montserrat" panose="02000505000000020004" pitchFamily="2" charset="77"/>
            </a:endParaRPr>
          </a:p>
          <a:p>
            <a:pPr marL="285750" indent="-285750">
              <a:buFont typeface="Arial" panose="020B0604020202020204" pitchFamily="34" charset="0"/>
              <a:buChar char="•"/>
            </a:pPr>
            <a:endParaRPr lang="fr-FR" sz="1600" dirty="0" smtClean="0">
              <a:solidFill>
                <a:srgbClr val="1E516E"/>
              </a:solidFill>
              <a:latin typeface="Montserrat" panose="02000505000000020004" pitchFamily="2" charset="77"/>
            </a:endParaRPr>
          </a:p>
          <a:p>
            <a:pPr lvl="0"/>
            <a:endParaRPr lang="fr-FR" sz="1600" dirty="0">
              <a:solidFill>
                <a:srgbClr val="1E516E"/>
              </a:solidFill>
              <a:latin typeface="Montserrat" panose="02000505000000020004" pitchFamily="2" charset="77"/>
            </a:endParaRPr>
          </a:p>
        </p:txBody>
      </p:sp>
      <p:sp>
        <p:nvSpPr>
          <p:cNvPr id="40" name="TextBox 39">
            <a:extLst>
              <a:ext uri="{FF2B5EF4-FFF2-40B4-BE49-F238E27FC236}">
                <a16:creationId xmlns:a16="http://schemas.microsoft.com/office/drawing/2014/main" id="{F62D4723-4390-F741-8732-6020EEBEE7E7}"/>
              </a:ext>
            </a:extLst>
          </p:cNvPr>
          <p:cNvSpPr txBox="1"/>
          <p:nvPr/>
        </p:nvSpPr>
        <p:spPr>
          <a:xfrm>
            <a:off x="8516593" y="1552256"/>
            <a:ext cx="2820625" cy="969496"/>
          </a:xfrm>
          <a:prstGeom prst="rect">
            <a:avLst/>
          </a:prstGeom>
          <a:noFill/>
        </p:spPr>
        <p:txBody>
          <a:bodyPr wrap="square" rtlCol="0">
            <a:spAutoFit/>
          </a:bodyPr>
          <a:lstStyle/>
          <a:p>
            <a:pPr algn="ctr">
              <a:spcAft>
                <a:spcPts val="600"/>
              </a:spcAft>
            </a:pPr>
            <a:r>
              <a:rPr lang="fr-FR" sz="4100" b="1" dirty="0" smtClean="0">
                <a:solidFill>
                  <a:srgbClr val="1E516E"/>
                </a:solidFill>
                <a:latin typeface="Montserrat" pitchFamily="2" charset="77"/>
              </a:rPr>
              <a:t>www</a:t>
            </a:r>
            <a:br>
              <a:rPr lang="fr-FR" sz="4100" b="1" dirty="0" smtClean="0">
                <a:solidFill>
                  <a:srgbClr val="1E516E"/>
                </a:solidFill>
                <a:latin typeface="Montserrat" pitchFamily="2" charset="77"/>
              </a:rPr>
            </a:br>
            <a:r>
              <a:rPr lang="fr-FR" sz="1600" b="1" dirty="0" smtClean="0">
                <a:solidFill>
                  <a:srgbClr val="1E516E"/>
                </a:solidFill>
                <a:latin typeface="Montserrat" pitchFamily="2" charset="77"/>
              </a:rPr>
              <a:t>&amp; </a:t>
            </a:r>
            <a:r>
              <a:rPr lang="fr-FR" sz="1600" b="1" dirty="0">
                <a:solidFill>
                  <a:srgbClr val="1E516E"/>
                </a:solidFill>
                <a:latin typeface="Montserrat" pitchFamily="2" charset="77"/>
              </a:rPr>
              <a:t>sites de </a:t>
            </a:r>
            <a:r>
              <a:rPr lang="fr-FR" sz="1600" b="1" dirty="0" smtClean="0">
                <a:solidFill>
                  <a:srgbClr val="1E516E"/>
                </a:solidFill>
                <a:latin typeface="Montserrat" pitchFamily="2" charset="77"/>
              </a:rPr>
              <a:t>composantes</a:t>
            </a:r>
            <a:endParaRPr lang="fr-FR" sz="1600" b="1" dirty="0">
              <a:solidFill>
                <a:srgbClr val="1E516E"/>
              </a:solidFill>
              <a:latin typeface="Montserrat" pitchFamily="2" charset="77"/>
            </a:endParaRPr>
          </a:p>
        </p:txBody>
      </p:sp>
      <p:sp>
        <p:nvSpPr>
          <p:cNvPr id="7" name="Rectangle 6"/>
          <p:cNvSpPr/>
          <p:nvPr/>
        </p:nvSpPr>
        <p:spPr>
          <a:xfrm>
            <a:off x="7186863" y="2960117"/>
            <a:ext cx="6096000" cy="1600438"/>
          </a:xfrm>
          <a:prstGeom prst="rect">
            <a:avLst/>
          </a:prstGeom>
        </p:spPr>
        <p:txBody>
          <a:bodyPr>
            <a:spAutoFit/>
          </a:bodyPr>
          <a:lstStyle/>
          <a:p>
            <a:pPr algn="ctr">
              <a:spcAft>
                <a:spcPts val="600"/>
              </a:spcAft>
            </a:pPr>
            <a:r>
              <a:rPr lang="fr-FR" sz="4000" b="1" dirty="0" smtClean="0">
                <a:solidFill>
                  <a:srgbClr val="1E516E"/>
                </a:solidFill>
                <a:latin typeface="Montserrat" pitchFamily="2" charset="77"/>
              </a:rPr>
              <a:t>SITES </a:t>
            </a:r>
            <a:br>
              <a:rPr lang="fr-FR" sz="4000" b="1" dirty="0" smtClean="0">
                <a:solidFill>
                  <a:srgbClr val="1E516E"/>
                </a:solidFill>
                <a:latin typeface="Montserrat" pitchFamily="2" charset="77"/>
              </a:rPr>
            </a:br>
            <a:r>
              <a:rPr lang="fr-FR" sz="4000" b="1" dirty="0" smtClean="0">
                <a:solidFill>
                  <a:srgbClr val="1E516E"/>
                </a:solidFill>
                <a:latin typeface="Montserrat" pitchFamily="2" charset="77"/>
              </a:rPr>
              <a:t>REGIONAUX</a:t>
            </a:r>
            <a:r>
              <a:rPr lang="fr-FR" sz="4800" b="1" dirty="0" smtClean="0">
                <a:solidFill>
                  <a:srgbClr val="1E516E"/>
                </a:solidFill>
                <a:latin typeface="Montserrat" pitchFamily="2" charset="77"/>
              </a:rPr>
              <a:t/>
            </a:r>
            <a:br>
              <a:rPr lang="fr-FR" sz="4800" b="1" dirty="0" smtClean="0">
                <a:solidFill>
                  <a:srgbClr val="1E516E"/>
                </a:solidFill>
                <a:latin typeface="Montserrat" pitchFamily="2" charset="77"/>
              </a:rPr>
            </a:br>
            <a:endParaRPr lang="fr-FR" dirty="0">
              <a:solidFill>
                <a:srgbClr val="1E516E"/>
              </a:solidFill>
              <a:latin typeface="Montserrat" panose="02000505000000020004" pitchFamily="2" charset="77"/>
            </a:endParaRPr>
          </a:p>
        </p:txBody>
      </p:sp>
      <p:cxnSp>
        <p:nvCxnSpPr>
          <p:cNvPr id="41" name="Straight Arrow Connector 16">
            <a:extLst>
              <a:ext uri="{FF2B5EF4-FFF2-40B4-BE49-F238E27FC236}">
                <a16:creationId xmlns:a16="http://schemas.microsoft.com/office/drawing/2014/main" id="{8C5C650C-3649-5B44-8590-65BE73DE4F4B}"/>
              </a:ext>
            </a:extLst>
          </p:cNvPr>
          <p:cNvCxnSpPr>
            <a:cxnSpLocks/>
          </p:cNvCxnSpPr>
          <p:nvPr/>
        </p:nvCxnSpPr>
        <p:spPr>
          <a:xfrm>
            <a:off x="6959565" y="4835149"/>
            <a:ext cx="1459671" cy="349546"/>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16">
            <a:extLst>
              <a:ext uri="{FF2B5EF4-FFF2-40B4-BE49-F238E27FC236}">
                <a16:creationId xmlns:a16="http://schemas.microsoft.com/office/drawing/2014/main" id="{8C5C650C-3649-5B44-8590-65BE73DE4F4B}"/>
              </a:ext>
            </a:extLst>
          </p:cNvPr>
          <p:cNvCxnSpPr>
            <a:cxnSpLocks/>
          </p:cNvCxnSpPr>
          <p:nvPr/>
        </p:nvCxnSpPr>
        <p:spPr>
          <a:xfrm flipV="1">
            <a:off x="6968049" y="2521752"/>
            <a:ext cx="1828818" cy="195439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16">
            <a:extLst>
              <a:ext uri="{FF2B5EF4-FFF2-40B4-BE49-F238E27FC236}">
                <a16:creationId xmlns:a16="http://schemas.microsoft.com/office/drawing/2014/main" id="{8C5C650C-3649-5B44-8590-65BE73DE4F4B}"/>
              </a:ext>
            </a:extLst>
          </p:cNvPr>
          <p:cNvCxnSpPr>
            <a:cxnSpLocks/>
          </p:cNvCxnSpPr>
          <p:nvPr/>
        </p:nvCxnSpPr>
        <p:spPr>
          <a:xfrm flipV="1">
            <a:off x="7016247" y="3349293"/>
            <a:ext cx="1780620" cy="167377"/>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39">
            <a:extLst>
              <a:ext uri="{FF2B5EF4-FFF2-40B4-BE49-F238E27FC236}">
                <a16:creationId xmlns:a16="http://schemas.microsoft.com/office/drawing/2014/main" id="{F62D4723-4390-F741-8732-6020EEBEE7E7}"/>
              </a:ext>
            </a:extLst>
          </p:cNvPr>
          <p:cNvSpPr txBox="1"/>
          <p:nvPr/>
        </p:nvSpPr>
        <p:spPr>
          <a:xfrm>
            <a:off x="8328845" y="4844544"/>
            <a:ext cx="2820625" cy="723275"/>
          </a:xfrm>
          <a:prstGeom prst="rect">
            <a:avLst/>
          </a:prstGeom>
          <a:noFill/>
        </p:spPr>
        <p:txBody>
          <a:bodyPr wrap="square" rtlCol="0">
            <a:spAutoFit/>
          </a:bodyPr>
          <a:lstStyle/>
          <a:p>
            <a:pPr algn="ctr">
              <a:spcAft>
                <a:spcPts val="600"/>
              </a:spcAft>
            </a:pPr>
            <a:r>
              <a:rPr lang="fr-FR" sz="4100" b="1" dirty="0" err="1">
                <a:solidFill>
                  <a:srgbClr val="1E516E"/>
                </a:solidFill>
                <a:latin typeface="Montserrat" pitchFamily="2" charset="77"/>
              </a:rPr>
              <a:t>c</a:t>
            </a:r>
            <a:r>
              <a:rPr lang="fr-FR" sz="4100" b="1" dirty="0" err="1" smtClean="0">
                <a:solidFill>
                  <a:srgbClr val="1E516E"/>
                </a:solidFill>
                <a:latin typeface="Montserrat" pitchFamily="2" charset="77"/>
              </a:rPr>
              <a:t>fa-idf</a:t>
            </a:r>
            <a:endParaRPr lang="fr-FR" sz="1600" b="1" dirty="0">
              <a:solidFill>
                <a:srgbClr val="1E516E"/>
              </a:solidFill>
              <a:latin typeface="Montserrat" pitchFamily="2" charset="77"/>
            </a:endParaRPr>
          </a:p>
        </p:txBody>
      </p:sp>
      <p:cxnSp>
        <p:nvCxnSpPr>
          <p:cNvPr id="27" name="Straight Arrow Connector 16">
            <a:extLst>
              <a:ext uri="{FF2B5EF4-FFF2-40B4-BE49-F238E27FC236}">
                <a16:creationId xmlns:a16="http://schemas.microsoft.com/office/drawing/2014/main" id="{8C5C650C-3649-5B44-8590-65BE73DE4F4B}"/>
              </a:ext>
            </a:extLst>
          </p:cNvPr>
          <p:cNvCxnSpPr>
            <a:cxnSpLocks/>
          </p:cNvCxnSpPr>
          <p:nvPr/>
        </p:nvCxnSpPr>
        <p:spPr>
          <a:xfrm flipV="1">
            <a:off x="7016247" y="4165842"/>
            <a:ext cx="1360524" cy="49382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1361326" y="1168816"/>
            <a:ext cx="10233494" cy="369332"/>
          </a:xfrm>
          <a:prstGeom prst="rect">
            <a:avLst/>
          </a:prstGeom>
          <a:noFill/>
        </p:spPr>
        <p:txBody>
          <a:bodyPr wrap="square" rtlCol="0">
            <a:spAutoFit/>
          </a:bodyPr>
          <a:lstStyle/>
          <a:p>
            <a:r>
              <a:rPr lang="fr-FR" dirty="0" smtClean="0"/>
              <a:t>Base de données origine                      Base </a:t>
            </a:r>
            <a:r>
              <a:rPr lang="fr-FR" dirty="0" err="1" smtClean="0"/>
              <a:t>Ksup</a:t>
            </a:r>
            <a:r>
              <a:rPr lang="fr-FR" dirty="0" smtClean="0"/>
              <a:t>  et éditeurs                                                 Sites d’affichage</a:t>
            </a:r>
            <a:endParaRPr lang="fr-FR" dirty="0"/>
          </a:p>
        </p:txBody>
      </p:sp>
    </p:spTree>
    <p:extLst>
      <p:ext uri="{BB962C8B-B14F-4D97-AF65-F5344CB8AC3E}">
        <p14:creationId xmlns:p14="http://schemas.microsoft.com/office/powerpoint/2010/main" val="299332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2729552" y="2429301"/>
            <a:ext cx="5964072" cy="1754326"/>
          </a:xfrm>
          <a:prstGeom prst="rect">
            <a:avLst/>
          </a:prstGeom>
          <a:noFill/>
        </p:spPr>
        <p:txBody>
          <a:bodyPr wrap="square" rtlCol="0">
            <a:spAutoFit/>
          </a:bodyPr>
          <a:lstStyle/>
          <a:p>
            <a:pPr algn="ctr"/>
            <a:r>
              <a:rPr lang="fr-FR" sz="5400" b="1" dirty="0" smtClean="0"/>
              <a:t>Mettre en forme</a:t>
            </a:r>
            <a:br>
              <a:rPr lang="fr-FR" sz="5400" b="1" dirty="0" smtClean="0"/>
            </a:br>
            <a:r>
              <a:rPr lang="fr-FR" sz="5400" b="1" dirty="0" smtClean="0"/>
              <a:t>le texte</a:t>
            </a:r>
            <a:endParaRPr lang="fr-FR" sz="5400" b="1" dirty="0"/>
          </a:p>
        </p:txBody>
      </p:sp>
    </p:spTree>
    <p:extLst>
      <p:ext uri="{BB962C8B-B14F-4D97-AF65-F5344CB8AC3E}">
        <p14:creationId xmlns:p14="http://schemas.microsoft.com/office/powerpoint/2010/main" val="10918978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CD4E39-D012-2246-9A54-80E3C02D9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1676400"/>
            <a:ext cx="11874500" cy="452120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LA BARRE D’ICONES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METTRE EN FORME LES TEXTES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4" name="Rectangle 23">
            <a:extLst>
              <a:ext uri="{FF2B5EF4-FFF2-40B4-BE49-F238E27FC236}">
                <a16:creationId xmlns:a16="http://schemas.microsoft.com/office/drawing/2014/main" id="{251A429D-5D30-5B46-A104-5E75D024CF35}"/>
              </a:ext>
            </a:extLst>
          </p:cNvPr>
          <p:cNvSpPr/>
          <p:nvPr/>
        </p:nvSpPr>
        <p:spPr>
          <a:xfrm>
            <a:off x="471515" y="2128217"/>
            <a:ext cx="4674064"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Rectangle 13">
            <a:extLst>
              <a:ext uri="{FF2B5EF4-FFF2-40B4-BE49-F238E27FC236}">
                <a16:creationId xmlns:a16="http://schemas.microsoft.com/office/drawing/2014/main" id="{251A429D-5D30-5B46-A104-5E75D024CF35}"/>
              </a:ext>
            </a:extLst>
          </p:cNvPr>
          <p:cNvSpPr/>
          <p:nvPr/>
        </p:nvSpPr>
        <p:spPr>
          <a:xfrm>
            <a:off x="5832297" y="2115901"/>
            <a:ext cx="2405616" cy="40054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799807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CD4E39-D012-2246-9A54-80E3C02D9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 y="1676400"/>
            <a:ext cx="11874500" cy="452120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LA BARRE D’ICONES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4434"/>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PAGES LIBRES ET ACTUALITES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4" name="Rectangle 23">
            <a:extLst>
              <a:ext uri="{FF2B5EF4-FFF2-40B4-BE49-F238E27FC236}">
                <a16:creationId xmlns:a16="http://schemas.microsoft.com/office/drawing/2014/main" id="{251A429D-5D30-5B46-A104-5E75D024CF35}"/>
              </a:ext>
            </a:extLst>
          </p:cNvPr>
          <p:cNvSpPr/>
          <p:nvPr/>
        </p:nvSpPr>
        <p:spPr>
          <a:xfrm>
            <a:off x="396241" y="2584852"/>
            <a:ext cx="5049216" cy="3882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447122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13990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LES STYLES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26997" y="675406"/>
              <a:ext cx="4127500" cy="44114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LIBRES +ENCADRES</a:t>
              </a:r>
              <a:endParaRPr lang="fr-FR" b="1" dirty="0">
                <a:solidFill>
                  <a:schemeClr val="bg1"/>
                </a:solidFill>
                <a:latin typeface="Montserrat SemiBold" pitchFamily="2" charset="77"/>
              </a:endParaRPr>
            </a:p>
            <a:p>
              <a:pPr>
                <a:lnSpc>
                  <a:spcPts val="1300"/>
                </a:lnSpc>
              </a:pP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7" name="Picture 6">
            <a:extLst>
              <a:ext uri="{FF2B5EF4-FFF2-40B4-BE49-F238E27FC236}">
                <a16:creationId xmlns:a16="http://schemas.microsoft.com/office/drawing/2014/main" id="{FD86A898-7079-4D44-A50D-FB7A3F526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38" y="2146377"/>
            <a:ext cx="2750820" cy="1539875"/>
          </a:xfrm>
          <a:prstGeom prst="rect">
            <a:avLst/>
          </a:prstGeom>
        </p:spPr>
      </p:pic>
      <p:pic>
        <p:nvPicPr>
          <p:cNvPr id="10" name="Picture 9">
            <a:extLst>
              <a:ext uri="{FF2B5EF4-FFF2-40B4-BE49-F238E27FC236}">
                <a16:creationId xmlns:a16="http://schemas.microsoft.com/office/drawing/2014/main" id="{7AA2A5E8-D896-BB40-841A-016305F09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148" y="2123155"/>
            <a:ext cx="2750820" cy="2224037"/>
          </a:xfrm>
          <a:prstGeom prst="rect">
            <a:avLst/>
          </a:prstGeom>
        </p:spPr>
      </p:pic>
      <p:pic>
        <p:nvPicPr>
          <p:cNvPr id="12" name="Picture 11">
            <a:extLst>
              <a:ext uri="{FF2B5EF4-FFF2-40B4-BE49-F238E27FC236}">
                <a16:creationId xmlns:a16="http://schemas.microsoft.com/office/drawing/2014/main" id="{53A91087-D3FA-364C-9849-FF85DA590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24" y="4064615"/>
            <a:ext cx="2766060" cy="1549775"/>
          </a:xfrm>
          <a:prstGeom prst="rect">
            <a:avLst/>
          </a:prstGeom>
        </p:spPr>
      </p:pic>
      <p:pic>
        <p:nvPicPr>
          <p:cNvPr id="14" name="Picture 13">
            <a:extLst>
              <a:ext uri="{FF2B5EF4-FFF2-40B4-BE49-F238E27FC236}">
                <a16:creationId xmlns:a16="http://schemas.microsoft.com/office/drawing/2014/main" id="{44E09C28-5C37-EC4A-A5A1-CCA22AEA57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988" y="4064615"/>
            <a:ext cx="2766060" cy="1781175"/>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04" y="1213465"/>
            <a:ext cx="7400925" cy="752475"/>
          </a:xfrm>
          <a:prstGeom prst="rect">
            <a:avLst/>
          </a:prstGeom>
        </p:spPr>
      </p:pic>
      <p:sp>
        <p:nvSpPr>
          <p:cNvPr id="21" name="Rectangle 20">
            <a:extLst>
              <a:ext uri="{FF2B5EF4-FFF2-40B4-BE49-F238E27FC236}">
                <a16:creationId xmlns:a16="http://schemas.microsoft.com/office/drawing/2014/main" id="{251A429D-5D30-5B46-A104-5E75D024CF35}"/>
              </a:ext>
            </a:extLst>
          </p:cNvPr>
          <p:cNvSpPr/>
          <p:nvPr/>
        </p:nvSpPr>
        <p:spPr>
          <a:xfrm>
            <a:off x="4932142" y="1673748"/>
            <a:ext cx="758974" cy="29219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9" name="Rectangle 8"/>
          <p:cNvSpPr/>
          <p:nvPr/>
        </p:nvSpPr>
        <p:spPr>
          <a:xfrm>
            <a:off x="4298873" y="3299478"/>
            <a:ext cx="3594254" cy="259045"/>
          </a:xfrm>
          <a:prstGeom prst="rect">
            <a:avLst/>
          </a:prstGeom>
        </p:spPr>
        <p:txBody>
          <a:bodyPr wrap="none">
            <a:spAutoFit/>
          </a:bodyPr>
          <a:lstStyle/>
          <a:p>
            <a:pPr>
              <a:lnSpc>
                <a:spcPts val="1300"/>
              </a:lnSpc>
            </a:pPr>
            <a:r>
              <a:rPr lang="fr-FR" b="1" dirty="0">
                <a:solidFill>
                  <a:schemeClr val="bg1"/>
                </a:solidFill>
                <a:latin typeface="Montserrat SemiBold" pitchFamily="2" charset="77"/>
              </a:rPr>
              <a:t>METTRE EN FORME LES TEXTES</a:t>
            </a:r>
          </a:p>
        </p:txBody>
      </p:sp>
      <p:graphicFrame>
        <p:nvGraphicFramePr>
          <p:cNvPr id="11" name="Objet 10"/>
          <p:cNvGraphicFramePr>
            <a:graphicFrameLocks noChangeAspect="1"/>
          </p:cNvGraphicFramePr>
          <p:nvPr>
            <p:extLst>
              <p:ext uri="{D42A27DB-BD31-4B8C-83A1-F6EECF244321}">
                <p14:modId xmlns:p14="http://schemas.microsoft.com/office/powerpoint/2010/main" val="695053954"/>
              </p:ext>
            </p:extLst>
          </p:nvPr>
        </p:nvGraphicFramePr>
        <p:xfrm>
          <a:off x="7807808" y="3137337"/>
          <a:ext cx="4875213" cy="2794000"/>
        </p:xfrm>
        <a:graphic>
          <a:graphicData uri="http://schemas.openxmlformats.org/presentationml/2006/ole">
            <mc:AlternateContent xmlns:mc="http://schemas.openxmlformats.org/markup-compatibility/2006">
              <mc:Choice xmlns:v="urn:schemas-microsoft-com:vml" Requires="v">
                <p:oleObj spid="_x0000_s30770" r:id="rId8" imgW="4875840" imgH="2793600" progId="">
                  <p:embed/>
                </p:oleObj>
              </mc:Choice>
              <mc:Fallback>
                <p:oleObj r:id="rId8" imgW="4875840" imgH="2793600" progId="">
                  <p:embed/>
                  <p:pic>
                    <p:nvPicPr>
                      <p:cNvPr id="0" name=""/>
                      <p:cNvPicPr/>
                      <p:nvPr/>
                    </p:nvPicPr>
                    <p:blipFill>
                      <a:blip r:embed="rId9"/>
                      <a:stretch>
                        <a:fillRect/>
                      </a:stretch>
                    </p:blipFill>
                    <p:spPr>
                      <a:xfrm>
                        <a:off x="7807808" y="3137337"/>
                        <a:ext cx="4875213" cy="2794000"/>
                      </a:xfrm>
                      <a:prstGeom prst="rect">
                        <a:avLst/>
                      </a:prstGeom>
                    </p:spPr>
                  </p:pic>
                </p:oleObj>
              </mc:Fallback>
            </mc:AlternateContent>
          </a:graphicData>
        </a:graphic>
      </p:graphicFrame>
      <p:graphicFrame>
        <p:nvGraphicFramePr>
          <p:cNvPr id="24" name="Objet 23"/>
          <p:cNvGraphicFramePr>
            <a:graphicFrameLocks noChangeAspect="1"/>
          </p:cNvGraphicFramePr>
          <p:nvPr>
            <p:extLst>
              <p:ext uri="{D42A27DB-BD31-4B8C-83A1-F6EECF244321}">
                <p14:modId xmlns:p14="http://schemas.microsoft.com/office/powerpoint/2010/main" val="3953835857"/>
              </p:ext>
            </p:extLst>
          </p:nvPr>
        </p:nvGraphicFramePr>
        <p:xfrm>
          <a:off x="8775700" y="1536700"/>
          <a:ext cx="3416300" cy="1892300"/>
        </p:xfrm>
        <a:graphic>
          <a:graphicData uri="http://schemas.openxmlformats.org/presentationml/2006/ole">
            <mc:AlternateContent xmlns:mc="http://schemas.openxmlformats.org/markup-compatibility/2006">
              <mc:Choice xmlns:v="urn:schemas-microsoft-com:vml" Requires="v">
                <p:oleObj spid="_x0000_s30771" r:id="rId10" imgW="3415680" imgH="1891800" progId="">
                  <p:embed/>
                </p:oleObj>
              </mc:Choice>
              <mc:Fallback>
                <p:oleObj r:id="rId10" imgW="3415680" imgH="1891800" progId="">
                  <p:embed/>
                  <p:pic>
                    <p:nvPicPr>
                      <p:cNvPr id="28" name="Objet 27"/>
                      <p:cNvPicPr/>
                      <p:nvPr/>
                    </p:nvPicPr>
                    <p:blipFill>
                      <a:blip r:embed="rId11"/>
                      <a:stretch>
                        <a:fillRect/>
                      </a:stretch>
                    </p:blipFill>
                    <p:spPr>
                      <a:xfrm>
                        <a:off x="8775700" y="1536700"/>
                        <a:ext cx="3416300" cy="1892300"/>
                      </a:xfrm>
                      <a:prstGeom prst="rect">
                        <a:avLst/>
                      </a:prstGeom>
                    </p:spPr>
                  </p:pic>
                </p:oleObj>
              </mc:Fallback>
            </mc:AlternateContent>
          </a:graphicData>
        </a:graphic>
      </p:graphicFrame>
    </p:spTree>
    <p:extLst>
      <p:ext uri="{BB962C8B-B14F-4D97-AF65-F5344CB8AC3E}">
        <p14:creationId xmlns:p14="http://schemas.microsoft.com/office/powerpoint/2010/main" val="28139302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 10"/>
          <p:cNvGraphicFramePr>
            <a:graphicFrameLocks noChangeAspect="1"/>
          </p:cNvGraphicFramePr>
          <p:nvPr>
            <p:extLst>
              <p:ext uri="{D42A27DB-BD31-4B8C-83A1-F6EECF244321}">
                <p14:modId xmlns:p14="http://schemas.microsoft.com/office/powerpoint/2010/main" val="3670396507"/>
              </p:ext>
            </p:extLst>
          </p:nvPr>
        </p:nvGraphicFramePr>
        <p:xfrm>
          <a:off x="287576" y="1331783"/>
          <a:ext cx="4941197" cy="1873781"/>
        </p:xfrm>
        <a:graphic>
          <a:graphicData uri="http://schemas.openxmlformats.org/presentationml/2006/ole">
            <mc:AlternateContent xmlns:mc="http://schemas.openxmlformats.org/markup-compatibility/2006">
              <mc:Choice xmlns:v="urn:schemas-microsoft-com:vml" Requires="v">
                <p:oleObj spid="_x0000_s29813" r:id="rId3" imgW="13853880" imgH="5231520" progId="">
                  <p:embed/>
                </p:oleObj>
              </mc:Choice>
              <mc:Fallback>
                <p:oleObj r:id="rId3" imgW="13853880" imgH="5231520" progId="">
                  <p:embed/>
                  <p:pic>
                    <p:nvPicPr>
                      <p:cNvPr id="0" name=""/>
                      <p:cNvPicPr/>
                      <p:nvPr/>
                    </p:nvPicPr>
                    <p:blipFill>
                      <a:blip r:embed="rId4"/>
                      <a:stretch>
                        <a:fillRect/>
                      </a:stretch>
                    </p:blipFill>
                    <p:spPr>
                      <a:xfrm>
                        <a:off x="287576" y="1331783"/>
                        <a:ext cx="4941197" cy="1873781"/>
                      </a:xfrm>
                      <a:prstGeom prst="rect">
                        <a:avLst/>
                      </a:prstGeom>
                    </p:spPr>
                  </p:pic>
                </p:oleObj>
              </mc:Fallback>
            </mc:AlternateContent>
          </a:graphicData>
        </a:graphic>
      </p:graphicFrame>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301890" cy="1145751"/>
            <a:chOff x="3314687" y="-11432"/>
            <a:chExt cx="4403514"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065197" y="694812"/>
              <a:ext cx="3604492"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PAGES LIBRES + ENCADRES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26997" y="675406"/>
              <a:ext cx="4127500" cy="44114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STYLES</a:t>
              </a:r>
              <a:endParaRPr lang="fr-FR" b="1" dirty="0">
                <a:solidFill>
                  <a:schemeClr val="bg1"/>
                </a:solidFill>
                <a:latin typeface="Montserrat SemiBold" pitchFamily="2" charset="77"/>
              </a:endParaRPr>
            </a:p>
            <a:p>
              <a:pPr>
                <a:lnSpc>
                  <a:spcPts val="1300"/>
                </a:lnSpc>
              </a:pP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1" name="Rectangle 20">
            <a:extLst>
              <a:ext uri="{FF2B5EF4-FFF2-40B4-BE49-F238E27FC236}">
                <a16:creationId xmlns:a16="http://schemas.microsoft.com/office/drawing/2014/main" id="{251A429D-5D30-5B46-A104-5E75D024CF35}"/>
              </a:ext>
            </a:extLst>
          </p:cNvPr>
          <p:cNvSpPr/>
          <p:nvPr/>
        </p:nvSpPr>
        <p:spPr>
          <a:xfrm>
            <a:off x="2082800" y="1666725"/>
            <a:ext cx="457200" cy="21879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4" name="Rectangle 23">
            <a:extLst>
              <a:ext uri="{FF2B5EF4-FFF2-40B4-BE49-F238E27FC236}">
                <a16:creationId xmlns:a16="http://schemas.microsoft.com/office/drawing/2014/main" id="{251A429D-5D30-5B46-A104-5E75D024CF35}"/>
              </a:ext>
            </a:extLst>
          </p:cNvPr>
          <p:cNvSpPr/>
          <p:nvPr/>
        </p:nvSpPr>
        <p:spPr>
          <a:xfrm>
            <a:off x="3461858" y="1986730"/>
            <a:ext cx="636009" cy="29137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aphicFrame>
        <p:nvGraphicFramePr>
          <p:cNvPr id="15" name="Objet 14"/>
          <p:cNvGraphicFramePr>
            <a:graphicFrameLocks noChangeAspect="1"/>
          </p:cNvGraphicFramePr>
          <p:nvPr>
            <p:extLst>
              <p:ext uri="{D42A27DB-BD31-4B8C-83A1-F6EECF244321}">
                <p14:modId xmlns:p14="http://schemas.microsoft.com/office/powerpoint/2010/main" val="3986894368"/>
              </p:ext>
            </p:extLst>
          </p:nvPr>
        </p:nvGraphicFramePr>
        <p:xfrm>
          <a:off x="59752" y="3319732"/>
          <a:ext cx="6131665" cy="2231014"/>
        </p:xfrm>
        <a:graphic>
          <a:graphicData uri="http://schemas.openxmlformats.org/presentationml/2006/ole">
            <mc:AlternateContent xmlns:mc="http://schemas.openxmlformats.org/markup-compatibility/2006">
              <mc:Choice xmlns:v="urn:schemas-microsoft-com:vml" Requires="v">
                <p:oleObj spid="_x0000_s29814" r:id="rId5" imgW="9612360" imgH="2565000" progId="">
                  <p:embed/>
                </p:oleObj>
              </mc:Choice>
              <mc:Fallback>
                <p:oleObj r:id="rId5" imgW="9612360" imgH="2565000" progId="">
                  <p:embed/>
                  <p:pic>
                    <p:nvPicPr>
                      <p:cNvPr id="0" name=""/>
                      <p:cNvPicPr/>
                      <p:nvPr/>
                    </p:nvPicPr>
                    <p:blipFill>
                      <a:blip r:embed="rId6"/>
                      <a:stretch>
                        <a:fillRect/>
                      </a:stretch>
                    </p:blipFill>
                    <p:spPr>
                      <a:xfrm>
                        <a:off x="59752" y="3319732"/>
                        <a:ext cx="6131665" cy="2231014"/>
                      </a:xfrm>
                      <a:prstGeom prst="rect">
                        <a:avLst/>
                      </a:prstGeom>
                    </p:spPr>
                  </p:pic>
                </p:oleObj>
              </mc:Fallback>
            </mc:AlternateContent>
          </a:graphicData>
        </a:graphic>
      </p:graphicFrame>
      <p:graphicFrame>
        <p:nvGraphicFramePr>
          <p:cNvPr id="17" name="Objet 16"/>
          <p:cNvGraphicFramePr>
            <a:graphicFrameLocks noChangeAspect="1"/>
          </p:cNvGraphicFramePr>
          <p:nvPr>
            <p:extLst>
              <p:ext uri="{D42A27DB-BD31-4B8C-83A1-F6EECF244321}">
                <p14:modId xmlns:p14="http://schemas.microsoft.com/office/powerpoint/2010/main" val="3973330316"/>
              </p:ext>
            </p:extLst>
          </p:nvPr>
        </p:nvGraphicFramePr>
        <p:xfrm>
          <a:off x="7335748" y="2143682"/>
          <a:ext cx="3352800" cy="1638300"/>
        </p:xfrm>
        <a:graphic>
          <a:graphicData uri="http://schemas.openxmlformats.org/presentationml/2006/ole">
            <mc:AlternateContent xmlns:mc="http://schemas.openxmlformats.org/markup-compatibility/2006">
              <mc:Choice xmlns:v="urn:schemas-microsoft-com:vml" Requires="v">
                <p:oleObj spid="_x0000_s29815" r:id="rId7" imgW="3352320" imgH="1638000" progId="">
                  <p:embed/>
                </p:oleObj>
              </mc:Choice>
              <mc:Fallback>
                <p:oleObj r:id="rId7" imgW="3352320" imgH="1638000" progId="">
                  <p:embed/>
                  <p:pic>
                    <p:nvPicPr>
                      <p:cNvPr id="0" name=""/>
                      <p:cNvPicPr/>
                      <p:nvPr/>
                    </p:nvPicPr>
                    <p:blipFill>
                      <a:blip r:embed="rId8"/>
                      <a:stretch>
                        <a:fillRect/>
                      </a:stretch>
                    </p:blipFill>
                    <p:spPr>
                      <a:xfrm>
                        <a:off x="7335748" y="2143682"/>
                        <a:ext cx="3352800" cy="1638300"/>
                      </a:xfrm>
                      <a:prstGeom prst="rect">
                        <a:avLst/>
                      </a:prstGeom>
                    </p:spPr>
                  </p:pic>
                </p:oleObj>
              </mc:Fallback>
            </mc:AlternateContent>
          </a:graphicData>
        </a:graphic>
      </p:graphicFrame>
      <p:sp>
        <p:nvSpPr>
          <p:cNvPr id="3" name="Rectangle 2"/>
          <p:cNvSpPr/>
          <p:nvPr/>
        </p:nvSpPr>
        <p:spPr>
          <a:xfrm>
            <a:off x="2599113" y="5644230"/>
            <a:ext cx="6096000" cy="646331"/>
          </a:xfrm>
          <a:prstGeom prst="rect">
            <a:avLst/>
          </a:prstGeom>
        </p:spPr>
        <p:txBody>
          <a:bodyPr>
            <a:spAutoFit/>
          </a:bodyPr>
          <a:lstStyle/>
          <a:p>
            <a:r>
              <a:rPr lang="fr-FR" dirty="0">
                <a:solidFill>
                  <a:srgbClr val="FF0000"/>
                </a:solidFill>
              </a:rPr>
              <a:t>Attention! </a:t>
            </a:r>
            <a:r>
              <a:rPr lang="fr-FR" b="1" dirty="0">
                <a:solidFill>
                  <a:srgbClr val="FF0000"/>
                </a:solidFill>
              </a:rPr>
              <a:t>N’ajoutez pas d’enrichissement typographique, ni de lien hypertexte dans les titres de style (entre les crochets).</a:t>
            </a:r>
          </a:p>
        </p:txBody>
      </p:sp>
    </p:spTree>
    <p:extLst>
      <p:ext uri="{BB962C8B-B14F-4D97-AF65-F5344CB8AC3E}">
        <p14:creationId xmlns:p14="http://schemas.microsoft.com/office/powerpoint/2010/main" val="23560480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8786553" y="6377979"/>
            <a:ext cx="1521229" cy="369332"/>
          </a:xfrm>
          <a:prstGeom prst="rect">
            <a:avLst/>
          </a:prstGeom>
          <a:noFill/>
        </p:spPr>
        <p:txBody>
          <a:bodyPr wrap="square" rtlCol="0">
            <a:spAutoFit/>
          </a:bodyPr>
          <a:lstStyle/>
          <a:p>
            <a:r>
              <a:rPr lang="fr-FR" dirty="0" smtClean="0"/>
              <a:t>   </a:t>
            </a:r>
            <a:endParaRPr lang="fr-FR" dirty="0"/>
          </a:p>
        </p:txBody>
      </p:sp>
      <p:grpSp>
        <p:nvGrpSpPr>
          <p:cNvPr id="24" name="Group 23">
            <a:extLst>
              <a:ext uri="{FF2B5EF4-FFF2-40B4-BE49-F238E27FC236}">
                <a16:creationId xmlns:a16="http://schemas.microsoft.com/office/drawing/2014/main" id="{4FCBF0EA-2E06-A346-9AFD-ED336ED29EF2}"/>
              </a:ext>
            </a:extLst>
          </p:cNvPr>
          <p:cNvGrpSpPr/>
          <p:nvPr/>
        </p:nvGrpSpPr>
        <p:grpSpPr>
          <a:xfrm>
            <a:off x="2795014" y="-11433"/>
            <a:ext cx="6515817" cy="1005449"/>
            <a:chOff x="3314698" y="-11432"/>
            <a:chExt cx="6669741" cy="1145751"/>
          </a:xfrm>
        </p:grpSpPr>
        <p:sp>
          <p:nvSpPr>
            <p:cNvPr id="25" name="Round Single Corner Rectangle 24">
              <a:extLst>
                <a:ext uri="{FF2B5EF4-FFF2-40B4-BE49-F238E27FC236}">
                  <a16:creationId xmlns:a16="http://schemas.microsoft.com/office/drawing/2014/main" id="{E80BAF27-3561-6349-9C64-E40E47DFF70F}"/>
                </a:ext>
              </a:extLst>
            </p:cNvPr>
            <p:cNvSpPr/>
            <p:nvPr/>
          </p:nvSpPr>
          <p:spPr>
            <a:xfrm flipH="1">
              <a:off x="3314698" y="-11432"/>
              <a:ext cx="5807141"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6" name="TextBox 25">
              <a:extLst>
                <a:ext uri="{FF2B5EF4-FFF2-40B4-BE49-F238E27FC236}">
                  <a16:creationId xmlns:a16="http://schemas.microsoft.com/office/drawing/2014/main" id="{DB30E4FF-C074-7841-9CB1-744A645FB301}"/>
                </a:ext>
              </a:extLst>
            </p:cNvPr>
            <p:cNvSpPr txBox="1"/>
            <p:nvPr/>
          </p:nvSpPr>
          <p:spPr>
            <a:xfrm>
              <a:off x="5452767" y="682212"/>
              <a:ext cx="4531672" cy="312729"/>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FIN D’ENCADRE</a:t>
              </a:r>
              <a:endParaRPr lang="fr-FR" dirty="0">
                <a:solidFill>
                  <a:schemeClr val="bg1"/>
                </a:solidFill>
                <a:latin typeface="Montserrat" pitchFamily="2" charset="77"/>
              </a:endParaRP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2" y="2"/>
            <a:ext cx="4790365" cy="992580"/>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9603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PAGES </a:t>
              </a:r>
              <a:r>
                <a:rPr lang="fr-FR" b="1" dirty="0">
                  <a:solidFill>
                    <a:schemeClr val="bg1"/>
                  </a:solidFill>
                  <a:latin typeface="Montserrat SemiBold" pitchFamily="2" charset="77"/>
                </a:rPr>
                <a:t>LIBRES ET </a:t>
              </a:r>
              <a:r>
                <a:rPr lang="fr-FR" b="1" dirty="0" smtClean="0">
                  <a:solidFill>
                    <a:schemeClr val="bg1"/>
                  </a:solidFill>
                  <a:latin typeface="Montserrat SemiBold" pitchFamily="2" charset="77"/>
                </a:rPr>
                <a:t>ENCADRES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graphicFrame>
        <p:nvGraphicFramePr>
          <p:cNvPr id="7" name="Objet 6"/>
          <p:cNvGraphicFramePr>
            <a:graphicFrameLocks noChangeAspect="1"/>
          </p:cNvGraphicFramePr>
          <p:nvPr>
            <p:extLst>
              <p:ext uri="{D42A27DB-BD31-4B8C-83A1-F6EECF244321}">
                <p14:modId xmlns:p14="http://schemas.microsoft.com/office/powerpoint/2010/main" val="3667302758"/>
              </p:ext>
            </p:extLst>
          </p:nvPr>
        </p:nvGraphicFramePr>
        <p:xfrm>
          <a:off x="1168400" y="2588037"/>
          <a:ext cx="4927600" cy="1358900"/>
        </p:xfrm>
        <a:graphic>
          <a:graphicData uri="http://schemas.openxmlformats.org/presentationml/2006/ole">
            <mc:AlternateContent xmlns:mc="http://schemas.openxmlformats.org/markup-compatibility/2006">
              <mc:Choice xmlns:v="urn:schemas-microsoft-com:vml" Requires="v">
                <p:oleObj spid="_x0000_s12534" r:id="rId3" imgW="4926960" imgH="1358640" progId="">
                  <p:embed/>
                </p:oleObj>
              </mc:Choice>
              <mc:Fallback>
                <p:oleObj r:id="rId3" imgW="4926960" imgH="1358640" progId="">
                  <p:embed/>
                  <p:pic>
                    <p:nvPicPr>
                      <p:cNvPr id="0" name=""/>
                      <p:cNvPicPr/>
                      <p:nvPr/>
                    </p:nvPicPr>
                    <p:blipFill>
                      <a:blip r:embed="rId4"/>
                      <a:stretch>
                        <a:fillRect/>
                      </a:stretch>
                    </p:blipFill>
                    <p:spPr>
                      <a:xfrm>
                        <a:off x="1168400" y="2588037"/>
                        <a:ext cx="4927600" cy="1358900"/>
                      </a:xfrm>
                      <a:prstGeom prst="rect">
                        <a:avLst/>
                      </a:prstGeom>
                    </p:spPr>
                  </p:pic>
                </p:oleObj>
              </mc:Fallback>
            </mc:AlternateContent>
          </a:graphicData>
        </a:graphic>
      </p:graphicFrame>
      <p:sp>
        <p:nvSpPr>
          <p:cNvPr id="10" name="ZoneTexte 9"/>
          <p:cNvSpPr txBox="1"/>
          <p:nvPr/>
        </p:nvSpPr>
        <p:spPr>
          <a:xfrm>
            <a:off x="1205325" y="1862051"/>
            <a:ext cx="4626972" cy="369332"/>
          </a:xfrm>
          <a:prstGeom prst="rect">
            <a:avLst/>
          </a:prstGeom>
          <a:noFill/>
        </p:spPr>
        <p:txBody>
          <a:bodyPr wrap="none" rtlCol="0">
            <a:spAutoFit/>
          </a:bodyPr>
          <a:lstStyle/>
          <a:p>
            <a:r>
              <a:rPr lang="fr-FR" dirty="0" smtClean="0"/>
              <a:t>Si on veut sortir d’un des styles d’encadrement:</a:t>
            </a:r>
            <a:endParaRPr lang="fr-FR" dirty="0"/>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2390" y="992582"/>
            <a:ext cx="2724150" cy="5791200"/>
          </a:xfrm>
          <a:prstGeom prst="rect">
            <a:avLst/>
          </a:prstGeom>
        </p:spPr>
      </p:pic>
    </p:spTree>
    <p:extLst>
      <p:ext uri="{BB962C8B-B14F-4D97-AF65-F5344CB8AC3E}">
        <p14:creationId xmlns:p14="http://schemas.microsoft.com/office/powerpoint/2010/main" val="2223944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t="23315" r="18341"/>
          <a:stretch/>
        </p:blipFill>
        <p:spPr>
          <a:xfrm>
            <a:off x="9631766" y="3416531"/>
            <a:ext cx="1291158" cy="226929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82" y="3149180"/>
            <a:ext cx="7849637" cy="2840272"/>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9" y="-11437"/>
            <a:ext cx="4456740" cy="1145751"/>
            <a:chOff x="3314687" y="-11432"/>
            <a:chExt cx="456202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7" y="-11432"/>
              <a:ext cx="4403514"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075695" y="694812"/>
              <a:ext cx="3801014"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LES INTERTITRES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438069"/>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METTRE EN FORME LES TEXTES</a:t>
              </a:r>
            </a:p>
            <a:p>
              <a:pPr>
                <a:lnSpc>
                  <a:spcPts val="1300"/>
                </a:lnSpc>
              </a:pP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4" name="Rectangle 23">
            <a:extLst>
              <a:ext uri="{FF2B5EF4-FFF2-40B4-BE49-F238E27FC236}">
                <a16:creationId xmlns:a16="http://schemas.microsoft.com/office/drawing/2014/main" id="{251A429D-5D30-5B46-A104-5E75D024CF35}"/>
              </a:ext>
            </a:extLst>
          </p:cNvPr>
          <p:cNvSpPr/>
          <p:nvPr/>
        </p:nvSpPr>
        <p:spPr>
          <a:xfrm>
            <a:off x="4277627" y="3703912"/>
            <a:ext cx="1120646" cy="25049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9" name="ZoneTexte 8"/>
          <p:cNvSpPr txBox="1"/>
          <p:nvPr/>
        </p:nvSpPr>
        <p:spPr>
          <a:xfrm>
            <a:off x="1051482" y="1473806"/>
            <a:ext cx="3907223" cy="1200329"/>
          </a:xfrm>
          <a:prstGeom prst="rect">
            <a:avLst/>
          </a:prstGeom>
          <a:noFill/>
        </p:spPr>
        <p:txBody>
          <a:bodyPr wrap="none" rtlCol="0">
            <a:spAutoFit/>
          </a:bodyPr>
          <a:lstStyle/>
          <a:p>
            <a:r>
              <a:rPr lang="fr-FR" dirty="0" smtClean="0"/>
              <a:t/>
            </a:r>
            <a:br>
              <a:rPr lang="fr-FR" dirty="0" smtClean="0"/>
            </a:br>
            <a:r>
              <a:rPr lang="fr-FR" dirty="0" smtClean="0"/>
              <a:t>Cliquez sur le bouton Format.</a:t>
            </a:r>
            <a:br>
              <a:rPr lang="fr-FR" dirty="0" smtClean="0"/>
            </a:br>
            <a:r>
              <a:rPr lang="fr-FR" dirty="0" smtClean="0"/>
              <a:t>Vous avez le choix entre 5 formats.</a:t>
            </a:r>
            <a:br>
              <a:rPr lang="fr-FR" dirty="0" smtClean="0"/>
            </a:br>
            <a:r>
              <a:rPr lang="fr-FR" dirty="0" smtClean="0"/>
              <a:t>Ces éléments sont valorisés par Google.</a:t>
            </a:r>
            <a:endParaRPr lang="fr-FR" dirty="0"/>
          </a:p>
        </p:txBody>
      </p:sp>
      <p:cxnSp>
        <p:nvCxnSpPr>
          <p:cNvPr id="17" name="Straight Arrow Connector 20">
            <a:extLst>
              <a:ext uri="{FF2B5EF4-FFF2-40B4-BE49-F238E27FC236}">
                <a16:creationId xmlns:a16="http://schemas.microsoft.com/office/drawing/2014/main" id="{BB2E73EA-EF82-834F-939C-C5B9EB855598}"/>
              </a:ext>
            </a:extLst>
          </p:cNvPr>
          <p:cNvCxnSpPr>
            <a:cxnSpLocks/>
          </p:cNvCxnSpPr>
          <p:nvPr/>
        </p:nvCxnSpPr>
        <p:spPr>
          <a:xfrm>
            <a:off x="8052319" y="4531658"/>
            <a:ext cx="1579447" cy="247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703214" y="6154529"/>
            <a:ext cx="11170338" cy="646331"/>
          </a:xfrm>
          <a:prstGeom prst="rect">
            <a:avLst/>
          </a:prstGeom>
          <a:noFill/>
        </p:spPr>
        <p:txBody>
          <a:bodyPr wrap="square" rtlCol="0">
            <a:spAutoFit/>
          </a:bodyPr>
          <a:lstStyle/>
          <a:p>
            <a:r>
              <a:rPr lang="fr-FR" dirty="0" smtClean="0"/>
              <a:t>Attention! </a:t>
            </a:r>
            <a:r>
              <a:rPr lang="fr-FR" b="1" dirty="0" smtClean="0"/>
              <a:t>N’ajoutez pas d’enrichissement typographique dans les intertitres. </a:t>
            </a:r>
            <a:br>
              <a:rPr lang="fr-FR" b="1" dirty="0" smtClean="0"/>
            </a:br>
            <a:r>
              <a:rPr lang="fr-FR" b="1" dirty="0" smtClean="0"/>
              <a:t>(Ici, vous pouvez par contre ajouter des liens hypertexte)</a:t>
            </a:r>
            <a:endParaRPr lang="fr-FR" b="1" dirty="0"/>
          </a:p>
        </p:txBody>
      </p:sp>
    </p:spTree>
    <p:extLst>
      <p:ext uri="{BB962C8B-B14F-4D97-AF65-F5344CB8AC3E}">
        <p14:creationId xmlns:p14="http://schemas.microsoft.com/office/powerpoint/2010/main" val="396874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 fill="hold"/>
                                        <p:tgtEl>
                                          <p:spTgt spid="17"/>
                                        </p:tgtEl>
                                        <p:attrNameLst>
                                          <p:attrName>ppt_w</p:attrName>
                                        </p:attrNameLst>
                                      </p:cBhvr>
                                      <p:tavLst>
                                        <p:tav tm="0">
                                          <p:val>
                                            <p:fltVal val="0"/>
                                          </p:val>
                                        </p:tav>
                                        <p:tav tm="100000">
                                          <p:val>
                                            <p:strVal val="#ppt_w"/>
                                          </p:val>
                                        </p:tav>
                                      </p:tavLst>
                                    </p:anim>
                                    <p:anim calcmode="lin" valueType="num">
                                      <p:cBhvr>
                                        <p:cTn id="8" dur="200" fill="hold"/>
                                        <p:tgtEl>
                                          <p:spTgt spid="17"/>
                                        </p:tgtEl>
                                        <p:attrNameLst>
                                          <p:attrName>ppt_h</p:attrName>
                                        </p:attrNameLst>
                                      </p:cBhvr>
                                      <p:tavLst>
                                        <p:tav tm="0">
                                          <p:val>
                                            <p:fltVal val="0"/>
                                          </p:val>
                                        </p:tav>
                                        <p:tav tm="100000">
                                          <p:val>
                                            <p:strVal val="#ppt_h"/>
                                          </p:val>
                                        </p:tav>
                                      </p:tavLst>
                                    </p:anim>
                                    <p:animEffect transition="in" filter="fade">
                                      <p:cBhvr>
                                        <p:cTn id="9"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b="1" dirty="0" smtClean="0"/>
              <a:t>A vous de jouer!</a:t>
            </a:r>
          </a:p>
          <a:p>
            <a:pPr marL="0" indent="0">
              <a:buNone/>
            </a:pPr>
            <a:r>
              <a:rPr lang="fr-FR" dirty="0" smtClean="0"/>
              <a:t>Reprenez votre page libre et de votre actualité </a:t>
            </a:r>
            <a:br>
              <a:rPr lang="fr-FR" dirty="0" smtClean="0"/>
            </a:br>
            <a:r>
              <a:rPr lang="fr-FR" dirty="0" smtClean="0"/>
              <a:t>et enrichissez le texte </a:t>
            </a:r>
          </a:p>
          <a:p>
            <a:pPr marL="0" indent="0">
              <a:buNone/>
            </a:pPr>
            <a:r>
              <a:rPr lang="fr-FR" dirty="0" smtClean="0"/>
              <a:t>(alignements, gras, format, liste à puce, intertitre…)</a:t>
            </a:r>
          </a:p>
        </p:txBody>
      </p:sp>
    </p:spTree>
    <p:extLst>
      <p:ext uri="{BB962C8B-B14F-4D97-AF65-F5344CB8AC3E}">
        <p14:creationId xmlns:p14="http://schemas.microsoft.com/office/powerpoint/2010/main" val="11865279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2729552" y="2890966"/>
            <a:ext cx="5964072" cy="923330"/>
          </a:xfrm>
          <a:prstGeom prst="rect">
            <a:avLst/>
          </a:prstGeom>
          <a:noFill/>
        </p:spPr>
        <p:txBody>
          <a:bodyPr wrap="square" rtlCol="0">
            <a:spAutoFit/>
          </a:bodyPr>
          <a:lstStyle/>
          <a:p>
            <a:pPr algn="ctr"/>
            <a:r>
              <a:rPr lang="fr-FR" sz="5400" b="1" dirty="0" smtClean="0"/>
              <a:t>Insérer des images</a:t>
            </a:r>
            <a:endParaRPr lang="fr-FR" sz="5400" b="1" dirty="0"/>
          </a:p>
        </p:txBody>
      </p:sp>
    </p:spTree>
    <p:extLst>
      <p:ext uri="{BB962C8B-B14F-4D97-AF65-F5344CB8AC3E}">
        <p14:creationId xmlns:p14="http://schemas.microsoft.com/office/powerpoint/2010/main" val="26814154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5426" y="3272326"/>
            <a:ext cx="8305486" cy="2862322"/>
          </a:xfrm>
          <a:prstGeom prst="rect">
            <a:avLst/>
          </a:prstGeom>
          <a:noFill/>
        </p:spPr>
        <p:txBody>
          <a:bodyPr wrap="square" rtlCol="0">
            <a:spAutoFit/>
          </a:bodyPr>
          <a:lstStyle/>
          <a:p>
            <a:r>
              <a:rPr lang="fr-FR" sz="2000" dirty="0"/>
              <a:t>2 cas de figure : </a:t>
            </a:r>
          </a:p>
          <a:p>
            <a:pPr marL="1257300" lvl="2" indent="-342900">
              <a:buFont typeface="+mj-lt"/>
              <a:buAutoNum type="arabicPeriod"/>
            </a:pPr>
            <a:r>
              <a:rPr lang="fr-FR" sz="2000" dirty="0" smtClean="0"/>
              <a:t>Soit l’image </a:t>
            </a:r>
            <a:r>
              <a:rPr lang="fr-FR" sz="2000" dirty="0"/>
              <a:t>est déjà présente dans la photothèque </a:t>
            </a:r>
            <a:r>
              <a:rPr lang="fr-FR" sz="2000" dirty="0" err="1"/>
              <a:t>KSup</a:t>
            </a:r>
            <a:r>
              <a:rPr lang="fr-FR" sz="2000" dirty="0"/>
              <a:t> </a:t>
            </a:r>
            <a:br>
              <a:rPr lang="fr-FR" sz="2000" dirty="0"/>
            </a:br>
            <a:r>
              <a:rPr lang="fr-FR" sz="2000" dirty="0"/>
              <a:t>Cliquer sur l’icône . Aller chercher le fichier à l'aide du bouton "Parcourir". </a:t>
            </a:r>
            <a:br>
              <a:rPr lang="fr-FR" sz="2000" dirty="0"/>
            </a:br>
            <a:r>
              <a:rPr lang="fr-FR" sz="2000" dirty="0"/>
              <a:t>Vous pouvez la chercher par titre et/ou par type et/ou par Structure (dans Photothèque mise à jour) </a:t>
            </a:r>
            <a:endParaRPr lang="fr-FR" sz="2000" dirty="0" smtClean="0"/>
          </a:p>
          <a:p>
            <a:pPr marL="1257300" lvl="2" indent="-342900">
              <a:buFont typeface="+mj-lt"/>
              <a:buAutoNum type="arabicPeriod"/>
            </a:pPr>
            <a:r>
              <a:rPr lang="fr-FR" sz="2000" dirty="0" smtClean="0"/>
              <a:t>Soit l’image </a:t>
            </a:r>
            <a:r>
              <a:rPr lang="fr-FR" sz="2000" dirty="0"/>
              <a:t>n’est pas dans </a:t>
            </a:r>
            <a:r>
              <a:rPr lang="fr-FR" sz="2000" dirty="0" err="1"/>
              <a:t>KSup</a:t>
            </a:r>
            <a:r>
              <a:rPr lang="fr-FR" sz="2000" dirty="0"/>
              <a:t/>
            </a:r>
            <a:br>
              <a:rPr lang="fr-FR" sz="2000" dirty="0"/>
            </a:br>
            <a:r>
              <a:rPr lang="fr-FR" sz="2000" dirty="0"/>
              <a:t>Cliquer sur l’icône, aller chercher votre image et indiquer obligatoirement un titre et une légende. </a:t>
            </a:r>
          </a:p>
        </p:txBody>
      </p:sp>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SELECTION DU MEDIA</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INSERER DES IMAGES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4981" y="2913840"/>
            <a:ext cx="3291916" cy="3836443"/>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148" y="991807"/>
            <a:ext cx="1813442" cy="175971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871662"/>
            <a:ext cx="2590800" cy="1038225"/>
          </a:xfrm>
          <a:prstGeom prst="rect">
            <a:avLst/>
          </a:prstGeom>
        </p:spPr>
      </p:pic>
      <p:sp>
        <p:nvSpPr>
          <p:cNvPr id="26" name="Rectangle 25">
            <a:extLst>
              <a:ext uri="{FF2B5EF4-FFF2-40B4-BE49-F238E27FC236}">
                <a16:creationId xmlns:a16="http://schemas.microsoft.com/office/drawing/2014/main" id="{1A98FDB3-9F7B-354C-B88D-698E9CAED616}"/>
              </a:ext>
            </a:extLst>
          </p:cNvPr>
          <p:cNvSpPr/>
          <p:nvPr/>
        </p:nvSpPr>
        <p:spPr>
          <a:xfrm>
            <a:off x="5186149" y="2125034"/>
            <a:ext cx="333502" cy="3355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523692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C213DCA-2648-6F42-B289-FBA93D2DF7AE}"/>
              </a:ext>
            </a:extLst>
          </p:cNvPr>
          <p:cNvGrpSpPr/>
          <p:nvPr/>
        </p:nvGrpSpPr>
        <p:grpSpPr>
          <a:xfrm>
            <a:off x="-4" y="0"/>
            <a:ext cx="7186867" cy="1134318"/>
            <a:chOff x="-5" y="1"/>
            <a:chExt cx="7186867" cy="1134318"/>
          </a:xfrm>
        </p:grpSpPr>
        <p:sp>
          <p:nvSpPr>
            <p:cNvPr id="29" name="Round Single Corner Rectangle 28">
              <a:extLst>
                <a:ext uri="{FF2B5EF4-FFF2-40B4-BE49-F238E27FC236}">
                  <a16:creationId xmlns:a16="http://schemas.microsoft.com/office/drawing/2014/main" id="{A4568655-65B8-6645-88ED-D3F99DC1AB41}"/>
                </a:ext>
              </a:extLst>
            </p:cNvPr>
            <p:cNvSpPr/>
            <p:nvPr/>
          </p:nvSpPr>
          <p:spPr>
            <a:xfrm flipH="1">
              <a:off x="-5" y="1"/>
              <a:ext cx="601218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0" name="TextBox 29">
              <a:extLst>
                <a:ext uri="{FF2B5EF4-FFF2-40B4-BE49-F238E27FC236}">
                  <a16:creationId xmlns:a16="http://schemas.microsoft.com/office/drawing/2014/main" id="{865005AB-880A-6F42-BE1D-182A6D127861}"/>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FONCTIONNEMENT </a:t>
              </a:r>
              <a:r>
                <a:rPr lang="fr-FR" b="1" dirty="0" smtClean="0">
                  <a:solidFill>
                    <a:schemeClr val="bg1"/>
                  </a:solidFill>
                  <a:latin typeface="Montserrat SemiBold" pitchFamily="2" charset="77"/>
                </a:rPr>
                <a:t>EN </a:t>
              </a:r>
              <a:r>
                <a:rPr lang="fr-FR" b="1" dirty="0">
                  <a:solidFill>
                    <a:schemeClr val="bg1"/>
                  </a:solidFill>
                  <a:latin typeface="Montserrat SemiBold" pitchFamily="2" charset="77"/>
                </a:rPr>
                <a:t>BASES DE DONNÉES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0" name="Rectangle 19">
            <a:extLst>
              <a:ext uri="{FF2B5EF4-FFF2-40B4-BE49-F238E27FC236}">
                <a16:creationId xmlns:a16="http://schemas.microsoft.com/office/drawing/2014/main" id="{6B75B869-B341-BB47-BE13-C5B9CAF97141}"/>
              </a:ext>
            </a:extLst>
          </p:cNvPr>
          <p:cNvSpPr/>
          <p:nvPr/>
        </p:nvSpPr>
        <p:spPr>
          <a:xfrm>
            <a:off x="279132" y="1323822"/>
            <a:ext cx="1743977" cy="79826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1">
            <a:extLst>
              <a:ext uri="{FF2B5EF4-FFF2-40B4-BE49-F238E27FC236}">
                <a16:creationId xmlns:a16="http://schemas.microsoft.com/office/drawing/2014/main" id="{1B68BD05-6FFC-5047-B224-EE16C2F929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1387953"/>
            <a:ext cx="688325" cy="714799"/>
          </a:xfrm>
          <a:prstGeom prst="rect">
            <a:avLst/>
          </a:prstGeom>
        </p:spPr>
      </p:pic>
      <p:pic>
        <p:nvPicPr>
          <p:cNvPr id="33" name="Picture 32">
            <a:extLst>
              <a:ext uri="{FF2B5EF4-FFF2-40B4-BE49-F238E27FC236}">
                <a16:creationId xmlns:a16="http://schemas.microsoft.com/office/drawing/2014/main" id="{FBA491D9-FED7-404D-B3EC-CE062304C0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2245318"/>
            <a:ext cx="688325" cy="714799"/>
          </a:xfrm>
          <a:prstGeom prst="rect">
            <a:avLst/>
          </a:prstGeom>
        </p:spPr>
      </p:pic>
      <p:pic>
        <p:nvPicPr>
          <p:cNvPr id="34" name="Picture 33">
            <a:extLst>
              <a:ext uri="{FF2B5EF4-FFF2-40B4-BE49-F238E27FC236}">
                <a16:creationId xmlns:a16="http://schemas.microsoft.com/office/drawing/2014/main" id="{725473C1-68A4-554E-9B02-98D6F06AA94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105571"/>
            <a:ext cx="688325" cy="714799"/>
          </a:xfrm>
          <a:prstGeom prst="rect">
            <a:avLst/>
          </a:prstGeom>
        </p:spPr>
      </p:pic>
      <p:pic>
        <p:nvPicPr>
          <p:cNvPr id="35" name="Picture 34">
            <a:extLst>
              <a:ext uri="{FF2B5EF4-FFF2-40B4-BE49-F238E27FC236}">
                <a16:creationId xmlns:a16="http://schemas.microsoft.com/office/drawing/2014/main" id="{F28C8653-8C32-784A-A6B2-DF7FD306E0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944863"/>
            <a:ext cx="688325" cy="714799"/>
          </a:xfrm>
          <a:prstGeom prst="rect">
            <a:avLst/>
          </a:prstGeom>
        </p:spPr>
      </p:pic>
      <p:pic>
        <p:nvPicPr>
          <p:cNvPr id="36" name="Picture 35">
            <a:extLst>
              <a:ext uri="{FF2B5EF4-FFF2-40B4-BE49-F238E27FC236}">
                <a16:creationId xmlns:a16="http://schemas.microsoft.com/office/drawing/2014/main" id="{1260DEE9-B8F9-0744-9335-C533FD7FB1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4792518"/>
            <a:ext cx="688325" cy="714799"/>
          </a:xfrm>
          <a:prstGeom prst="rect">
            <a:avLst/>
          </a:prstGeom>
        </p:spPr>
      </p:pic>
      <p:pic>
        <p:nvPicPr>
          <p:cNvPr id="37" name="Picture 36">
            <a:extLst>
              <a:ext uri="{FF2B5EF4-FFF2-40B4-BE49-F238E27FC236}">
                <a16:creationId xmlns:a16="http://schemas.microsoft.com/office/drawing/2014/main" id="{206E394C-8C31-3848-AA80-982AEA07CF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5649164"/>
            <a:ext cx="688325" cy="714799"/>
          </a:xfrm>
          <a:prstGeom prst="rect">
            <a:avLst/>
          </a:prstGeom>
        </p:spPr>
      </p:pic>
      <p:sp>
        <p:nvSpPr>
          <p:cNvPr id="38" name="Rectangle 37">
            <a:extLst>
              <a:ext uri="{FF2B5EF4-FFF2-40B4-BE49-F238E27FC236}">
                <a16:creationId xmlns:a16="http://schemas.microsoft.com/office/drawing/2014/main" id="{BB775C58-7557-C740-A624-9D9FA2F5B9B7}"/>
              </a:ext>
            </a:extLst>
          </p:cNvPr>
          <p:cNvSpPr/>
          <p:nvPr/>
        </p:nvSpPr>
        <p:spPr>
          <a:xfrm>
            <a:off x="295719" y="3944863"/>
            <a:ext cx="5012957" cy="28900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flipV="1">
            <a:off x="7378708" y="2646100"/>
            <a:ext cx="1535967" cy="57325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51B849D-C2B9-464F-A8D5-DF8067D36893}"/>
              </a:ext>
            </a:extLst>
          </p:cNvPr>
          <p:cNvSpPr txBox="1"/>
          <p:nvPr/>
        </p:nvSpPr>
        <p:spPr>
          <a:xfrm>
            <a:off x="8914675" y="1932375"/>
            <a:ext cx="2820625" cy="969496"/>
          </a:xfrm>
          <a:prstGeom prst="rect">
            <a:avLst/>
          </a:prstGeom>
          <a:noFill/>
        </p:spPr>
        <p:txBody>
          <a:bodyPr wrap="square" rtlCol="0">
            <a:spAutoFit/>
          </a:bodyPr>
          <a:lstStyle/>
          <a:p>
            <a:pPr algn="ctr">
              <a:spcAft>
                <a:spcPts val="600"/>
              </a:spcAft>
            </a:pPr>
            <a:r>
              <a:rPr lang="fr-FR" sz="4000" b="1" dirty="0" smtClean="0">
                <a:solidFill>
                  <a:srgbClr val="1E516E"/>
                </a:solidFill>
                <a:latin typeface="Montserrat" pitchFamily="2" charset="77"/>
              </a:rPr>
              <a:t>www</a:t>
            </a:r>
            <a:r>
              <a:rPr lang="fr-FR" sz="4100" b="1" dirty="0" smtClean="0">
                <a:solidFill>
                  <a:srgbClr val="1E516E"/>
                </a:solidFill>
                <a:latin typeface="Montserrat" pitchFamily="2" charset="77"/>
              </a:rPr>
              <a:t/>
            </a:r>
            <a:br>
              <a:rPr lang="fr-FR" sz="4100" b="1" dirty="0" smtClean="0">
                <a:solidFill>
                  <a:srgbClr val="1E516E"/>
                </a:solidFill>
                <a:latin typeface="Montserrat" pitchFamily="2" charset="77"/>
              </a:rPr>
            </a:br>
            <a:r>
              <a:rPr lang="fr-FR" sz="1600" b="1" dirty="0" smtClean="0">
                <a:solidFill>
                  <a:srgbClr val="1E516E"/>
                </a:solidFill>
                <a:latin typeface="Montserrat" pitchFamily="2" charset="77"/>
              </a:rPr>
              <a:t>&amp; </a:t>
            </a:r>
            <a:r>
              <a:rPr lang="fr-FR" sz="1600" b="1" dirty="0">
                <a:solidFill>
                  <a:srgbClr val="1E516E"/>
                </a:solidFill>
                <a:latin typeface="Montserrat" pitchFamily="2" charset="77"/>
              </a:rPr>
              <a:t>sites de </a:t>
            </a:r>
            <a:r>
              <a:rPr lang="fr-FR" sz="1600" b="1" dirty="0" smtClean="0">
                <a:solidFill>
                  <a:srgbClr val="1E516E"/>
                </a:solidFill>
                <a:latin typeface="Montserrat" pitchFamily="2" charset="77"/>
              </a:rPr>
              <a:t>composantes</a:t>
            </a:r>
            <a:endParaRPr lang="fr-FR" sz="1600" b="1" dirty="0">
              <a:solidFill>
                <a:srgbClr val="1E516E"/>
              </a:solidFill>
              <a:latin typeface="Montserrat" pitchFamily="2" charset="77"/>
            </a:endParaRPr>
          </a:p>
        </p:txBody>
      </p:sp>
      <p:cxnSp>
        <p:nvCxnSpPr>
          <p:cNvPr id="22" name="Straight Arrow Connector 15">
            <a:extLst>
              <a:ext uri="{FF2B5EF4-FFF2-40B4-BE49-F238E27FC236}">
                <a16:creationId xmlns:a16="http://schemas.microsoft.com/office/drawing/2014/main" id="{F4AA9A13-E8AC-4F4A-A669-51776AD9E7E3}"/>
              </a:ext>
            </a:extLst>
          </p:cNvPr>
          <p:cNvCxnSpPr>
            <a:cxnSpLocks/>
          </p:cNvCxnSpPr>
          <p:nvPr/>
        </p:nvCxnSpPr>
        <p:spPr>
          <a:xfrm>
            <a:off x="7378708" y="3976559"/>
            <a:ext cx="1722959" cy="444874"/>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477749" y="4357679"/>
            <a:ext cx="3480440" cy="1323439"/>
          </a:xfrm>
          <a:prstGeom prst="rect">
            <a:avLst/>
          </a:prstGeom>
        </p:spPr>
        <p:txBody>
          <a:bodyPr wrap="none">
            <a:spAutoFit/>
          </a:bodyPr>
          <a:lstStyle/>
          <a:p>
            <a:pPr algn="ctr">
              <a:spcAft>
                <a:spcPts val="600"/>
              </a:spcAft>
            </a:pPr>
            <a:r>
              <a:rPr lang="fr-FR" sz="4000" b="1" dirty="0" smtClean="0">
                <a:solidFill>
                  <a:srgbClr val="1E516E"/>
                </a:solidFill>
                <a:latin typeface="Montserrat" pitchFamily="2" charset="77"/>
              </a:rPr>
              <a:t>SITES </a:t>
            </a:r>
            <a:br>
              <a:rPr lang="fr-FR" sz="4000" b="1" dirty="0" smtClean="0">
                <a:solidFill>
                  <a:srgbClr val="1E516E"/>
                </a:solidFill>
                <a:latin typeface="Montserrat" pitchFamily="2" charset="77"/>
              </a:rPr>
            </a:br>
            <a:r>
              <a:rPr lang="fr-FR" sz="4000" b="1" dirty="0" smtClean="0">
                <a:solidFill>
                  <a:srgbClr val="1E516E"/>
                </a:solidFill>
                <a:latin typeface="Montserrat" pitchFamily="2" charset="77"/>
              </a:rPr>
              <a:t>REGIONAUX</a:t>
            </a:r>
            <a:endParaRPr lang="fr-FR" sz="4000" b="1" dirty="0">
              <a:solidFill>
                <a:srgbClr val="1E516E"/>
              </a:solidFill>
              <a:latin typeface="Montserrat" pitchFamily="2" charset="77"/>
            </a:endParaRPr>
          </a:p>
        </p:txBody>
      </p:sp>
      <p:sp>
        <p:nvSpPr>
          <p:cNvPr id="3" name="ZoneTexte 2"/>
          <p:cNvSpPr txBox="1"/>
          <p:nvPr/>
        </p:nvSpPr>
        <p:spPr>
          <a:xfrm>
            <a:off x="4842396" y="2901871"/>
            <a:ext cx="2733056" cy="1200329"/>
          </a:xfrm>
          <a:prstGeom prst="rect">
            <a:avLst/>
          </a:prstGeom>
          <a:noFill/>
        </p:spPr>
        <p:txBody>
          <a:bodyPr wrap="none" rtlCol="0">
            <a:spAutoFit/>
          </a:bodyPr>
          <a:lstStyle/>
          <a:p>
            <a:r>
              <a:rPr lang="fr-FR" b="1" dirty="0" smtClean="0">
                <a:solidFill>
                  <a:srgbClr val="1E516E"/>
                </a:solidFill>
              </a:rPr>
              <a:t>Stages</a:t>
            </a:r>
          </a:p>
          <a:p>
            <a:pPr marL="285750" indent="-285750">
              <a:buFont typeface="Arial" panose="020B0604020202020204" pitchFamily="34" charset="0"/>
              <a:buChar char="•"/>
            </a:pPr>
            <a:r>
              <a:rPr lang="fr-FR" dirty="0" smtClean="0">
                <a:solidFill>
                  <a:srgbClr val="1E516E"/>
                </a:solidFill>
              </a:rPr>
              <a:t>Cnam entreprises</a:t>
            </a:r>
          </a:p>
          <a:p>
            <a:pPr marL="285750" indent="-285750">
              <a:buFont typeface="Arial" panose="020B0604020202020204" pitchFamily="34" charset="0"/>
              <a:buChar char="•"/>
            </a:pPr>
            <a:r>
              <a:rPr lang="fr-FR" dirty="0" smtClean="0">
                <a:solidFill>
                  <a:srgbClr val="1E516E"/>
                </a:solidFill>
              </a:rPr>
              <a:t>Editeurs de composante</a:t>
            </a:r>
          </a:p>
          <a:p>
            <a:pPr marL="285750" indent="-285750">
              <a:buFont typeface="Arial" panose="020B0604020202020204" pitchFamily="34" charset="0"/>
              <a:buChar char="•"/>
            </a:pPr>
            <a:r>
              <a:rPr lang="fr-FR" dirty="0">
                <a:solidFill>
                  <a:srgbClr val="1E516E"/>
                </a:solidFill>
              </a:rPr>
              <a:t>Éditeurs </a:t>
            </a:r>
            <a:r>
              <a:rPr lang="fr-FR" dirty="0" smtClean="0">
                <a:solidFill>
                  <a:srgbClr val="1E516E"/>
                </a:solidFill>
              </a:rPr>
              <a:t>régionaux</a:t>
            </a:r>
            <a:endParaRPr lang="fr-FR" dirty="0">
              <a:solidFill>
                <a:srgbClr val="1E516E"/>
              </a:solidFill>
            </a:endParaRPr>
          </a:p>
        </p:txBody>
      </p:sp>
      <p:sp>
        <p:nvSpPr>
          <p:cNvPr id="25" name="TextBox 31">
            <a:extLst>
              <a:ext uri="{FF2B5EF4-FFF2-40B4-BE49-F238E27FC236}">
                <a16:creationId xmlns:a16="http://schemas.microsoft.com/office/drawing/2014/main" id="{5557D66C-4F6F-A14B-897C-EB50D14DB75D}"/>
              </a:ext>
            </a:extLst>
          </p:cNvPr>
          <p:cNvSpPr txBox="1"/>
          <p:nvPr/>
        </p:nvSpPr>
        <p:spPr>
          <a:xfrm>
            <a:off x="1490018" y="1431743"/>
            <a:ext cx="3589493" cy="5001369"/>
          </a:xfrm>
          <a:prstGeom prst="rect">
            <a:avLst/>
          </a:prstGeom>
          <a:noFill/>
        </p:spPr>
        <p:txBody>
          <a:bodyPr wrap="square" rtlCol="0">
            <a:spAutoFit/>
          </a:bodyPr>
          <a:lstStyle/>
          <a:p>
            <a:pPr>
              <a:spcAft>
                <a:spcPts val="1800"/>
              </a:spcAft>
            </a:pPr>
            <a:r>
              <a:rPr lang="fr-FR" sz="2400" dirty="0" smtClean="0">
                <a:solidFill>
                  <a:srgbClr val="1E516E"/>
                </a:solidFill>
                <a:latin typeface="Montserrat" pitchFamily="2" charset="77"/>
              </a:rPr>
              <a:t>UE </a:t>
            </a:r>
          </a:p>
          <a:p>
            <a:pPr>
              <a:spcAft>
                <a:spcPts val="1800"/>
              </a:spcAft>
            </a:pPr>
            <a:r>
              <a:rPr lang="fr-FR" sz="2400" dirty="0" smtClean="0">
                <a:solidFill>
                  <a:srgbClr val="1E516E"/>
                </a:solidFill>
                <a:latin typeface="Montserrat" pitchFamily="2" charset="77"/>
              </a:rPr>
              <a:t/>
            </a:r>
            <a:br>
              <a:rPr lang="fr-FR" sz="2400" dirty="0" smtClean="0">
                <a:solidFill>
                  <a:srgbClr val="1E516E"/>
                </a:solidFill>
                <a:latin typeface="Montserrat" pitchFamily="2" charset="77"/>
              </a:rPr>
            </a:br>
            <a:r>
              <a:rPr lang="fr-FR" sz="2400" dirty="0" smtClean="0">
                <a:solidFill>
                  <a:srgbClr val="1E516E"/>
                </a:solidFill>
                <a:latin typeface="Montserrat" pitchFamily="2" charset="77"/>
              </a:rPr>
              <a:t>Diplômes</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2400" b="1" dirty="0" smtClean="0">
                <a:solidFill>
                  <a:srgbClr val="1E516E"/>
                </a:solidFill>
                <a:latin typeface="Montserrat" pitchFamily="2" charset="77"/>
              </a:rPr>
              <a:t>« Offre locale »</a:t>
            </a:r>
            <a:br>
              <a:rPr lang="fr-FR" sz="2400" b="1" dirty="0" smtClean="0">
                <a:solidFill>
                  <a:srgbClr val="1E516E"/>
                </a:solidFill>
                <a:latin typeface="Montserrat" pitchFamily="2" charset="77"/>
              </a:rPr>
            </a:br>
            <a:r>
              <a:rPr lang="fr-FR" b="1" dirty="0" smtClean="0">
                <a:solidFill>
                  <a:srgbClr val="1E516E"/>
                </a:solidFill>
                <a:latin typeface="Montserrat" pitchFamily="2" charset="77"/>
              </a:rPr>
              <a:t>Contacter l’éditeur </a:t>
            </a:r>
            <a:r>
              <a:rPr lang="fr-FR" b="1" dirty="0" err="1" smtClean="0">
                <a:solidFill>
                  <a:srgbClr val="1E516E"/>
                </a:solidFill>
                <a:latin typeface="Montserrat" pitchFamily="2" charset="77"/>
              </a:rPr>
              <a:t>Ksup</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2400" b="1" dirty="0" smtClean="0">
                <a:solidFill>
                  <a:srgbClr val="1E516E"/>
                </a:solidFill>
                <a:latin typeface="Montserrat" pitchFamily="2" charset="77"/>
              </a:rPr>
              <a:t/>
            </a:r>
            <a:br>
              <a:rPr lang="fr-FR" sz="2400" b="1" dirty="0" smtClean="0">
                <a:solidFill>
                  <a:srgbClr val="1E516E"/>
                </a:solidFill>
                <a:latin typeface="Montserrat" pitchFamily="2" charset="77"/>
              </a:rPr>
            </a:br>
            <a:r>
              <a:rPr lang="fr-FR" sz="2400" dirty="0" smtClean="0">
                <a:solidFill>
                  <a:srgbClr val="1E516E"/>
                </a:solidFill>
                <a:latin typeface="Montserrat" pitchFamily="2" charset="77"/>
              </a:rPr>
              <a:t>Événements</a:t>
            </a:r>
            <a:endParaRPr lang="fr-FR" sz="2400" b="1" dirty="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Photothèque</a:t>
            </a:r>
            <a:br>
              <a:rPr lang="fr-FR" sz="2400" dirty="0" smtClean="0">
                <a:solidFill>
                  <a:srgbClr val="1E516E"/>
                </a:solidFill>
                <a:latin typeface="Montserrat" pitchFamily="2" charset="77"/>
              </a:rPr>
            </a:br>
            <a:r>
              <a:rPr lang="fr-FR" sz="2400" dirty="0" err="1" smtClean="0">
                <a:solidFill>
                  <a:srgbClr val="1E516E"/>
                </a:solidFill>
                <a:latin typeface="Montserrat" pitchFamily="2" charset="77"/>
              </a:rPr>
              <a:t>Ajaris</a:t>
            </a:r>
            <a:endParaRPr lang="fr-FR" sz="2400"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Emplois et stages</a:t>
            </a:r>
            <a:r>
              <a:rPr lang="fr-FR" sz="1600" b="1" dirty="0">
                <a:solidFill>
                  <a:srgbClr val="1E516E"/>
                </a:solidFill>
                <a:latin typeface="Montserrat" pitchFamily="2" charset="77"/>
              </a:rPr>
              <a:t/>
            </a:r>
            <a:br>
              <a:rPr lang="fr-FR" sz="1600" b="1" dirty="0">
                <a:solidFill>
                  <a:srgbClr val="1E516E"/>
                </a:solidFill>
                <a:latin typeface="Montserrat" pitchFamily="2" charset="77"/>
              </a:rPr>
            </a:br>
            <a:endParaRPr lang="fr-FR" sz="1600" dirty="0">
              <a:solidFill>
                <a:srgbClr val="1E516E"/>
              </a:solidFill>
              <a:latin typeface="Montserrat" panose="02000505000000020004" pitchFamily="2" charset="77"/>
            </a:endParaRPr>
          </a:p>
        </p:txBody>
      </p:sp>
      <p:sp>
        <p:nvSpPr>
          <p:cNvPr id="23" name="ZoneTexte 22"/>
          <p:cNvSpPr txBox="1"/>
          <p:nvPr/>
        </p:nvSpPr>
        <p:spPr>
          <a:xfrm>
            <a:off x="1490018" y="1159510"/>
            <a:ext cx="10233494" cy="369332"/>
          </a:xfrm>
          <a:prstGeom prst="rect">
            <a:avLst/>
          </a:prstGeom>
          <a:noFill/>
        </p:spPr>
        <p:txBody>
          <a:bodyPr wrap="square" rtlCol="0">
            <a:spAutoFit/>
          </a:bodyPr>
          <a:lstStyle/>
          <a:p>
            <a:r>
              <a:rPr lang="fr-FR" dirty="0" smtClean="0"/>
              <a:t>Base de données origine                      Base </a:t>
            </a:r>
            <a:r>
              <a:rPr lang="fr-FR" dirty="0" err="1" smtClean="0"/>
              <a:t>Ksup</a:t>
            </a:r>
            <a:r>
              <a:rPr lang="fr-FR" dirty="0" smtClean="0"/>
              <a:t>  et éditeurs                                                 Sites d’affichage</a:t>
            </a:r>
            <a:endParaRPr lang="fr-FR" dirty="0"/>
          </a:p>
        </p:txBody>
      </p:sp>
    </p:spTree>
    <p:extLst>
      <p:ext uri="{BB962C8B-B14F-4D97-AF65-F5344CB8AC3E}">
        <p14:creationId xmlns:p14="http://schemas.microsoft.com/office/powerpoint/2010/main" val="2748637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2" y="121935"/>
            <a:ext cx="4430093" cy="1145751"/>
            <a:chOff x="3314680" y="121940"/>
            <a:chExt cx="453474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0" y="121940"/>
              <a:ext cx="407686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3928342" y="694816"/>
              <a:ext cx="392108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PARAMETRES D’AFFICHAGE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INSERER DES IMAGES</a:t>
              </a:r>
              <a:endParaRPr lang="fr-FR" b="1" dirty="0">
                <a:solidFill>
                  <a:schemeClr val="bg1"/>
                </a:solidFill>
                <a:latin typeface="Montserrat SemiBold" pitchFamily="2" charset="77"/>
              </a:endParaRPr>
            </a:p>
          </p:txBody>
        </p:sp>
      </p:grpSp>
      <p:pic>
        <p:nvPicPr>
          <p:cNvPr id="7" name="Picture 6">
            <a:extLst>
              <a:ext uri="{FF2B5EF4-FFF2-40B4-BE49-F238E27FC236}">
                <a16:creationId xmlns:a16="http://schemas.microsoft.com/office/drawing/2014/main" id="{F1052244-A9EB-B342-B47F-9100F4CB6A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1" y="1145744"/>
            <a:ext cx="8846233" cy="5518819"/>
          </a:xfrm>
          <a:prstGeom prst="rect">
            <a:avLst/>
          </a:prstGeom>
        </p:spPr>
      </p:pic>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1" name="Rectangle 20">
            <a:extLst>
              <a:ext uri="{FF2B5EF4-FFF2-40B4-BE49-F238E27FC236}">
                <a16:creationId xmlns:a16="http://schemas.microsoft.com/office/drawing/2014/main" id="{1A98FDB3-9F7B-354C-B88D-698E9CAED616}"/>
              </a:ext>
            </a:extLst>
          </p:cNvPr>
          <p:cNvSpPr/>
          <p:nvPr/>
        </p:nvSpPr>
        <p:spPr>
          <a:xfrm>
            <a:off x="2230004" y="2504831"/>
            <a:ext cx="2017798" cy="39631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4" name="TextBox 23">
            <a:extLst>
              <a:ext uri="{FF2B5EF4-FFF2-40B4-BE49-F238E27FC236}">
                <a16:creationId xmlns:a16="http://schemas.microsoft.com/office/drawing/2014/main" id="{1E7D53FA-991E-4A48-B49D-39DBAC4300EA}"/>
              </a:ext>
            </a:extLst>
          </p:cNvPr>
          <p:cNvSpPr txBox="1"/>
          <p:nvPr/>
        </p:nvSpPr>
        <p:spPr>
          <a:xfrm>
            <a:off x="112885" y="2083442"/>
            <a:ext cx="2081019" cy="2527954"/>
          </a:xfrm>
          <a:prstGeom prst="rect">
            <a:avLst/>
          </a:prstGeom>
          <a:noFill/>
        </p:spPr>
        <p:txBody>
          <a:bodyPr wrap="none" rtlCol="0">
            <a:spAutoFit/>
          </a:bodyPr>
          <a:lstStyle/>
          <a:p>
            <a:pPr algn="ctr"/>
            <a:r>
              <a:rPr lang="fr-FR" sz="1600">
                <a:solidFill>
                  <a:srgbClr val="1E516E"/>
                </a:solidFill>
                <a:latin typeface="Montserrat" pitchFamily="2" charset="77"/>
              </a:rPr>
              <a:t>Attention :</a:t>
            </a:r>
          </a:p>
          <a:p>
            <a:pPr algn="ctr"/>
            <a:r>
              <a:rPr lang="fr-FR" sz="1600">
                <a:solidFill>
                  <a:srgbClr val="1E516E"/>
                </a:solidFill>
                <a:latin typeface="Montserrat" pitchFamily="2" charset="77"/>
              </a:rPr>
              <a:t>ne renseigner </a:t>
            </a:r>
          </a:p>
          <a:p>
            <a:pPr algn="ctr"/>
            <a:r>
              <a:rPr lang="fr-FR" sz="1600">
                <a:solidFill>
                  <a:srgbClr val="1E516E"/>
                </a:solidFill>
                <a:latin typeface="Montserrat" pitchFamily="2" charset="77"/>
              </a:rPr>
              <a:t>que la largeur,</a:t>
            </a:r>
          </a:p>
          <a:p>
            <a:pPr algn="ctr"/>
            <a:r>
              <a:rPr lang="fr-FR" sz="1600">
                <a:solidFill>
                  <a:srgbClr val="1E516E"/>
                </a:solidFill>
                <a:latin typeface="Montserrat" pitchFamily="2" charset="77"/>
              </a:rPr>
              <a:t>la hauteur </a:t>
            </a:r>
          </a:p>
          <a:p>
            <a:pPr algn="ctr"/>
            <a:r>
              <a:rPr lang="fr-FR" sz="1600">
                <a:solidFill>
                  <a:srgbClr val="1E516E"/>
                </a:solidFill>
                <a:latin typeface="Montserrat" pitchFamily="2" charset="77"/>
              </a:rPr>
              <a:t>est calculée </a:t>
            </a:r>
          </a:p>
          <a:p>
            <a:pPr algn="ctr"/>
            <a:r>
              <a:rPr lang="fr-FR" sz="1600">
                <a:solidFill>
                  <a:srgbClr val="1E516E"/>
                </a:solidFill>
                <a:latin typeface="Montserrat" pitchFamily="2" charset="77"/>
              </a:rPr>
              <a:t>automatiquement</a:t>
            </a:r>
            <a:endParaRPr lang="fr-FR" sz="1600" dirty="0">
              <a:solidFill>
                <a:srgbClr val="1E516E"/>
              </a:solidFill>
              <a:latin typeface="Montserrat" pitchFamily="2" charset="77"/>
            </a:endParaRPr>
          </a:p>
        </p:txBody>
      </p:sp>
      <p:cxnSp>
        <p:nvCxnSpPr>
          <p:cNvPr id="26" name="Straight Arrow Connector 25">
            <a:extLst>
              <a:ext uri="{FF2B5EF4-FFF2-40B4-BE49-F238E27FC236}">
                <a16:creationId xmlns:a16="http://schemas.microsoft.com/office/drawing/2014/main" id="{7C26CB7E-4946-4D44-A841-C040DA9ED0AE}"/>
              </a:ext>
            </a:extLst>
          </p:cNvPr>
          <p:cNvCxnSpPr>
            <a:cxnSpLocks/>
          </p:cNvCxnSpPr>
          <p:nvPr/>
        </p:nvCxnSpPr>
        <p:spPr>
          <a:xfrm>
            <a:off x="5390825" y="2690270"/>
            <a:ext cx="2480966" cy="12717"/>
          </a:xfrm>
          <a:prstGeom prst="straightConnector1">
            <a:avLst/>
          </a:prstGeom>
          <a:ln w="47625">
            <a:solidFill>
              <a:srgbClr val="C1002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1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 fill="hold"/>
                                        <p:tgtEl>
                                          <p:spTgt spid="26"/>
                                        </p:tgtEl>
                                        <p:attrNameLst>
                                          <p:attrName>ppt_w</p:attrName>
                                        </p:attrNameLst>
                                      </p:cBhvr>
                                      <p:tavLst>
                                        <p:tav tm="0">
                                          <p:val>
                                            <p:fltVal val="0"/>
                                          </p:val>
                                        </p:tav>
                                        <p:tav tm="100000">
                                          <p:val>
                                            <p:strVal val="#ppt_w"/>
                                          </p:val>
                                        </p:tav>
                                      </p:tavLst>
                                    </p:anim>
                                    <p:anim calcmode="lin" valueType="num">
                                      <p:cBhvr>
                                        <p:cTn id="8" dur="200" fill="hold"/>
                                        <p:tgtEl>
                                          <p:spTgt spid="26"/>
                                        </p:tgtEl>
                                        <p:attrNameLst>
                                          <p:attrName>ppt_h</p:attrName>
                                        </p:attrNameLst>
                                      </p:cBhvr>
                                      <p:tavLst>
                                        <p:tav tm="0">
                                          <p:val>
                                            <p:fltVal val="0"/>
                                          </p:val>
                                        </p:tav>
                                        <p:tav tm="100000">
                                          <p:val>
                                            <p:strVal val="#ppt_h"/>
                                          </p:val>
                                        </p:tav>
                                      </p:tavLst>
                                    </p:anim>
                                    <p:animEffect transition="in" filter="fade">
                                      <p:cBhvr>
                                        <p:cTn id="9" dur="2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052244-A9EB-B342-B47F-9100F4CB6A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1" y="1145744"/>
            <a:ext cx="8846233" cy="5518819"/>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3" y="-11437"/>
            <a:ext cx="4747552" cy="1145751"/>
            <a:chOff x="3314681" y="-11432"/>
            <a:chExt cx="4066871"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9306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065198" y="694814"/>
              <a:ext cx="3316354"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PARAMETRES D’AFFICHAGE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INSERER DES IMAGES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1" name="Rectangle 20">
            <a:extLst>
              <a:ext uri="{FF2B5EF4-FFF2-40B4-BE49-F238E27FC236}">
                <a16:creationId xmlns:a16="http://schemas.microsoft.com/office/drawing/2014/main" id="{1A98FDB3-9F7B-354C-B88D-698E9CAED616}"/>
              </a:ext>
            </a:extLst>
          </p:cNvPr>
          <p:cNvSpPr/>
          <p:nvPr/>
        </p:nvSpPr>
        <p:spPr>
          <a:xfrm>
            <a:off x="2230004" y="3268531"/>
            <a:ext cx="2017798" cy="39631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8" name="Rectangle 7">
            <a:extLst>
              <a:ext uri="{FF2B5EF4-FFF2-40B4-BE49-F238E27FC236}">
                <a16:creationId xmlns:a16="http://schemas.microsoft.com/office/drawing/2014/main" id="{C50AA9FC-BBE4-2E43-8A5F-F0F032DBA0DF}"/>
              </a:ext>
            </a:extLst>
          </p:cNvPr>
          <p:cNvSpPr/>
          <p:nvPr/>
        </p:nvSpPr>
        <p:spPr>
          <a:xfrm>
            <a:off x="5300870" y="2769703"/>
            <a:ext cx="2676939" cy="2199861"/>
          </a:xfrm>
          <a:prstGeom prst="rect">
            <a:avLst/>
          </a:prstGeom>
          <a:noFill/>
          <a:ln w="6350">
            <a:solidFill>
              <a:srgbClr val="0D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982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052244-A9EB-B342-B47F-9100F4CB6A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1" y="1145744"/>
            <a:ext cx="8846233" cy="5518819"/>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3" y="-11437"/>
            <a:ext cx="4606234" cy="1145751"/>
            <a:chOff x="3314681" y="-11432"/>
            <a:chExt cx="4093109"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9306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065197" y="694812"/>
              <a:ext cx="334259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PARAMETRES D’AFFICHAGE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INSERER DES IMAGES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1" name="Rectangle 20">
            <a:extLst>
              <a:ext uri="{FF2B5EF4-FFF2-40B4-BE49-F238E27FC236}">
                <a16:creationId xmlns:a16="http://schemas.microsoft.com/office/drawing/2014/main" id="{1A98FDB3-9F7B-354C-B88D-698E9CAED616}"/>
              </a:ext>
            </a:extLst>
          </p:cNvPr>
          <p:cNvSpPr/>
          <p:nvPr/>
        </p:nvSpPr>
        <p:spPr>
          <a:xfrm>
            <a:off x="2190748" y="3653989"/>
            <a:ext cx="2017798" cy="39631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6" name="Straight Arrow Connector 25">
            <a:extLst>
              <a:ext uri="{FF2B5EF4-FFF2-40B4-BE49-F238E27FC236}">
                <a16:creationId xmlns:a16="http://schemas.microsoft.com/office/drawing/2014/main" id="{7C26CB7E-4946-4D44-A841-C040DA9ED0AE}"/>
              </a:ext>
            </a:extLst>
          </p:cNvPr>
          <p:cNvCxnSpPr>
            <a:cxnSpLocks/>
          </p:cNvCxnSpPr>
          <p:nvPr/>
        </p:nvCxnSpPr>
        <p:spPr>
          <a:xfrm>
            <a:off x="7798169" y="3374002"/>
            <a:ext cx="351918" cy="0"/>
          </a:xfrm>
          <a:prstGeom prst="straightConnector1">
            <a:avLst/>
          </a:prstGeom>
          <a:ln w="47625">
            <a:solidFill>
              <a:srgbClr val="C1002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9AE13B-38EA-CF4A-A9E5-14F4DFBC127D}"/>
              </a:ext>
            </a:extLst>
          </p:cNvPr>
          <p:cNvCxnSpPr>
            <a:cxnSpLocks/>
          </p:cNvCxnSpPr>
          <p:nvPr/>
        </p:nvCxnSpPr>
        <p:spPr>
          <a:xfrm>
            <a:off x="5077793" y="3374002"/>
            <a:ext cx="351918" cy="0"/>
          </a:xfrm>
          <a:prstGeom prst="straightConnector1">
            <a:avLst/>
          </a:prstGeom>
          <a:ln w="47625">
            <a:solidFill>
              <a:srgbClr val="C1002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14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 fill="hold"/>
                                        <p:tgtEl>
                                          <p:spTgt spid="26"/>
                                        </p:tgtEl>
                                        <p:attrNameLst>
                                          <p:attrName>ppt_w</p:attrName>
                                        </p:attrNameLst>
                                      </p:cBhvr>
                                      <p:tavLst>
                                        <p:tav tm="0">
                                          <p:val>
                                            <p:fltVal val="0"/>
                                          </p:val>
                                        </p:tav>
                                        <p:tav tm="100000">
                                          <p:val>
                                            <p:strVal val="#ppt_w"/>
                                          </p:val>
                                        </p:tav>
                                      </p:tavLst>
                                    </p:anim>
                                    <p:anim calcmode="lin" valueType="num">
                                      <p:cBhvr>
                                        <p:cTn id="8" dur="200" fill="hold"/>
                                        <p:tgtEl>
                                          <p:spTgt spid="26"/>
                                        </p:tgtEl>
                                        <p:attrNameLst>
                                          <p:attrName>ppt_h</p:attrName>
                                        </p:attrNameLst>
                                      </p:cBhvr>
                                      <p:tavLst>
                                        <p:tav tm="0">
                                          <p:val>
                                            <p:fltVal val="0"/>
                                          </p:val>
                                        </p:tav>
                                        <p:tav tm="100000">
                                          <p:val>
                                            <p:strVal val="#ppt_h"/>
                                          </p:val>
                                        </p:tav>
                                      </p:tavLst>
                                    </p:anim>
                                    <p:animEffect transition="in" filter="fade">
                                      <p:cBhvr>
                                        <p:cTn id="9" dur="200"/>
                                        <p:tgtEl>
                                          <p:spTgt spid="26"/>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00" fill="hold"/>
                                        <p:tgtEl>
                                          <p:spTgt spid="17"/>
                                        </p:tgtEl>
                                        <p:attrNameLst>
                                          <p:attrName>ppt_w</p:attrName>
                                        </p:attrNameLst>
                                      </p:cBhvr>
                                      <p:tavLst>
                                        <p:tav tm="0">
                                          <p:val>
                                            <p:fltVal val="0"/>
                                          </p:val>
                                        </p:tav>
                                        <p:tav tm="100000">
                                          <p:val>
                                            <p:strVal val="#ppt_w"/>
                                          </p:val>
                                        </p:tav>
                                      </p:tavLst>
                                    </p:anim>
                                    <p:anim calcmode="lin" valueType="num">
                                      <p:cBhvr>
                                        <p:cTn id="13" dur="200" fill="hold"/>
                                        <p:tgtEl>
                                          <p:spTgt spid="17"/>
                                        </p:tgtEl>
                                        <p:attrNameLst>
                                          <p:attrName>ppt_h</p:attrName>
                                        </p:attrNameLst>
                                      </p:cBhvr>
                                      <p:tavLst>
                                        <p:tav tm="0">
                                          <p:val>
                                            <p:fltVal val="0"/>
                                          </p:val>
                                        </p:tav>
                                        <p:tav tm="100000">
                                          <p:val>
                                            <p:strVal val="#ppt_h"/>
                                          </p:val>
                                        </p:tav>
                                      </p:tavLst>
                                    </p:anim>
                                    <p:animEffect transition="in" filter="fade">
                                      <p:cBhvr>
                                        <p:cTn id="14"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052244-A9EB-B342-B47F-9100F4CB6A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91541" y="1145744"/>
            <a:ext cx="8846233" cy="5518819"/>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3" y="-11437"/>
            <a:ext cx="4639486" cy="1145751"/>
            <a:chOff x="3314681" y="-11432"/>
            <a:chExt cx="393060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93060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065198" y="694812"/>
              <a:ext cx="3180085"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PARAMETRES D’AFFICHAGE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INSERER DES IMAGES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1" name="Rectangle 20">
            <a:extLst>
              <a:ext uri="{FF2B5EF4-FFF2-40B4-BE49-F238E27FC236}">
                <a16:creationId xmlns:a16="http://schemas.microsoft.com/office/drawing/2014/main" id="{1A98FDB3-9F7B-354C-B88D-698E9CAED616}"/>
              </a:ext>
            </a:extLst>
          </p:cNvPr>
          <p:cNvSpPr/>
          <p:nvPr/>
        </p:nvSpPr>
        <p:spPr>
          <a:xfrm>
            <a:off x="3621799" y="4518632"/>
            <a:ext cx="844183" cy="20958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8" name="Elbow Connector 7">
            <a:extLst>
              <a:ext uri="{FF2B5EF4-FFF2-40B4-BE49-F238E27FC236}">
                <a16:creationId xmlns:a16="http://schemas.microsoft.com/office/drawing/2014/main" id="{A36AC76B-190A-A74D-9AAA-2C7061C2040F}"/>
              </a:ext>
            </a:extLst>
          </p:cNvPr>
          <p:cNvCxnSpPr>
            <a:cxnSpLocks/>
          </p:cNvCxnSpPr>
          <p:nvPr/>
        </p:nvCxnSpPr>
        <p:spPr>
          <a:xfrm flipV="1">
            <a:off x="5194852" y="2637183"/>
            <a:ext cx="5062331" cy="2305879"/>
          </a:xfrm>
          <a:prstGeom prst="bentConnector3">
            <a:avLst>
              <a:gd name="adj1" fmla="val 54712"/>
            </a:avLst>
          </a:prstGeom>
          <a:ln w="47625">
            <a:solidFill>
              <a:srgbClr val="C100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2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3590" y="1164762"/>
            <a:ext cx="8107821" cy="4247317"/>
          </a:xfrm>
          <a:prstGeom prst="rect">
            <a:avLst/>
          </a:prstGeom>
          <a:noFill/>
        </p:spPr>
        <p:txBody>
          <a:bodyPr wrap="square" rtlCol="0">
            <a:spAutoFit/>
          </a:bodyPr>
          <a:lstStyle/>
          <a:p>
            <a:endParaRPr lang="fr-FR" dirty="0" smtClean="0"/>
          </a:p>
          <a:p>
            <a:endParaRPr lang="fr-FR" dirty="0"/>
          </a:p>
          <a:p>
            <a:pPr marL="342900" indent="-342900">
              <a:buFont typeface="+mj-lt"/>
              <a:buAutoNum type="arabicPeriod"/>
            </a:pPr>
            <a:r>
              <a:rPr lang="fr-FR" b="1" dirty="0" smtClean="0"/>
              <a:t>Renseigner la largeur </a:t>
            </a:r>
            <a:r>
              <a:rPr lang="fr-FR" dirty="0" smtClean="0"/>
              <a:t>(si besoin), </a:t>
            </a:r>
            <a:r>
              <a:rPr lang="fr-FR" b="1" dirty="0" smtClean="0"/>
              <a:t>mais pas la hauteur.</a:t>
            </a:r>
          </a:p>
          <a:p>
            <a:pPr marL="342900" indent="-342900">
              <a:buFont typeface="+mj-lt"/>
              <a:buAutoNum type="arabicPeriod"/>
            </a:pPr>
            <a:r>
              <a:rPr lang="fr-FR" b="1" dirty="0" smtClean="0"/>
              <a:t>N’augmenter jamais une dimension par rapport à la dimension originale.</a:t>
            </a:r>
          </a:p>
          <a:p>
            <a:pPr marL="342900" indent="-342900">
              <a:buFont typeface="+mj-lt"/>
              <a:buAutoNum type="arabicPeriod"/>
            </a:pPr>
            <a:r>
              <a:rPr lang="fr-FR" b="1" dirty="0" smtClean="0"/>
              <a:t>Pour </a:t>
            </a:r>
            <a:r>
              <a:rPr lang="fr-FR" b="1" dirty="0"/>
              <a:t>une vignette d’actualité, privilégier le format 800 pixels x 400 pixels </a:t>
            </a:r>
            <a:r>
              <a:rPr lang="fr-FR" b="1" dirty="0" smtClean="0"/>
              <a:t/>
            </a:r>
            <a:br>
              <a:rPr lang="fr-FR" b="1" dirty="0" smtClean="0"/>
            </a:br>
            <a:r>
              <a:rPr lang="fr-FR" b="1" dirty="0" smtClean="0"/>
              <a:t>(</a:t>
            </a:r>
            <a:r>
              <a:rPr lang="fr-FR" b="1" dirty="0"/>
              <a:t>ou 2 fois plus large que haute)</a:t>
            </a:r>
            <a:r>
              <a:rPr lang="fr-FR" dirty="0"/>
              <a:t>, </a:t>
            </a:r>
            <a:r>
              <a:rPr lang="fr-FR" dirty="0" smtClean="0"/>
              <a:t>si </a:t>
            </a:r>
            <a:r>
              <a:rPr lang="fr-FR" dirty="0"/>
              <a:t>elle doit être reprise dans un </a:t>
            </a:r>
            <a:r>
              <a:rPr lang="fr-FR" dirty="0" smtClean="0"/>
              <a:t>carrousel.</a:t>
            </a:r>
            <a:endParaRPr lang="fr-FR" dirty="0"/>
          </a:p>
          <a:p>
            <a:pPr marL="342900" indent="-342900">
              <a:buFont typeface="+mj-lt"/>
              <a:buAutoNum type="arabicPeriod"/>
            </a:pPr>
            <a:r>
              <a:rPr lang="fr-FR" b="1" dirty="0" smtClean="0"/>
              <a:t>Une </a:t>
            </a:r>
            <a:r>
              <a:rPr lang="fr-FR" b="1" dirty="0"/>
              <a:t>image ne doit pas dépasser un poids de </a:t>
            </a:r>
            <a:r>
              <a:rPr lang="fr-FR" b="1" dirty="0" smtClean="0"/>
              <a:t>100Ko, de préférence.</a:t>
            </a:r>
          </a:p>
          <a:p>
            <a:pPr marL="342900" indent="-342900">
              <a:buFont typeface="+mj-lt"/>
              <a:buAutoNum type="arabicPeriod"/>
            </a:pPr>
            <a:r>
              <a:rPr lang="fr-FR" b="1" dirty="0" smtClean="0"/>
              <a:t>Mettre en valeur les liens importants par un </a:t>
            </a:r>
            <a:r>
              <a:rPr lang="fr-FR" b="1" dirty="0" err="1" smtClean="0"/>
              <a:t>picto</a:t>
            </a:r>
            <a:r>
              <a:rPr lang="fr-FR" b="1" dirty="0" smtClean="0"/>
              <a:t>:</a:t>
            </a:r>
            <a:br>
              <a:rPr lang="fr-FR" b="1" dirty="0" smtClean="0"/>
            </a:br>
            <a:r>
              <a:rPr lang="fr-FR" b="1" dirty="0" smtClean="0"/>
              <a:t/>
            </a:r>
            <a:br>
              <a:rPr lang="fr-FR" b="1" dirty="0" smtClean="0"/>
            </a:br>
            <a:r>
              <a:rPr lang="fr-FR" dirty="0" smtClean="0"/>
              <a:t>Les pictogrammes les plus utilisés:</a:t>
            </a:r>
            <a:br>
              <a:rPr lang="fr-FR" dirty="0" smtClean="0"/>
            </a:br>
            <a:endParaRPr lang="fr-FR" dirty="0" smtClean="0"/>
          </a:p>
          <a:p>
            <a:r>
              <a:rPr lang="fr-FR" dirty="0" smtClean="0"/>
              <a:t>                                 « plus » (lien dans votre site)        « flèche » (lien vers un autre site)                     </a:t>
            </a:r>
          </a:p>
          <a:p>
            <a:r>
              <a:rPr lang="fr-FR" dirty="0"/>
              <a:t> </a:t>
            </a:r>
            <a:r>
              <a:rPr lang="fr-FR" dirty="0" smtClean="0"/>
              <a:t>                                 </a:t>
            </a:r>
          </a:p>
          <a:p>
            <a:r>
              <a:rPr lang="fr-FR" dirty="0"/>
              <a:t> </a:t>
            </a:r>
            <a:r>
              <a:rPr lang="fr-FR" dirty="0" smtClean="0"/>
              <a:t>                                 « télécharger »                                « enveloppe » (lien de mail)</a:t>
            </a:r>
            <a:r>
              <a:rPr lang="fr-FR" b="1" dirty="0" smtClean="0"/>
              <a:t/>
            </a:r>
            <a:br>
              <a:rPr lang="fr-FR" b="1" dirty="0" smtClean="0"/>
            </a:br>
            <a:endParaRPr lang="fr-FR" dirty="0"/>
          </a:p>
        </p:txBody>
      </p:sp>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301891" cy="1145751"/>
            <a:chOff x="3314685" y="-11432"/>
            <a:chExt cx="4403516"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3174899"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CONSIGNES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INSERER DES IMAGES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513" y="4180152"/>
            <a:ext cx="419100" cy="38100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412" y="4216447"/>
            <a:ext cx="419100" cy="318241"/>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663" y="4824571"/>
            <a:ext cx="361950" cy="353961"/>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462" y="4801933"/>
            <a:ext cx="400050" cy="342900"/>
          </a:xfrm>
          <a:prstGeom prst="rect">
            <a:avLst/>
          </a:prstGeom>
        </p:spPr>
      </p:pic>
    </p:spTree>
    <p:extLst>
      <p:ext uri="{BB962C8B-B14F-4D97-AF65-F5344CB8AC3E}">
        <p14:creationId xmlns:p14="http://schemas.microsoft.com/office/powerpoint/2010/main" val="35897222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30135" y="853036"/>
            <a:ext cx="10515600" cy="4351338"/>
          </a:xfrm>
        </p:spPr>
        <p:txBody>
          <a:bodyPr>
            <a:normAutofit fontScale="92500" lnSpcReduction="20000"/>
          </a:bodyPr>
          <a:lstStyle/>
          <a:p>
            <a:pPr marL="0" indent="0">
              <a:buNone/>
            </a:pPr>
            <a:r>
              <a:rPr lang="fr-FR" dirty="0" smtClean="0"/>
              <a:t>A vous de jouer!</a:t>
            </a:r>
            <a:br>
              <a:rPr lang="fr-FR" dirty="0" smtClean="0"/>
            </a:br>
            <a:endParaRPr lang="fr-FR" dirty="0" smtClean="0"/>
          </a:p>
          <a:p>
            <a:pPr marL="0" indent="0">
              <a:buNone/>
            </a:pPr>
            <a:r>
              <a:rPr lang="fr-FR" dirty="0" smtClean="0"/>
              <a:t>Dans votre actualité, insérer </a:t>
            </a:r>
            <a:r>
              <a:rPr lang="fr-FR" dirty="0"/>
              <a:t>dans la zone Description de votre </a:t>
            </a:r>
            <a:r>
              <a:rPr lang="fr-FR" dirty="0" smtClean="0"/>
              <a:t>actualité, une image de la photothèque</a:t>
            </a:r>
            <a:r>
              <a:rPr lang="fr-FR" dirty="0"/>
              <a:t> </a:t>
            </a:r>
            <a:r>
              <a:rPr lang="fr-FR" dirty="0" smtClean="0"/>
              <a:t>intitulée « </a:t>
            </a:r>
            <a:r>
              <a:rPr lang="fr-FR" dirty="0" err="1" smtClean="0"/>
              <a:t>Omnes</a:t>
            </a:r>
            <a:r>
              <a:rPr lang="fr-FR" dirty="0" smtClean="0"/>
              <a:t> </a:t>
            </a:r>
            <a:r>
              <a:rPr lang="fr-FR" dirty="0" err="1" smtClean="0"/>
              <a:t>docet</a:t>
            </a:r>
            <a:r>
              <a:rPr lang="fr-FR" dirty="0" smtClean="0"/>
              <a:t> </a:t>
            </a:r>
            <a:r>
              <a:rPr lang="fr-FR" dirty="0" err="1" smtClean="0"/>
              <a:t>ubique</a:t>
            </a:r>
            <a:r>
              <a:rPr lang="fr-FR" dirty="0" smtClean="0"/>
              <a:t>» :</a:t>
            </a:r>
            <a:br>
              <a:rPr lang="fr-FR" dirty="0" smtClean="0"/>
            </a:br>
            <a:r>
              <a:rPr lang="fr-FR" dirty="0" smtClean="0"/>
              <a:t/>
            </a:r>
            <a:br>
              <a:rPr lang="fr-FR" dirty="0" smtClean="0"/>
            </a:br>
            <a:r>
              <a:rPr lang="fr-FR" sz="1200" dirty="0" smtClean="0"/>
              <a:t>(Type d’image: « texte-image » </a:t>
            </a:r>
            <a:br>
              <a:rPr lang="fr-FR" sz="1200" dirty="0" smtClean="0"/>
            </a:br>
            <a:r>
              <a:rPr lang="fr-FR" sz="1200" dirty="0" smtClean="0"/>
              <a:t>+ structure: Photothèque mise à jour &gt;Ressources) :</a:t>
            </a:r>
            <a:r>
              <a:rPr lang="fr-FR" dirty="0" smtClean="0"/>
              <a:t/>
            </a:r>
            <a:br>
              <a:rPr lang="fr-FR" dirty="0" smtClean="0"/>
            </a:br>
            <a:r>
              <a:rPr lang="fr-FR" dirty="0" smtClean="0"/>
              <a:t> </a:t>
            </a:r>
          </a:p>
          <a:p>
            <a:pPr lvl="1"/>
            <a:r>
              <a:rPr lang="fr-FR" dirty="0"/>
              <a:t>d</a:t>
            </a:r>
            <a:r>
              <a:rPr lang="fr-FR" dirty="0" smtClean="0"/>
              <a:t>’une largeur de 250 </a:t>
            </a:r>
            <a:r>
              <a:rPr lang="fr-FR" dirty="0" err="1" smtClean="0"/>
              <a:t>pix</a:t>
            </a:r>
            <a:endParaRPr lang="fr-FR" dirty="0"/>
          </a:p>
          <a:p>
            <a:pPr lvl="1"/>
            <a:r>
              <a:rPr lang="fr-FR" dirty="0"/>
              <a:t>a</a:t>
            </a:r>
            <a:r>
              <a:rPr lang="fr-FR" dirty="0" smtClean="0"/>
              <a:t>lignée à gauche par rapport au texte</a:t>
            </a:r>
          </a:p>
          <a:p>
            <a:pPr lvl="1"/>
            <a:r>
              <a:rPr lang="fr-FR" dirty="0" smtClean="0"/>
              <a:t>avec une marge horizontale de 5 </a:t>
            </a:r>
            <a:r>
              <a:rPr lang="fr-FR" dirty="0" err="1" smtClean="0"/>
              <a:t>pix</a:t>
            </a:r>
            <a:r>
              <a:rPr lang="fr-FR" dirty="0" smtClean="0"/>
              <a:t> et une marge verticale de 0</a:t>
            </a:r>
          </a:p>
          <a:p>
            <a:pPr lvl="1"/>
            <a:endParaRPr lang="fr-FR" dirty="0" smtClean="0"/>
          </a:p>
          <a:p>
            <a:pPr marL="0" indent="0">
              <a:buNone/>
            </a:pPr>
            <a:r>
              <a:rPr lang="fr-FR" dirty="0" smtClean="0"/>
              <a:t>Puis ajouter à votre actualité une vignette (240 pixels de large minimum, si possible en format horizontal) ou choisissez une image de </a:t>
            </a:r>
            <a:r>
              <a:rPr lang="fr-FR" dirty="0" err="1" smtClean="0"/>
              <a:t>Ksup</a:t>
            </a:r>
            <a:r>
              <a:rPr lang="fr-FR" dirty="0" smtClean="0"/>
              <a:t> (Type: «</a:t>
            </a:r>
            <a:r>
              <a:rPr lang="fr-FR" smtClean="0"/>
              <a:t> Vignette »)</a:t>
            </a:r>
            <a:endParaRPr lang="fr-FR" dirty="0" smtClean="0"/>
          </a:p>
        </p:txBody>
      </p:sp>
    </p:spTree>
    <p:extLst>
      <p:ext uri="{BB962C8B-B14F-4D97-AF65-F5344CB8AC3E}">
        <p14:creationId xmlns:p14="http://schemas.microsoft.com/office/powerpoint/2010/main" val="5310217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2729552" y="2429301"/>
            <a:ext cx="5964072" cy="1754326"/>
          </a:xfrm>
          <a:prstGeom prst="rect">
            <a:avLst/>
          </a:prstGeom>
          <a:noFill/>
        </p:spPr>
        <p:txBody>
          <a:bodyPr wrap="square" rtlCol="0">
            <a:spAutoFit/>
          </a:bodyPr>
          <a:lstStyle/>
          <a:p>
            <a:pPr algn="ctr"/>
            <a:r>
              <a:rPr lang="fr-FR" sz="5400" b="1" dirty="0" smtClean="0"/>
              <a:t>Les liens hypertextes</a:t>
            </a:r>
            <a:endParaRPr lang="fr-FR" sz="5400" b="1" dirty="0"/>
          </a:p>
        </p:txBody>
      </p:sp>
    </p:spTree>
    <p:extLst>
      <p:ext uri="{BB962C8B-B14F-4D97-AF65-F5344CB8AC3E}">
        <p14:creationId xmlns:p14="http://schemas.microsoft.com/office/powerpoint/2010/main" val="10691892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PRINCIPES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Rectangle 2"/>
          <p:cNvSpPr/>
          <p:nvPr/>
        </p:nvSpPr>
        <p:spPr>
          <a:xfrm>
            <a:off x="118080" y="1975812"/>
            <a:ext cx="8018841" cy="4564711"/>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2000" dirty="0">
                <a:latin typeface="Calibri" panose="020F0502020204030204" pitchFamily="34" charset="0"/>
                <a:ea typeface="Calibri" panose="020F0502020204030204" pitchFamily="34" charset="0"/>
                <a:cs typeface="Times New Roman" panose="02020603050405020304" pitchFamily="18" charset="0"/>
              </a:rPr>
              <a:t>Un lien permet d’ouvrir dans votre navigateur une page web, une image, un document ou de </a:t>
            </a:r>
            <a:r>
              <a:rPr lang="fr-FR" sz="2000" dirty="0" smtClean="0">
                <a:latin typeface="Calibri" panose="020F0502020204030204" pitchFamily="34" charset="0"/>
                <a:ea typeface="Calibri" panose="020F0502020204030204" pitchFamily="34" charset="0"/>
                <a:cs typeface="Times New Roman" panose="02020603050405020304" pitchFamily="18" charset="0"/>
              </a:rPr>
              <a:t>vous </a:t>
            </a:r>
            <a:r>
              <a:rPr lang="fr-FR" sz="2000" dirty="0">
                <a:latin typeface="Calibri" panose="020F0502020204030204" pitchFamily="34" charset="0"/>
                <a:ea typeface="Calibri" panose="020F0502020204030204" pitchFamily="34" charset="0"/>
                <a:cs typeface="Times New Roman" panose="02020603050405020304" pitchFamily="18" charset="0"/>
              </a:rPr>
              <a:t>déplacer à l’intérieur de la page </a:t>
            </a:r>
          </a:p>
          <a:p>
            <a:pPr marL="342900" lvl="0" indent="-342900">
              <a:lnSpc>
                <a:spcPct val="107000"/>
              </a:lnSpc>
              <a:spcAft>
                <a:spcPts val="800"/>
              </a:spcAft>
              <a:buFont typeface="Symbol" panose="05050102010706020507" pitchFamily="18" charset="2"/>
              <a:buChar char=""/>
            </a:pPr>
            <a:r>
              <a:rPr lang="fr-FR" sz="2000" dirty="0" smtClean="0">
                <a:latin typeface="Calibri" panose="020F0502020204030204" pitchFamily="34" charset="0"/>
                <a:ea typeface="Calibri" panose="020F0502020204030204" pitchFamily="34" charset="0"/>
                <a:cs typeface="Times New Roman" panose="02020603050405020304" pitchFamily="18" charset="0"/>
              </a:rPr>
              <a:t>Le support de lien peut être un texte et/ou une image.</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fr-FR" sz="20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Attention ! Pour optimiser le référencement, un support-texte doit comprendre des mots-clés et un support-image doit posséder des attributs titre/légende.</a:t>
            </a:r>
            <a:r>
              <a:rPr lang="fr-FR" sz="2000" dirty="0" smtClean="0">
                <a:latin typeface="Calibri" panose="020F0502020204030204" pitchFamily="34" charset="0"/>
                <a:ea typeface="Calibri" panose="020F0502020204030204" pitchFamily="34" charset="0"/>
                <a:cs typeface="Times New Roman" panose="02020603050405020304" pitchFamily="18" charset="0"/>
              </a:rPr>
              <a:t/>
            </a:r>
            <a:br>
              <a:rPr lang="fr-FR" sz="2000" dirty="0" smtClean="0">
                <a:latin typeface="Calibri" panose="020F0502020204030204" pitchFamily="34" charset="0"/>
                <a:ea typeface="Calibri" panose="020F0502020204030204" pitchFamily="34" charset="0"/>
                <a:cs typeface="Times New Roman" panose="02020603050405020304" pitchFamily="18" charset="0"/>
              </a:rPr>
            </a:br>
            <a:endParaRPr lang="fr-FR"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2000" dirty="0" smtClean="0">
                <a:latin typeface="Calibri" panose="020F0502020204030204" pitchFamily="34" charset="0"/>
                <a:ea typeface="Calibri" panose="020F0502020204030204" pitchFamily="34" charset="0"/>
                <a:cs typeface="Times New Roman" panose="02020603050405020304" pitchFamily="18" charset="0"/>
              </a:rPr>
              <a:t>Pour faire un lien, sélectionner le support et cliquer sur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FR" sz="2000" dirty="0">
                <a:latin typeface="Calibri" panose="020F0502020204030204" pitchFamily="34" charset="0"/>
                <a:ea typeface="Calibri" panose="020F0502020204030204" pitchFamily="34" charset="0"/>
                <a:cs typeface="Times New Roman" panose="02020603050405020304" pitchFamily="18" charset="0"/>
              </a:rPr>
              <a:t>Pour supprimer un lien, sélectionnez le support de lien et cliquez </a:t>
            </a:r>
            <a:r>
              <a:rPr lang="fr-FR" sz="2000" dirty="0" smtClean="0">
                <a:latin typeface="Calibri" panose="020F0502020204030204" pitchFamily="34" charset="0"/>
                <a:ea typeface="Calibri" panose="020F0502020204030204" pitchFamily="34" charset="0"/>
                <a:cs typeface="Times New Roman" panose="02020603050405020304" pitchFamily="18" charset="0"/>
              </a:rPr>
              <a:t>sur.</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193" y="5331800"/>
            <a:ext cx="539728" cy="510742"/>
          </a:xfrm>
          <a:prstGeom prst="rect">
            <a:avLst/>
          </a:prstGeom>
        </p:spPr>
      </p:pic>
      <p:sp>
        <p:nvSpPr>
          <p:cNvPr id="17" name="Rectangle 16">
            <a:extLst>
              <a:ext uri="{FF2B5EF4-FFF2-40B4-BE49-F238E27FC236}">
                <a16:creationId xmlns:a16="http://schemas.microsoft.com/office/drawing/2014/main" id="{9A7D35FA-17B2-9E42-A182-DE507C524A85}"/>
              </a:ext>
            </a:extLst>
          </p:cNvPr>
          <p:cNvSpPr/>
          <p:nvPr/>
        </p:nvSpPr>
        <p:spPr>
          <a:xfrm>
            <a:off x="9962866" y="1975813"/>
            <a:ext cx="382137" cy="18053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6921" y="1355844"/>
            <a:ext cx="3962401" cy="4305347"/>
          </a:xfrm>
          <a:prstGeom prst="rect">
            <a:avLst/>
          </a:prstGeom>
        </p:spPr>
      </p:pic>
      <p:sp>
        <p:nvSpPr>
          <p:cNvPr id="21" name="Rectangle 20">
            <a:extLst>
              <a:ext uri="{FF2B5EF4-FFF2-40B4-BE49-F238E27FC236}">
                <a16:creationId xmlns:a16="http://schemas.microsoft.com/office/drawing/2014/main" id="{73D545B3-1615-E14C-AABA-41E6889B07AF}"/>
              </a:ext>
            </a:extLst>
          </p:cNvPr>
          <p:cNvSpPr/>
          <p:nvPr/>
        </p:nvSpPr>
        <p:spPr>
          <a:xfrm>
            <a:off x="8536341" y="2175636"/>
            <a:ext cx="441404" cy="3324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a:p>
            <a:pPr algn="ctr"/>
            <a:endParaRPr lang="fr-FR" dirty="0"/>
          </a:p>
        </p:txBody>
      </p:sp>
      <p:graphicFrame>
        <p:nvGraphicFramePr>
          <p:cNvPr id="7" name="Objet 6"/>
          <p:cNvGraphicFramePr>
            <a:graphicFrameLocks noChangeAspect="1"/>
          </p:cNvGraphicFramePr>
          <p:nvPr>
            <p:extLst>
              <p:ext uri="{D42A27DB-BD31-4B8C-83A1-F6EECF244321}">
                <p14:modId xmlns:p14="http://schemas.microsoft.com/office/powerpoint/2010/main" val="3183306932"/>
              </p:ext>
            </p:extLst>
          </p:nvPr>
        </p:nvGraphicFramePr>
        <p:xfrm>
          <a:off x="6359703" y="4803941"/>
          <a:ext cx="431800" cy="571500"/>
        </p:xfrm>
        <a:graphic>
          <a:graphicData uri="http://schemas.openxmlformats.org/presentationml/2006/ole">
            <mc:AlternateContent xmlns:mc="http://schemas.openxmlformats.org/markup-compatibility/2006">
              <mc:Choice xmlns:v="urn:schemas-microsoft-com:vml" Requires="v">
                <p:oleObj spid="_x0000_s24650" r:id="rId5" imgW="431640" imgH="571320" progId="">
                  <p:embed/>
                </p:oleObj>
              </mc:Choice>
              <mc:Fallback>
                <p:oleObj r:id="rId5" imgW="431640" imgH="571320" progId="">
                  <p:embed/>
                  <p:pic>
                    <p:nvPicPr>
                      <p:cNvPr id="7" name="Objet 6"/>
                      <p:cNvPicPr/>
                      <p:nvPr/>
                    </p:nvPicPr>
                    <p:blipFill>
                      <a:blip r:embed="rId6"/>
                      <a:stretch>
                        <a:fillRect/>
                      </a:stretch>
                    </p:blipFill>
                    <p:spPr>
                      <a:xfrm>
                        <a:off x="6359703" y="4803941"/>
                        <a:ext cx="431800" cy="571500"/>
                      </a:xfrm>
                      <a:prstGeom prst="rect">
                        <a:avLst/>
                      </a:prstGeom>
                    </p:spPr>
                  </p:pic>
                </p:oleObj>
              </mc:Fallback>
            </mc:AlternateContent>
          </a:graphicData>
        </a:graphic>
      </p:graphicFrame>
    </p:spTree>
    <p:extLst>
      <p:ext uri="{BB962C8B-B14F-4D97-AF65-F5344CB8AC3E}">
        <p14:creationId xmlns:p14="http://schemas.microsoft.com/office/powerpoint/2010/main" val="26070985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DIFFERENTS TYPES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Rectangle 2"/>
          <p:cNvSpPr/>
          <p:nvPr/>
        </p:nvSpPr>
        <p:spPr>
          <a:xfrm>
            <a:off x="3935104" y="1447535"/>
            <a:ext cx="8256896" cy="5624617"/>
          </a:xfrm>
          <a:prstGeom prst="rect">
            <a:avLst/>
          </a:prstGeom>
        </p:spPr>
        <p:txBody>
          <a:bodyPr wrap="square">
            <a:spAutoFit/>
          </a:bodyPr>
          <a:lstStyle/>
          <a:p>
            <a:pPr marL="342900" indent="-342900">
              <a:lnSpc>
                <a:spcPct val="107000"/>
              </a:lnSpc>
              <a:buFont typeface="Symbol" panose="05050102010706020507" pitchFamily="18" charset="2"/>
              <a:buChar char=""/>
            </a:pPr>
            <a:r>
              <a:rPr lang="fr-FR" sz="1400" b="1" dirty="0">
                <a:latin typeface="Calibri" panose="020F0502020204030204" pitchFamily="34" charset="0"/>
                <a:ea typeface="Calibri" panose="020F0502020204030204" pitchFamily="34" charset="0"/>
                <a:cs typeface="Times New Roman" panose="02020603050405020304" pitchFamily="18" charset="0"/>
              </a:rPr>
              <a:t>Ancre dans cette page </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Ce type de lien permet d'aller directement à un endroit du document où a été mise une balise (ancre).  Il faut au préalable qu’une ancre ait été posée dans la page. La liste des ancres existant dans la page est proposée</a:t>
            </a:r>
            <a:r>
              <a:rPr lang="fr-FR" sz="1400" dirty="0" smtClean="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Symbol" panose="05050102010706020507" pitchFamily="18" charset="2"/>
              <a:buChar char=""/>
            </a:pPr>
            <a:r>
              <a:rPr lang="fr-FR" sz="1400" b="1" dirty="0">
                <a:latin typeface="Calibri" panose="020F0502020204030204" pitchFamily="34" charset="0"/>
                <a:ea typeface="Calibri" panose="020F0502020204030204" pitchFamily="34" charset="0"/>
                <a:cs typeface="Times New Roman" panose="02020603050405020304" pitchFamily="18" charset="0"/>
              </a:rPr>
              <a:t>Externe (URL)</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Ce type de lien permet d'appeler un site internet en saisissant l'adresse (l'url : http://...). Le site s'ouvrira dans une nouvelle fenêtre.</a:t>
            </a:r>
          </a:p>
          <a:p>
            <a:pPr marL="342900" indent="-342900">
              <a:lnSpc>
                <a:spcPct val="107000"/>
              </a:lnSpc>
              <a:buFont typeface="Symbol" panose="05050102010706020507" pitchFamily="18" charset="2"/>
              <a:buChar char=""/>
            </a:pPr>
            <a:r>
              <a:rPr lang="fr-FR" sz="1400" b="1" dirty="0" smtClean="0">
                <a:latin typeface="Calibri" panose="020F0502020204030204" pitchFamily="34" charset="0"/>
                <a:ea typeface="Calibri" panose="020F0502020204030204" pitchFamily="34" charset="0"/>
                <a:cs typeface="Times New Roman" panose="02020603050405020304" pitchFamily="18" charset="0"/>
              </a:rPr>
              <a:t>Fiche </a:t>
            </a:r>
            <a:r>
              <a:rPr lang="fr-FR" sz="1400" b="1" dirty="0">
                <a:latin typeface="Calibri" panose="020F0502020204030204" pitchFamily="34" charset="0"/>
                <a:ea typeface="Calibri" panose="020F0502020204030204" pitchFamily="34" charset="0"/>
                <a:cs typeface="Times New Roman" panose="02020603050405020304" pitchFamily="18" charset="0"/>
              </a:rPr>
              <a:t>(Lien interne)</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Le lien interne permet de faire le lien vers n’importe quelle fiche d’un site Cnam sous </a:t>
            </a:r>
            <a:r>
              <a:rPr lang="fr-FR" sz="1400" dirty="0" err="1">
                <a:latin typeface="Calibri" panose="020F0502020204030204" pitchFamily="34" charset="0"/>
                <a:ea typeface="Calibri" panose="020F0502020204030204" pitchFamily="34" charset="0"/>
                <a:cs typeface="Times New Roman" panose="02020603050405020304" pitchFamily="18" charset="0"/>
              </a:rPr>
              <a:t>Ksup</a:t>
            </a:r>
            <a:r>
              <a:rPr lang="fr-FR" sz="1400" dirty="0">
                <a:latin typeface="Calibri" panose="020F0502020204030204" pitchFamily="34" charset="0"/>
                <a:ea typeface="Calibri" panose="020F0502020204030204" pitchFamily="34" charset="0"/>
                <a:cs typeface="Times New Roman" panose="02020603050405020304" pitchFamily="18" charset="0"/>
              </a:rPr>
              <a:t>. La sélection de la fiche recherchée se fait sur le type de fiche (actualité, article, etc.). D'autres critères permettent également de retrouver la page vers laquelle on veut que le lien pointe (titre, </a:t>
            </a:r>
            <a:r>
              <a:rPr lang="fr-FR" sz="1400" dirty="0" smtClean="0">
                <a:latin typeface="Calibri" panose="020F0502020204030204" pitchFamily="34" charset="0"/>
                <a:ea typeface="Calibri" panose="020F0502020204030204" pitchFamily="34" charset="0"/>
                <a:cs typeface="Times New Roman" panose="02020603050405020304" pitchFamily="18" charset="0"/>
              </a:rPr>
              <a:t>url, type d’objet). </a:t>
            </a:r>
          </a:p>
          <a:p>
            <a:pPr marL="342900" indent="-342900">
              <a:lnSpc>
                <a:spcPct val="107000"/>
              </a:lnSpc>
              <a:buFont typeface="Symbol" panose="05050102010706020507" pitchFamily="18" charset="2"/>
              <a:buChar char=""/>
            </a:pPr>
            <a:r>
              <a:rPr lang="fr-FR" sz="1400" b="1" dirty="0">
                <a:latin typeface="Calibri" panose="020F0502020204030204" pitchFamily="34" charset="0"/>
                <a:ea typeface="Calibri" panose="020F0502020204030204" pitchFamily="34" charset="0"/>
                <a:cs typeface="Times New Roman" panose="02020603050405020304" pitchFamily="18" charset="0"/>
              </a:rPr>
              <a:t>Adresse mail</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Le lien "Insérer une adresse mail" permet l'ouverture automatique d'une fenêtre de messagerie avec le mél pré-rempli.</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Il est possible de </a:t>
            </a:r>
            <a:r>
              <a:rPr lang="fr-FR" sz="1400" dirty="0" err="1">
                <a:latin typeface="Calibri" panose="020F0502020204030204" pitchFamily="34" charset="0"/>
                <a:ea typeface="Calibri" panose="020F0502020204030204" pitchFamily="34" charset="0"/>
                <a:cs typeface="Times New Roman" panose="02020603050405020304" pitchFamily="18" charset="0"/>
              </a:rPr>
              <a:t>prévaloriser</a:t>
            </a:r>
            <a:r>
              <a:rPr lang="fr-FR" sz="1400" dirty="0">
                <a:latin typeface="Calibri" panose="020F0502020204030204" pitchFamily="34" charset="0"/>
                <a:ea typeface="Calibri" panose="020F0502020204030204" pitchFamily="34" charset="0"/>
                <a:cs typeface="Times New Roman" panose="02020603050405020304" pitchFamily="18" charset="0"/>
              </a:rPr>
              <a:t> un sujet au mail et un texte s'affichant dans le corps du message qui sera envoyé</a:t>
            </a:r>
            <a:r>
              <a:rPr lang="fr-FR" sz="1400" dirty="0" smtClean="0">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7000"/>
              </a:lnSpc>
              <a:buFont typeface="Symbol" panose="05050102010706020507" pitchFamily="18" charset="2"/>
              <a:buChar char=""/>
            </a:pPr>
            <a:r>
              <a:rPr lang="fr-FR" sz="1400" b="1" dirty="0">
                <a:latin typeface="Calibri" panose="020F0502020204030204" pitchFamily="34" charset="0"/>
                <a:ea typeface="Calibri" panose="020F0502020204030204" pitchFamily="34" charset="0"/>
                <a:cs typeface="Times New Roman" panose="02020603050405020304" pitchFamily="18" charset="0"/>
              </a:rPr>
              <a:t>Média </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Ce lien permet d'aller chercher un média (</a:t>
            </a:r>
            <a:r>
              <a:rPr lang="fr-FR" sz="1400" dirty="0" err="1">
                <a:latin typeface="Calibri" panose="020F0502020204030204" pitchFamily="34" charset="0"/>
                <a:ea typeface="Calibri" panose="020F0502020204030204" pitchFamily="34" charset="0"/>
                <a:cs typeface="Times New Roman" panose="02020603050405020304" pitchFamily="18" charset="0"/>
              </a:rPr>
              <a:t>pdf</a:t>
            </a:r>
            <a:r>
              <a:rPr lang="fr-FR" sz="1400" dirty="0">
                <a:latin typeface="Calibri" panose="020F0502020204030204" pitchFamily="34" charset="0"/>
                <a:ea typeface="Calibri" panose="020F0502020204030204" pitchFamily="34" charset="0"/>
                <a:cs typeface="Times New Roman" panose="02020603050405020304" pitchFamily="18" charset="0"/>
              </a:rPr>
              <a:t>, image,...), enregistré en local sur son poste ou à </a:t>
            </a:r>
            <a:r>
              <a:rPr lang="fr-FR" sz="1400" dirty="0" smtClean="0">
                <a:latin typeface="Calibri" panose="020F0502020204030204" pitchFamily="34" charset="0"/>
                <a:ea typeface="Calibri" panose="020F0502020204030204" pitchFamily="34" charset="0"/>
                <a:cs typeface="Times New Roman" panose="02020603050405020304" pitchFamily="18" charset="0"/>
              </a:rPr>
              <a:t>choisi </a:t>
            </a:r>
            <a:r>
              <a:rPr lang="fr-FR" sz="1400" dirty="0">
                <a:latin typeface="Calibri" panose="020F0502020204030204" pitchFamily="34" charset="0"/>
                <a:ea typeface="Calibri" panose="020F0502020204030204" pitchFamily="34" charset="0"/>
                <a:cs typeface="Times New Roman" panose="02020603050405020304" pitchFamily="18" charset="0"/>
              </a:rPr>
              <a:t>dans la photothèque, et de l’ouvrir en lien de téléchargement direct sur une fiche. </a:t>
            </a:r>
          </a:p>
          <a:p>
            <a:pPr marL="342900" lvl="0" indent="-342900">
              <a:lnSpc>
                <a:spcPct val="107000"/>
              </a:lnSpc>
              <a:spcAft>
                <a:spcPts val="0"/>
              </a:spcAft>
              <a:buFont typeface="Symbol" panose="05050102010706020507" pitchFamily="18" charset="2"/>
              <a:buChar char=""/>
            </a:pPr>
            <a:r>
              <a:rPr lang="fr-FR" sz="1400" b="1" dirty="0" smtClean="0">
                <a:latin typeface="Calibri" panose="020F0502020204030204" pitchFamily="34" charset="0"/>
                <a:ea typeface="Calibri" panose="020F0502020204030204" pitchFamily="34" charset="0"/>
                <a:cs typeface="Times New Roman" panose="02020603050405020304" pitchFamily="18" charset="0"/>
              </a:rPr>
              <a:t>Rubrique</a:t>
            </a:r>
            <a:r>
              <a:rPr lang="fr-FR" sz="1400" dirty="0">
                <a:latin typeface="Calibri" panose="020F0502020204030204" pitchFamily="34" charset="0"/>
                <a:ea typeface="Calibri" panose="020F0502020204030204" pitchFamily="34" charset="0"/>
                <a:cs typeface="Times New Roman" panose="02020603050405020304" pitchFamily="18" charset="0"/>
              </a:rPr>
              <a:t/>
            </a:r>
            <a:br>
              <a:rPr lang="fr-FR" sz="1400" dirty="0">
                <a:latin typeface="Calibri" panose="020F0502020204030204" pitchFamily="34" charset="0"/>
                <a:ea typeface="Calibri" panose="020F0502020204030204" pitchFamily="34" charset="0"/>
                <a:cs typeface="Times New Roman" panose="02020603050405020304" pitchFamily="18" charset="0"/>
              </a:rPr>
            </a:br>
            <a:r>
              <a:rPr lang="fr-FR" sz="1400" dirty="0">
                <a:latin typeface="Calibri" panose="020F0502020204030204" pitchFamily="34" charset="0"/>
                <a:ea typeface="Calibri" panose="020F0502020204030204" pitchFamily="34" charset="0"/>
                <a:cs typeface="Times New Roman" panose="02020603050405020304" pitchFamily="18" charset="0"/>
              </a:rPr>
              <a:t>Il est possible de faire un lien vers une rubrique du site en parcourant l'arborescence qui s'affiche. Ce lien ouvre alors la page de tête associée à la rubrique. Il s'agit des rubriques présentes dans l'onglet "Gestion éditoriale</a:t>
            </a:r>
            <a:r>
              <a:rPr lang="fr-FR" sz="1400" dirty="0" smtClean="0">
                <a:latin typeface="Calibri" panose="020F0502020204030204" pitchFamily="34" charset="0"/>
                <a:ea typeface="Calibri" panose="020F0502020204030204" pitchFamily="34" charset="0"/>
                <a:cs typeface="Times New Roman" panose="02020603050405020304" pitchFamily="18" charset="0"/>
              </a:rPr>
              <a:t>".</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p:cNvSpPr txBox="1"/>
          <p:nvPr/>
        </p:nvSpPr>
        <p:spPr>
          <a:xfrm>
            <a:off x="119205" y="1267076"/>
            <a:ext cx="3060646" cy="923330"/>
          </a:xfrm>
          <a:prstGeom prst="rect">
            <a:avLst/>
          </a:prstGeom>
          <a:noFill/>
        </p:spPr>
        <p:txBody>
          <a:bodyPr wrap="none" rtlCol="0">
            <a:spAutoFit/>
          </a:bodyPr>
          <a:lstStyle/>
          <a:p>
            <a:r>
              <a:rPr lang="fr-FR" dirty="0" smtClean="0"/>
              <a:t>Le générateur de lien s’ouvre </a:t>
            </a:r>
            <a:br>
              <a:rPr lang="fr-FR" dirty="0" smtClean="0"/>
            </a:br>
            <a:r>
              <a:rPr lang="fr-FR" dirty="0" smtClean="0"/>
              <a:t>sur le choix Fiche (lien interne)</a:t>
            </a:r>
            <a:br>
              <a:rPr lang="fr-FR" dirty="0" smtClean="0"/>
            </a:br>
            <a:r>
              <a:rPr lang="fr-FR" dirty="0" smtClean="0"/>
              <a:t>par défaut:</a:t>
            </a:r>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75" y="2199862"/>
            <a:ext cx="2095500" cy="4514850"/>
          </a:xfrm>
          <a:prstGeom prst="rect">
            <a:avLst/>
          </a:prstGeom>
        </p:spPr>
      </p:pic>
      <p:sp>
        <p:nvSpPr>
          <p:cNvPr id="15" name="Rectangle 14">
            <a:extLst>
              <a:ext uri="{FF2B5EF4-FFF2-40B4-BE49-F238E27FC236}">
                <a16:creationId xmlns:a16="http://schemas.microsoft.com/office/drawing/2014/main" id="{28E61D05-935A-DC4B-A425-CF232DA1C27C}"/>
              </a:ext>
            </a:extLst>
          </p:cNvPr>
          <p:cNvSpPr/>
          <p:nvPr/>
        </p:nvSpPr>
        <p:spPr>
          <a:xfrm>
            <a:off x="832931" y="3415683"/>
            <a:ext cx="1888944" cy="3324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6" name="Rectangle 15">
            <a:extLst>
              <a:ext uri="{FF2B5EF4-FFF2-40B4-BE49-F238E27FC236}">
                <a16:creationId xmlns:a16="http://schemas.microsoft.com/office/drawing/2014/main" id="{28E61D05-935A-DC4B-A425-CF232DA1C27C}"/>
              </a:ext>
            </a:extLst>
          </p:cNvPr>
          <p:cNvSpPr/>
          <p:nvPr/>
        </p:nvSpPr>
        <p:spPr>
          <a:xfrm>
            <a:off x="3935104" y="3133050"/>
            <a:ext cx="8242703" cy="88199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7042594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p:cNvGraphicFramePr>
            <a:graphicFrameLocks noChangeAspect="1"/>
          </p:cNvGraphicFramePr>
          <p:nvPr>
            <p:extLst>
              <p:ext uri="{D42A27DB-BD31-4B8C-83A1-F6EECF244321}">
                <p14:modId xmlns:p14="http://schemas.microsoft.com/office/powerpoint/2010/main" val="2139871143"/>
              </p:ext>
            </p:extLst>
          </p:nvPr>
        </p:nvGraphicFramePr>
        <p:xfrm>
          <a:off x="1047749" y="1314771"/>
          <a:ext cx="6667500" cy="5514975"/>
        </p:xfrm>
        <a:graphic>
          <a:graphicData uri="http://schemas.openxmlformats.org/presentationml/2006/ole">
            <mc:AlternateContent xmlns:mc="http://schemas.openxmlformats.org/markup-compatibility/2006">
              <mc:Choice xmlns:v="urn:schemas-microsoft-com:vml" Requires="v">
                <p:oleObj spid="_x0000_s36886" r:id="rId3" imgW="8838000" imgH="7275960" progId="">
                  <p:embed/>
                </p:oleObj>
              </mc:Choice>
              <mc:Fallback>
                <p:oleObj r:id="rId3" imgW="8838000" imgH="7275960" progId="">
                  <p:embed/>
                  <p:pic>
                    <p:nvPicPr>
                      <p:cNvPr id="0" name=""/>
                      <p:cNvPicPr/>
                      <p:nvPr/>
                    </p:nvPicPr>
                    <p:blipFill>
                      <a:blip r:embed="rId4"/>
                      <a:stretch>
                        <a:fillRect/>
                      </a:stretch>
                    </p:blipFill>
                    <p:spPr>
                      <a:xfrm>
                        <a:off x="1047749" y="1314771"/>
                        <a:ext cx="6667500" cy="5514975"/>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28E61D05-935A-DC4B-A425-CF232DA1C27C}"/>
              </a:ext>
            </a:extLst>
          </p:cNvPr>
          <p:cNvSpPr/>
          <p:nvPr/>
        </p:nvSpPr>
        <p:spPr>
          <a:xfrm>
            <a:off x="1047749" y="3541222"/>
            <a:ext cx="6117821" cy="55695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pSp>
        <p:nvGrpSpPr>
          <p:cNvPr id="22" name="Group 21">
            <a:extLst>
              <a:ext uri="{FF2B5EF4-FFF2-40B4-BE49-F238E27FC236}">
                <a16:creationId xmlns:a16="http://schemas.microsoft.com/office/drawing/2014/main" id="{C21D3ED3-8E21-2E48-ABBC-120F76C4233F}"/>
              </a:ext>
            </a:extLst>
          </p:cNvPr>
          <p:cNvGrpSpPr/>
          <p:nvPr/>
        </p:nvGrpSpPr>
        <p:grpSpPr>
          <a:xfrm>
            <a:off x="3648303" y="-11437"/>
            <a:ext cx="3639188" cy="1145751"/>
            <a:chOff x="3314681" y="-11432"/>
            <a:chExt cx="372515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72515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2470664"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INTERNES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3160" y="2381250"/>
            <a:ext cx="2962275" cy="4476750"/>
          </a:xfrm>
          <a:prstGeom prst="rect">
            <a:avLst/>
          </a:prstGeom>
        </p:spPr>
      </p:pic>
      <p:sp>
        <p:nvSpPr>
          <p:cNvPr id="9" name="ZoneTexte 8"/>
          <p:cNvSpPr txBox="1"/>
          <p:nvPr/>
        </p:nvSpPr>
        <p:spPr>
          <a:xfrm>
            <a:off x="9012148" y="1762298"/>
            <a:ext cx="1466235" cy="369332"/>
          </a:xfrm>
          <a:prstGeom prst="rect">
            <a:avLst/>
          </a:prstGeom>
          <a:noFill/>
        </p:spPr>
        <p:txBody>
          <a:bodyPr wrap="none" rtlCol="0">
            <a:spAutoFit/>
          </a:bodyPr>
          <a:lstStyle/>
          <a:p>
            <a:r>
              <a:rPr lang="fr-FR" dirty="0" smtClean="0"/>
              <a:t>Types de lien:</a:t>
            </a:r>
            <a:endParaRPr lang="fr-FR" dirty="0"/>
          </a:p>
        </p:txBody>
      </p:sp>
    </p:spTree>
    <p:extLst>
      <p:ext uri="{BB962C8B-B14F-4D97-AF65-F5344CB8AC3E}">
        <p14:creationId xmlns:p14="http://schemas.microsoft.com/office/powerpoint/2010/main" val="1975128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C213DCA-2648-6F42-B289-FBA93D2DF7AE}"/>
              </a:ext>
            </a:extLst>
          </p:cNvPr>
          <p:cNvGrpSpPr/>
          <p:nvPr/>
        </p:nvGrpSpPr>
        <p:grpSpPr>
          <a:xfrm>
            <a:off x="-4" y="0"/>
            <a:ext cx="7186867" cy="1134318"/>
            <a:chOff x="-5" y="1"/>
            <a:chExt cx="7186867" cy="1134318"/>
          </a:xfrm>
        </p:grpSpPr>
        <p:sp>
          <p:nvSpPr>
            <p:cNvPr id="29" name="Round Single Corner Rectangle 28">
              <a:extLst>
                <a:ext uri="{FF2B5EF4-FFF2-40B4-BE49-F238E27FC236}">
                  <a16:creationId xmlns:a16="http://schemas.microsoft.com/office/drawing/2014/main" id="{A4568655-65B8-6645-88ED-D3F99DC1AB41}"/>
                </a:ext>
              </a:extLst>
            </p:cNvPr>
            <p:cNvSpPr/>
            <p:nvPr/>
          </p:nvSpPr>
          <p:spPr>
            <a:xfrm flipH="1">
              <a:off x="-5" y="1"/>
              <a:ext cx="601218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0" name="TextBox 29">
              <a:extLst>
                <a:ext uri="{FF2B5EF4-FFF2-40B4-BE49-F238E27FC236}">
                  <a16:creationId xmlns:a16="http://schemas.microsoft.com/office/drawing/2014/main" id="{865005AB-880A-6F42-BE1D-182A6D127861}"/>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FONCTIONNEMENT </a:t>
              </a:r>
              <a:r>
                <a:rPr lang="fr-FR" b="1" dirty="0" smtClean="0">
                  <a:solidFill>
                    <a:schemeClr val="bg1"/>
                  </a:solidFill>
                  <a:latin typeface="Montserrat SemiBold" pitchFamily="2" charset="77"/>
                </a:rPr>
                <a:t>EN </a:t>
              </a:r>
              <a:r>
                <a:rPr lang="fr-FR" b="1" dirty="0">
                  <a:solidFill>
                    <a:schemeClr val="bg1"/>
                  </a:solidFill>
                  <a:latin typeface="Montserrat SemiBold" pitchFamily="2" charset="77"/>
                </a:rPr>
                <a:t>BASES DE DONNÉES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7" name="TextBox 26">
            <a:extLst>
              <a:ext uri="{FF2B5EF4-FFF2-40B4-BE49-F238E27FC236}">
                <a16:creationId xmlns:a16="http://schemas.microsoft.com/office/drawing/2014/main" id="{DFB72CC8-273D-1149-AE2D-55E897053FCC}"/>
              </a:ext>
            </a:extLst>
          </p:cNvPr>
          <p:cNvSpPr txBox="1"/>
          <p:nvPr/>
        </p:nvSpPr>
        <p:spPr>
          <a:xfrm>
            <a:off x="8802303" y="2806089"/>
            <a:ext cx="2820625" cy="1354217"/>
          </a:xfrm>
          <a:prstGeom prst="rect">
            <a:avLst/>
          </a:prstGeom>
          <a:noFill/>
        </p:spPr>
        <p:txBody>
          <a:bodyPr wrap="square" rtlCol="0">
            <a:spAutoFit/>
          </a:bodyPr>
          <a:lstStyle/>
          <a:p>
            <a:pPr algn="ctr">
              <a:spcAft>
                <a:spcPts val="600"/>
              </a:spcAft>
            </a:pPr>
            <a:r>
              <a:rPr lang="fr-FR" sz="4100" b="1" dirty="0" smtClean="0">
                <a:solidFill>
                  <a:srgbClr val="1E516E"/>
                </a:solidFill>
                <a:latin typeface="Montserrat" pitchFamily="2" charset="77"/>
              </a:rPr>
              <a:t>Tous les sites</a:t>
            </a:r>
            <a:endParaRPr lang="fr-FR" sz="1600" b="1" dirty="0">
              <a:solidFill>
                <a:srgbClr val="1E516E"/>
              </a:solidFill>
              <a:latin typeface="Montserrat" panose="02000505000000020004" pitchFamily="2" charset="77"/>
            </a:endParaRPr>
          </a:p>
        </p:txBody>
      </p:sp>
      <p:sp>
        <p:nvSpPr>
          <p:cNvPr id="20" name="Rectangle 19">
            <a:extLst>
              <a:ext uri="{FF2B5EF4-FFF2-40B4-BE49-F238E27FC236}">
                <a16:creationId xmlns:a16="http://schemas.microsoft.com/office/drawing/2014/main" id="{C1AB6999-FAD1-D94D-AA1C-366C8603170E}"/>
              </a:ext>
            </a:extLst>
          </p:cNvPr>
          <p:cNvSpPr/>
          <p:nvPr/>
        </p:nvSpPr>
        <p:spPr>
          <a:xfrm>
            <a:off x="279132" y="1323822"/>
            <a:ext cx="1743977" cy="79826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1">
            <a:extLst>
              <a:ext uri="{FF2B5EF4-FFF2-40B4-BE49-F238E27FC236}">
                <a16:creationId xmlns:a16="http://schemas.microsoft.com/office/drawing/2014/main" id="{AF43D0D2-05D2-CE4D-8F87-184392D38B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1387953"/>
            <a:ext cx="688325" cy="714799"/>
          </a:xfrm>
          <a:prstGeom prst="rect">
            <a:avLst/>
          </a:prstGeom>
        </p:spPr>
      </p:pic>
      <p:pic>
        <p:nvPicPr>
          <p:cNvPr id="33" name="Picture 32">
            <a:extLst>
              <a:ext uri="{FF2B5EF4-FFF2-40B4-BE49-F238E27FC236}">
                <a16:creationId xmlns:a16="http://schemas.microsoft.com/office/drawing/2014/main" id="{7AF19FAF-6D53-2D43-B5A3-A0A885DAF84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2245318"/>
            <a:ext cx="688325" cy="714799"/>
          </a:xfrm>
          <a:prstGeom prst="rect">
            <a:avLst/>
          </a:prstGeom>
        </p:spPr>
      </p:pic>
      <p:pic>
        <p:nvPicPr>
          <p:cNvPr id="34" name="Picture 33">
            <a:extLst>
              <a:ext uri="{FF2B5EF4-FFF2-40B4-BE49-F238E27FC236}">
                <a16:creationId xmlns:a16="http://schemas.microsoft.com/office/drawing/2014/main" id="{324E096D-7533-9441-A70E-36C565357D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105571"/>
            <a:ext cx="688325" cy="714799"/>
          </a:xfrm>
          <a:prstGeom prst="rect">
            <a:avLst/>
          </a:prstGeom>
        </p:spPr>
      </p:pic>
      <p:pic>
        <p:nvPicPr>
          <p:cNvPr id="35" name="Picture 34">
            <a:extLst>
              <a:ext uri="{FF2B5EF4-FFF2-40B4-BE49-F238E27FC236}">
                <a16:creationId xmlns:a16="http://schemas.microsoft.com/office/drawing/2014/main" id="{EAFFBA5C-296A-EC40-996A-E34BD9FAF52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944863"/>
            <a:ext cx="688325" cy="714799"/>
          </a:xfrm>
          <a:prstGeom prst="rect">
            <a:avLst/>
          </a:prstGeom>
        </p:spPr>
      </p:pic>
      <p:pic>
        <p:nvPicPr>
          <p:cNvPr id="36" name="Picture 35">
            <a:extLst>
              <a:ext uri="{FF2B5EF4-FFF2-40B4-BE49-F238E27FC236}">
                <a16:creationId xmlns:a16="http://schemas.microsoft.com/office/drawing/2014/main" id="{DDDB3F23-05B0-4649-B9A0-E405EEC466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4792518"/>
            <a:ext cx="688325" cy="714799"/>
          </a:xfrm>
          <a:prstGeom prst="rect">
            <a:avLst/>
          </a:prstGeom>
        </p:spPr>
      </p:pic>
      <p:pic>
        <p:nvPicPr>
          <p:cNvPr id="37" name="Picture 36">
            <a:extLst>
              <a:ext uri="{FF2B5EF4-FFF2-40B4-BE49-F238E27FC236}">
                <a16:creationId xmlns:a16="http://schemas.microsoft.com/office/drawing/2014/main" id="{AE61F3D5-900C-0F44-9C66-1F22F9FB6C7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5649164"/>
            <a:ext cx="688325" cy="714799"/>
          </a:xfrm>
          <a:prstGeom prst="rect">
            <a:avLst/>
          </a:prstGeom>
        </p:spPr>
      </p:pic>
      <p:sp>
        <p:nvSpPr>
          <p:cNvPr id="38" name="Rectangle 37">
            <a:extLst>
              <a:ext uri="{FF2B5EF4-FFF2-40B4-BE49-F238E27FC236}">
                <a16:creationId xmlns:a16="http://schemas.microsoft.com/office/drawing/2014/main" id="{226DE7A9-C1FA-F445-A004-642DD2D34EAC}"/>
              </a:ext>
            </a:extLst>
          </p:cNvPr>
          <p:cNvSpPr/>
          <p:nvPr/>
        </p:nvSpPr>
        <p:spPr>
          <a:xfrm>
            <a:off x="273469" y="4707142"/>
            <a:ext cx="5012957" cy="195933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7880465" y="3403262"/>
            <a:ext cx="781397"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5027317" y="3930085"/>
            <a:ext cx="2664772" cy="2308324"/>
          </a:xfrm>
          <a:prstGeom prst="rect">
            <a:avLst/>
          </a:prstGeom>
          <a:noFill/>
        </p:spPr>
        <p:txBody>
          <a:bodyPr wrap="square" rtlCol="0">
            <a:spAutoFit/>
          </a:bodyPr>
          <a:lstStyle/>
          <a:p>
            <a:r>
              <a:rPr lang="fr-FR" b="1" dirty="0" smtClean="0">
                <a:solidFill>
                  <a:srgbClr val="1E516E"/>
                </a:solidFill>
              </a:rPr>
              <a:t>Actualités</a:t>
            </a:r>
          </a:p>
          <a:p>
            <a:pPr marL="285750" indent="-285750">
              <a:buFont typeface="Arial" panose="020B0604020202020204" pitchFamily="34" charset="0"/>
              <a:buChar char="•"/>
            </a:pPr>
            <a:r>
              <a:rPr lang="fr-FR" dirty="0" err="1" smtClean="0">
                <a:solidFill>
                  <a:srgbClr val="1E516E"/>
                </a:solidFill>
              </a:rPr>
              <a:t>Dircom</a:t>
            </a:r>
            <a:endParaRPr lang="fr-FR" dirty="0">
              <a:solidFill>
                <a:srgbClr val="1E516E"/>
              </a:solidFill>
            </a:endParaRPr>
          </a:p>
          <a:p>
            <a:pPr marL="285750" indent="-285750">
              <a:buFont typeface="Arial" panose="020B0604020202020204" pitchFamily="34" charset="0"/>
              <a:buChar char="•"/>
            </a:pPr>
            <a:r>
              <a:rPr lang="fr-FR" dirty="0" smtClean="0">
                <a:solidFill>
                  <a:srgbClr val="1E516E"/>
                </a:solidFill>
              </a:rPr>
              <a:t>CFA</a:t>
            </a:r>
            <a:endParaRPr lang="fr-FR" dirty="0">
              <a:solidFill>
                <a:srgbClr val="1E516E"/>
              </a:solidFill>
            </a:endParaRPr>
          </a:p>
          <a:p>
            <a:pPr marL="285750" indent="-285750">
              <a:buFont typeface="Arial" panose="020B0604020202020204" pitchFamily="34" charset="0"/>
              <a:buChar char="•"/>
            </a:pPr>
            <a:r>
              <a:rPr lang="fr-FR" dirty="0" smtClean="0">
                <a:solidFill>
                  <a:srgbClr val="1E516E"/>
                </a:solidFill>
              </a:rPr>
              <a:t>Cnam entreprises</a:t>
            </a:r>
          </a:p>
          <a:p>
            <a:pPr marL="285750" indent="-285750">
              <a:buFont typeface="Arial" panose="020B0604020202020204" pitchFamily="34" charset="0"/>
              <a:buChar char="•"/>
            </a:pPr>
            <a:r>
              <a:rPr lang="fr-FR" dirty="0" smtClean="0">
                <a:solidFill>
                  <a:srgbClr val="1E516E"/>
                </a:solidFill>
              </a:rPr>
              <a:t>Editeurs de composante</a:t>
            </a:r>
          </a:p>
          <a:p>
            <a:pPr marL="285750" indent="-285750">
              <a:buFont typeface="Arial" panose="020B0604020202020204" pitchFamily="34" charset="0"/>
              <a:buChar char="•"/>
            </a:pPr>
            <a:r>
              <a:rPr lang="fr-FR" dirty="0" smtClean="0">
                <a:solidFill>
                  <a:srgbClr val="1E516E"/>
                </a:solidFill>
              </a:rPr>
              <a:t>Editeurs régionaux</a:t>
            </a:r>
          </a:p>
          <a:p>
            <a:pPr marL="285750" indent="-285750">
              <a:buFont typeface="Arial" panose="020B0604020202020204" pitchFamily="34" charset="0"/>
              <a:buChar char="•"/>
            </a:pPr>
            <a:r>
              <a:rPr lang="fr-FR" dirty="0" smtClean="0">
                <a:solidFill>
                  <a:srgbClr val="1E516E"/>
                </a:solidFill>
              </a:rPr>
              <a:t>Laboratoires etc…</a:t>
            </a:r>
            <a:endParaRPr lang="fr-FR" dirty="0">
              <a:solidFill>
                <a:srgbClr val="1E516E"/>
              </a:solidFill>
            </a:endParaRPr>
          </a:p>
        </p:txBody>
      </p:sp>
      <p:sp>
        <p:nvSpPr>
          <p:cNvPr id="21" name="TextBox 31">
            <a:extLst>
              <a:ext uri="{FF2B5EF4-FFF2-40B4-BE49-F238E27FC236}">
                <a16:creationId xmlns:a16="http://schemas.microsoft.com/office/drawing/2014/main" id="{5557D66C-4F6F-A14B-897C-EB50D14DB75D}"/>
              </a:ext>
            </a:extLst>
          </p:cNvPr>
          <p:cNvSpPr txBox="1"/>
          <p:nvPr/>
        </p:nvSpPr>
        <p:spPr>
          <a:xfrm>
            <a:off x="1490018" y="1431743"/>
            <a:ext cx="3589493" cy="5201424"/>
          </a:xfrm>
          <a:prstGeom prst="rect">
            <a:avLst/>
          </a:prstGeom>
          <a:noFill/>
        </p:spPr>
        <p:txBody>
          <a:bodyPr wrap="square" rtlCol="0">
            <a:spAutoFit/>
          </a:bodyPr>
          <a:lstStyle/>
          <a:p>
            <a:pPr>
              <a:spcAft>
                <a:spcPts val="1800"/>
              </a:spcAft>
            </a:pPr>
            <a:r>
              <a:rPr lang="fr-FR" sz="2400" dirty="0">
                <a:solidFill>
                  <a:srgbClr val="1E516E"/>
                </a:solidFill>
                <a:latin typeface="Montserrat" pitchFamily="2" charset="77"/>
              </a:rPr>
              <a:t>UE</a:t>
            </a:r>
            <a:br>
              <a:rPr lang="fr-FR" sz="2400"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Diplômes</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 Offre locale »</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2400" b="1" dirty="0" smtClean="0">
              <a:solidFill>
                <a:srgbClr val="1E516E"/>
              </a:solidFill>
              <a:latin typeface="Montserrat" pitchFamily="2" charset="77"/>
            </a:endParaRPr>
          </a:p>
          <a:p>
            <a:pPr>
              <a:spcAft>
                <a:spcPts val="1800"/>
              </a:spcAft>
            </a:pPr>
            <a:r>
              <a:rPr lang="fr-FR" sz="2400" b="1" dirty="0" smtClean="0">
                <a:solidFill>
                  <a:srgbClr val="1E516E"/>
                </a:solidFill>
                <a:latin typeface="Montserrat" pitchFamily="2" charset="77"/>
              </a:rPr>
              <a:t>Événements</a:t>
            </a:r>
            <a:br>
              <a:rPr lang="fr-FR" sz="2400" b="1" dirty="0" smtClean="0">
                <a:solidFill>
                  <a:srgbClr val="1E516E"/>
                </a:solidFill>
                <a:latin typeface="Montserrat" pitchFamily="2" charset="77"/>
              </a:rPr>
            </a:br>
            <a:r>
              <a:rPr lang="fr-FR" sz="1600" b="1" dirty="0" smtClean="0">
                <a:solidFill>
                  <a:srgbClr val="1E516E"/>
                </a:solidFill>
                <a:latin typeface="Montserrat" pitchFamily="2" charset="77"/>
              </a:rPr>
              <a:t>Contacter la </a:t>
            </a:r>
            <a:r>
              <a:rPr lang="fr-FR" sz="1600" b="1" dirty="0" err="1" smtClean="0">
                <a:solidFill>
                  <a:srgbClr val="1E516E"/>
                </a:solidFill>
                <a:latin typeface="Montserrat" pitchFamily="2" charset="77"/>
              </a:rPr>
              <a:t>dircom</a:t>
            </a:r>
            <a:r>
              <a:rPr lang="fr-FR" sz="1600" b="1" dirty="0" smtClean="0">
                <a:solidFill>
                  <a:srgbClr val="1E516E"/>
                </a:solidFill>
                <a:latin typeface="Montserrat" pitchFamily="2" charset="77"/>
              </a:rPr>
              <a:t> </a:t>
            </a:r>
            <a:br>
              <a:rPr lang="fr-FR" sz="1600" b="1" dirty="0" smtClean="0">
                <a:solidFill>
                  <a:srgbClr val="1E516E"/>
                </a:solidFill>
                <a:latin typeface="Montserrat" pitchFamily="2" charset="77"/>
              </a:rPr>
            </a:br>
            <a:r>
              <a:rPr lang="fr-FR" sz="1600" b="1" dirty="0" smtClean="0">
                <a:solidFill>
                  <a:srgbClr val="1E516E"/>
                </a:solidFill>
                <a:latin typeface="Montserrat" pitchFamily="2" charset="77"/>
              </a:rPr>
              <a:t>(Florence Comte)</a:t>
            </a:r>
            <a:r>
              <a:rPr lang="fr-FR" sz="2400" b="1" dirty="0" smtClean="0">
                <a:solidFill>
                  <a:srgbClr val="1E516E"/>
                </a:solidFill>
                <a:latin typeface="Montserrat" pitchFamily="2" charset="77"/>
              </a:rPr>
              <a:t/>
            </a:r>
            <a:br>
              <a:rPr lang="fr-FR" sz="2400" b="1" dirty="0" smtClean="0">
                <a:solidFill>
                  <a:srgbClr val="1E516E"/>
                </a:solidFill>
                <a:latin typeface="Montserrat" pitchFamily="2" charset="77"/>
              </a:rPr>
            </a:br>
            <a:r>
              <a:rPr lang="fr-FR" sz="2400" dirty="0" smtClean="0">
                <a:solidFill>
                  <a:srgbClr val="1E516E"/>
                </a:solidFill>
                <a:latin typeface="Montserrat" pitchFamily="2" charset="77"/>
              </a:rPr>
              <a:t>Photothèque</a:t>
            </a:r>
            <a:br>
              <a:rPr lang="fr-FR" sz="2400" dirty="0" smtClean="0">
                <a:solidFill>
                  <a:srgbClr val="1E516E"/>
                </a:solidFill>
                <a:latin typeface="Montserrat" pitchFamily="2" charset="77"/>
              </a:rPr>
            </a:br>
            <a:r>
              <a:rPr lang="fr-FR" sz="2400" dirty="0" err="1" smtClean="0">
                <a:solidFill>
                  <a:srgbClr val="1E516E"/>
                </a:solidFill>
                <a:latin typeface="Montserrat" pitchFamily="2" charset="77"/>
              </a:rPr>
              <a:t>Ajaris</a:t>
            </a:r>
            <a:endParaRPr lang="fr-FR" sz="2400"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Emplois et stages</a:t>
            </a:r>
            <a:r>
              <a:rPr lang="fr-FR" sz="1600" b="1" dirty="0">
                <a:solidFill>
                  <a:srgbClr val="1E516E"/>
                </a:solidFill>
                <a:latin typeface="Montserrat" pitchFamily="2" charset="77"/>
              </a:rPr>
              <a:t/>
            </a:r>
            <a:br>
              <a:rPr lang="fr-FR" sz="1600" b="1" dirty="0">
                <a:solidFill>
                  <a:srgbClr val="1E516E"/>
                </a:solidFill>
                <a:latin typeface="Montserrat" pitchFamily="2" charset="77"/>
              </a:rPr>
            </a:br>
            <a:endParaRPr lang="fr-FR" sz="1600" dirty="0">
              <a:solidFill>
                <a:srgbClr val="1E516E"/>
              </a:solidFill>
              <a:latin typeface="Montserrat" panose="02000505000000020004" pitchFamily="2" charset="77"/>
            </a:endParaRPr>
          </a:p>
        </p:txBody>
      </p:sp>
      <p:sp>
        <p:nvSpPr>
          <p:cNvPr id="22" name="ZoneTexte 21"/>
          <p:cNvSpPr txBox="1"/>
          <p:nvPr/>
        </p:nvSpPr>
        <p:spPr>
          <a:xfrm>
            <a:off x="1278350" y="1151043"/>
            <a:ext cx="10233494" cy="369332"/>
          </a:xfrm>
          <a:prstGeom prst="rect">
            <a:avLst/>
          </a:prstGeom>
          <a:noFill/>
        </p:spPr>
        <p:txBody>
          <a:bodyPr wrap="square" rtlCol="0">
            <a:spAutoFit/>
          </a:bodyPr>
          <a:lstStyle/>
          <a:p>
            <a:r>
              <a:rPr lang="fr-FR" dirty="0" smtClean="0"/>
              <a:t>Base de données origine                      Base </a:t>
            </a:r>
            <a:r>
              <a:rPr lang="fr-FR" dirty="0" err="1" smtClean="0"/>
              <a:t>Ksup</a:t>
            </a:r>
            <a:r>
              <a:rPr lang="fr-FR" dirty="0" smtClean="0"/>
              <a:t>  et éditeurs                                                 Sites d’affichage</a:t>
            </a:r>
            <a:endParaRPr lang="fr-FR" dirty="0"/>
          </a:p>
        </p:txBody>
      </p:sp>
    </p:spTree>
    <p:extLst>
      <p:ext uri="{BB962C8B-B14F-4D97-AF65-F5344CB8AC3E}">
        <p14:creationId xmlns:p14="http://schemas.microsoft.com/office/powerpoint/2010/main" val="12114724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3D11F2-D9C9-454D-A9A5-E6E43F6B9E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034" y="1314771"/>
            <a:ext cx="7846741" cy="5350051"/>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3" y="-11437"/>
            <a:ext cx="3639188" cy="1145751"/>
            <a:chOff x="3314681" y="-11432"/>
            <a:chExt cx="372515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72515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2470664"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EXTERNES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2" name="Rectangle 31">
            <a:extLst>
              <a:ext uri="{FF2B5EF4-FFF2-40B4-BE49-F238E27FC236}">
                <a16:creationId xmlns:a16="http://schemas.microsoft.com/office/drawing/2014/main" id="{73D545B3-1615-E14C-AABA-41E6889B07AF}"/>
              </a:ext>
            </a:extLst>
          </p:cNvPr>
          <p:cNvSpPr/>
          <p:nvPr/>
        </p:nvSpPr>
        <p:spPr>
          <a:xfrm>
            <a:off x="2238557" y="2066453"/>
            <a:ext cx="1888944" cy="3324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a:p>
            <a:pPr algn="ctr"/>
            <a:endParaRPr lang="fr-FR" dirty="0"/>
          </a:p>
        </p:txBody>
      </p:sp>
    </p:spTree>
    <p:extLst>
      <p:ext uri="{BB962C8B-B14F-4D97-AF65-F5344CB8AC3E}">
        <p14:creationId xmlns:p14="http://schemas.microsoft.com/office/powerpoint/2010/main" val="31818736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4603F4-43C2-E04B-96D0-245AA005DC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034" y="1314771"/>
            <a:ext cx="7846741" cy="5350051"/>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1187736" y="-5717"/>
            <a:ext cx="3639188" cy="1145751"/>
            <a:chOff x="795987" y="-5712"/>
            <a:chExt cx="372515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795987" y="-5712"/>
              <a:ext cx="372515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1898427" y="684283"/>
              <a:ext cx="2470664"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MAILTO</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1654236"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4" name="Picture 23">
            <a:extLst>
              <a:ext uri="{FF2B5EF4-FFF2-40B4-BE49-F238E27FC236}">
                <a16:creationId xmlns:a16="http://schemas.microsoft.com/office/drawing/2014/main" id="{239DD46B-8301-7B4E-9FF8-3829EF8A5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734" y="3572540"/>
            <a:ext cx="1956391" cy="1297172"/>
          </a:xfrm>
          <a:prstGeom prst="rect">
            <a:avLst/>
          </a:prstGeom>
        </p:spPr>
      </p:pic>
      <p:sp>
        <p:nvSpPr>
          <p:cNvPr id="26" name="Rectangle 25">
            <a:extLst>
              <a:ext uri="{FF2B5EF4-FFF2-40B4-BE49-F238E27FC236}">
                <a16:creationId xmlns:a16="http://schemas.microsoft.com/office/drawing/2014/main" id="{929BBC79-8A24-5F4A-8A6B-BD935AD2BF26}"/>
              </a:ext>
            </a:extLst>
          </p:cNvPr>
          <p:cNvSpPr/>
          <p:nvPr/>
        </p:nvSpPr>
        <p:spPr>
          <a:xfrm>
            <a:off x="2238557" y="3229219"/>
            <a:ext cx="1888944" cy="3324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7584491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969264" y="-11437"/>
            <a:ext cx="6445689" cy="1145751"/>
            <a:chOff x="3314681" y="-11432"/>
            <a:chExt cx="380030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72515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3692065" y="680160"/>
              <a:ext cx="3422924"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VERS LA PAGE D’ACCUEIL D’UNE RUBRIQUE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1609347" cy="1134318"/>
            <a:chOff x="-4" y="1"/>
            <a:chExt cx="4819651"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481964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31" name="Picture 30">
            <a:extLst>
              <a:ext uri="{FF2B5EF4-FFF2-40B4-BE49-F238E27FC236}">
                <a16:creationId xmlns:a16="http://schemas.microsoft.com/office/drawing/2014/main" id="{DAD0A252-BC73-2340-9097-590B0E4CC6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034" y="1314771"/>
            <a:ext cx="7846741" cy="5350051"/>
          </a:xfrm>
          <a:prstGeom prst="rect">
            <a:avLst/>
          </a:prstGeom>
        </p:spPr>
      </p:pic>
      <p:pic>
        <p:nvPicPr>
          <p:cNvPr id="24" name="Picture 23">
            <a:extLst>
              <a:ext uri="{FF2B5EF4-FFF2-40B4-BE49-F238E27FC236}">
                <a16:creationId xmlns:a16="http://schemas.microsoft.com/office/drawing/2014/main" id="{B28B67F2-A6C5-B64D-B7DB-E29C4D76E0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3266" y="5752618"/>
            <a:ext cx="3808071" cy="358815"/>
          </a:xfrm>
          <a:prstGeom prst="rect">
            <a:avLst/>
          </a:prstGeom>
        </p:spPr>
      </p:pic>
      <p:sp>
        <p:nvSpPr>
          <p:cNvPr id="26" name="Rectangle 25">
            <a:extLst>
              <a:ext uri="{FF2B5EF4-FFF2-40B4-BE49-F238E27FC236}">
                <a16:creationId xmlns:a16="http://schemas.microsoft.com/office/drawing/2014/main" id="{A5103C97-3294-8045-A180-7B3DB10EB080}"/>
              </a:ext>
            </a:extLst>
          </p:cNvPr>
          <p:cNvSpPr/>
          <p:nvPr/>
        </p:nvSpPr>
        <p:spPr>
          <a:xfrm>
            <a:off x="2238557" y="4391985"/>
            <a:ext cx="1888944" cy="3324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6204983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1188720" y="-11437"/>
            <a:ext cx="9110749" cy="1207155"/>
            <a:chOff x="3314681" y="-11432"/>
            <a:chExt cx="4122735"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1" y="-11432"/>
              <a:ext cx="372515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3610697" y="711925"/>
              <a:ext cx="3826719" cy="245868"/>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OUVRIR UNE IMAGE OU UN DOCUMENT (WORD, PDF…)</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0" y="61401"/>
            <a:ext cx="1673355"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LIENS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29" name="Picture 28">
            <a:extLst>
              <a:ext uri="{FF2B5EF4-FFF2-40B4-BE49-F238E27FC236}">
                <a16:creationId xmlns:a16="http://schemas.microsoft.com/office/drawing/2014/main" id="{B3E03CB7-92AC-8F4E-BBCB-2B1C339F97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3447" y="1507949"/>
            <a:ext cx="7846741" cy="5350051"/>
          </a:xfrm>
          <a:prstGeom prst="rect">
            <a:avLst/>
          </a:prstGeom>
        </p:spPr>
      </p:pic>
      <p:pic>
        <p:nvPicPr>
          <p:cNvPr id="24" name="Picture 23">
            <a:extLst>
              <a:ext uri="{FF2B5EF4-FFF2-40B4-BE49-F238E27FC236}">
                <a16:creationId xmlns:a16="http://schemas.microsoft.com/office/drawing/2014/main" id="{5C0A17EC-A34C-D54A-AABB-2B3A00712B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3266" y="5752618"/>
            <a:ext cx="3808071" cy="358815"/>
          </a:xfrm>
          <a:prstGeom prst="rect">
            <a:avLst/>
          </a:prstGeom>
        </p:spPr>
      </p:pic>
      <p:sp>
        <p:nvSpPr>
          <p:cNvPr id="26" name="Rectangle 25">
            <a:extLst>
              <a:ext uri="{FF2B5EF4-FFF2-40B4-BE49-F238E27FC236}">
                <a16:creationId xmlns:a16="http://schemas.microsoft.com/office/drawing/2014/main" id="{287DD0C8-2F72-E54A-9464-5EF2691252F2}"/>
              </a:ext>
            </a:extLst>
          </p:cNvPr>
          <p:cNvSpPr/>
          <p:nvPr/>
        </p:nvSpPr>
        <p:spPr>
          <a:xfrm>
            <a:off x="2104322" y="3697474"/>
            <a:ext cx="1888944" cy="3324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6" name="Rectangle 15">
            <a:extLst>
              <a:ext uri="{FF2B5EF4-FFF2-40B4-BE49-F238E27FC236}">
                <a16:creationId xmlns:a16="http://schemas.microsoft.com/office/drawing/2014/main" id="{239C6202-ACF2-094D-A404-F21BC433FC04}"/>
              </a:ext>
            </a:extLst>
          </p:cNvPr>
          <p:cNvSpPr/>
          <p:nvPr/>
        </p:nvSpPr>
        <p:spPr>
          <a:xfrm>
            <a:off x="5381334" y="2149642"/>
            <a:ext cx="1168909" cy="27033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5386769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679737"/>
            <a:ext cx="4257503" cy="5383443"/>
          </a:xfrm>
        </p:spPr>
        <p:txBody>
          <a:bodyPr>
            <a:normAutofit/>
          </a:bodyPr>
          <a:lstStyle/>
          <a:p>
            <a:pPr marL="0" indent="0">
              <a:buNone/>
            </a:pPr>
            <a:r>
              <a:rPr lang="fr-FR" b="1" dirty="0" smtClean="0"/>
              <a:t>A vous de jouer!</a:t>
            </a:r>
          </a:p>
          <a:p>
            <a:pPr marL="0" indent="0">
              <a:buNone/>
            </a:pPr>
            <a:endParaRPr lang="fr-FR" dirty="0"/>
          </a:p>
          <a:p>
            <a:pPr marL="0" indent="0">
              <a:buNone/>
            </a:pPr>
            <a:r>
              <a:rPr lang="fr-FR" dirty="0" smtClean="0"/>
              <a:t>Quelle est la meilleure façon de faire un lien vers la page d‘accueil de la rubrique Formation, dans le portail?</a:t>
            </a:r>
            <a:br>
              <a:rPr lang="fr-FR" dirty="0" smtClean="0"/>
            </a:br>
            <a:r>
              <a:rPr lang="fr-FR" dirty="0" smtClean="0"/>
              <a:t>Installez le lien dans votre actualité.</a:t>
            </a:r>
          </a:p>
          <a:p>
            <a:pPr marL="0" indent="0">
              <a:buNone/>
            </a:pPr>
            <a:r>
              <a:rPr lang="fr-FR" dirty="0" smtClean="0">
                <a:solidFill>
                  <a:srgbClr val="FF0000"/>
                </a:solidFill>
              </a:rPr>
              <a:t>Et vérifiez qu’il fonctionne!</a:t>
            </a:r>
            <a:endParaRPr lang="fr-FR" dirty="0">
              <a:solidFill>
                <a:srgbClr val="FF0000"/>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816" y="889463"/>
            <a:ext cx="7531058" cy="4272741"/>
          </a:xfrm>
          <a:prstGeom prst="rect">
            <a:avLst/>
          </a:prstGeom>
        </p:spPr>
      </p:pic>
    </p:spTree>
    <p:extLst>
      <p:ext uri="{BB962C8B-B14F-4D97-AF65-F5344CB8AC3E}">
        <p14:creationId xmlns:p14="http://schemas.microsoft.com/office/powerpoint/2010/main" val="1676388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2729552" y="2429301"/>
            <a:ext cx="5964072" cy="2585323"/>
          </a:xfrm>
          <a:prstGeom prst="rect">
            <a:avLst/>
          </a:prstGeom>
          <a:noFill/>
        </p:spPr>
        <p:txBody>
          <a:bodyPr wrap="square" rtlCol="0">
            <a:spAutoFit/>
          </a:bodyPr>
          <a:lstStyle/>
          <a:p>
            <a:pPr algn="ctr"/>
            <a:r>
              <a:rPr lang="fr-FR" sz="5400" b="1" dirty="0" smtClean="0"/>
              <a:t>Les tags:</a:t>
            </a:r>
            <a:endParaRPr lang="fr-FR" sz="5400" b="1" dirty="0"/>
          </a:p>
          <a:p>
            <a:pPr algn="ctr"/>
            <a:r>
              <a:rPr lang="fr-FR" sz="5400" b="1" dirty="0" smtClean="0"/>
              <a:t>des fonctionnalités prêtes à l’emploi</a:t>
            </a:r>
            <a:endParaRPr lang="fr-FR" sz="5400" b="1" dirty="0"/>
          </a:p>
        </p:txBody>
      </p:sp>
    </p:spTree>
    <p:extLst>
      <p:ext uri="{BB962C8B-B14F-4D97-AF65-F5344CB8AC3E}">
        <p14:creationId xmlns:p14="http://schemas.microsoft.com/office/powerpoint/2010/main" val="41704859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2">
            <a:extLst>
              <a:ext uri="{28A0092B-C50C-407E-A947-70E740481C1C}">
                <a14:useLocalDpi xmlns:a14="http://schemas.microsoft.com/office/drawing/2010/main" val="0"/>
              </a:ext>
            </a:extLst>
          </a:blip>
          <a:srcRect l="47568" t="8254" r="47459" b="80396"/>
          <a:stretch/>
        </p:blipFill>
        <p:spPr>
          <a:xfrm>
            <a:off x="7328839" y="209462"/>
            <a:ext cx="1153052" cy="1002008"/>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61945" y="-87334"/>
            <a:ext cx="4199786" cy="1145751"/>
            <a:chOff x="3314683" y="-11432"/>
            <a:chExt cx="4298999"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941778" y="747573"/>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91" y="2019300"/>
            <a:ext cx="2781300" cy="48387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420738" y="2015934"/>
            <a:ext cx="2703805"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3211038" y="2364347"/>
            <a:ext cx="2884962" cy="296966"/>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04C3EA9-36CB-204A-8D38-5DA4F56C1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273" y="2500774"/>
            <a:ext cx="4343400" cy="4089400"/>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752" y="1286657"/>
            <a:ext cx="6286500" cy="742950"/>
          </a:xfrm>
          <a:prstGeom prst="rect">
            <a:avLst/>
          </a:prstGeom>
        </p:spPr>
      </p:pic>
      <p:sp>
        <p:nvSpPr>
          <p:cNvPr id="26" name="Rectangle 25">
            <a:extLst>
              <a:ext uri="{FF2B5EF4-FFF2-40B4-BE49-F238E27FC236}">
                <a16:creationId xmlns:a16="http://schemas.microsoft.com/office/drawing/2014/main" id="{D05E9DB8-168D-1A43-8A8F-47E62367A4F2}"/>
              </a:ext>
            </a:extLst>
          </p:cNvPr>
          <p:cNvSpPr/>
          <p:nvPr/>
        </p:nvSpPr>
        <p:spPr>
          <a:xfrm>
            <a:off x="9676263" y="1298645"/>
            <a:ext cx="300250" cy="35273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0" y="0"/>
            <a:ext cx="5102355" cy="106984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300"/>
              </a:lnSpc>
            </a:pPr>
            <a:r>
              <a:rPr lang="fr-FR" b="1" dirty="0" smtClean="0">
                <a:solidFill>
                  <a:schemeClr val="bg1"/>
                </a:solidFill>
                <a:latin typeface="Montserrat SemiBold" pitchFamily="2" charset="77"/>
              </a:rPr>
              <a:t>DES FONTIONNALITES </a:t>
            </a:r>
            <a:endParaRPr lang="fr-FR" b="1" dirty="0">
              <a:solidFill>
                <a:schemeClr val="bg1"/>
              </a:solidFill>
              <a:latin typeface="Montserrat SemiBold" pitchFamily="2" charset="77"/>
            </a:endParaRPr>
          </a:p>
        </p:txBody>
      </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Tree>
    <p:extLst>
      <p:ext uri="{BB962C8B-B14F-4D97-AF65-F5344CB8AC3E}">
        <p14:creationId xmlns:p14="http://schemas.microsoft.com/office/powerpoint/2010/main" val="36612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2">
            <a:extLst>
              <a:ext uri="{28A0092B-C50C-407E-A947-70E740481C1C}">
                <a14:useLocalDpi xmlns:a14="http://schemas.microsoft.com/office/drawing/2010/main" val="0"/>
              </a:ext>
            </a:extLst>
          </a:blip>
          <a:srcRect l="47568" t="8254" r="47459" b="80396"/>
          <a:stretch/>
        </p:blipFill>
        <p:spPr>
          <a:xfrm>
            <a:off x="7390643" y="234997"/>
            <a:ext cx="1153052" cy="1002008"/>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5" y="-11437"/>
            <a:ext cx="4016519" cy="1145751"/>
            <a:chOff x="3314683" y="-11432"/>
            <a:chExt cx="4111402"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754181" y="704248"/>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5183653" cy="1134318"/>
            <a:chOff x="-4" y="1"/>
            <a:chExt cx="5183653"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87680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1" y="694812"/>
              <a:ext cx="518365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51" y="1314779"/>
            <a:ext cx="2781300" cy="48387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476046" y="2273890"/>
            <a:ext cx="2195717"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2900363" y="2486963"/>
            <a:ext cx="211455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EC3CD06-4C01-364F-812B-2F6A17555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650" y="1701332"/>
            <a:ext cx="6370070" cy="2409193"/>
          </a:xfrm>
          <a:prstGeom prst="rect">
            <a:avLst/>
          </a:prstGeom>
        </p:spPr>
      </p:pic>
    </p:spTree>
    <p:extLst>
      <p:ext uri="{BB962C8B-B14F-4D97-AF65-F5344CB8AC3E}">
        <p14:creationId xmlns:p14="http://schemas.microsoft.com/office/powerpoint/2010/main" val="93409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2">
            <a:extLst>
              <a:ext uri="{28A0092B-C50C-407E-A947-70E740481C1C}">
                <a14:useLocalDpi xmlns:a14="http://schemas.microsoft.com/office/drawing/2010/main" val="0"/>
              </a:ext>
            </a:extLst>
          </a:blip>
          <a:srcRect l="47568" t="8254" r="47459" b="80396"/>
          <a:stretch/>
        </p:blipFill>
        <p:spPr>
          <a:xfrm>
            <a:off x="7282570" y="312771"/>
            <a:ext cx="1153052" cy="1002008"/>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537154" y="-11437"/>
            <a:ext cx="3666894" cy="1145751"/>
            <a:chOff x="3314683" y="-11432"/>
            <a:chExt cx="3753518"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7" y="694812"/>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a:t>
              </a:r>
              <a:r>
                <a:rPr lang="fr-FR" dirty="0" smtClean="0">
                  <a:solidFill>
                    <a:schemeClr val="bg1"/>
                  </a:solidFill>
                  <a:latin typeface="Montserrat" pitchFamily="2" charset="77"/>
                </a:rPr>
                <a:t>TAGS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551" y="1314779"/>
            <a:ext cx="2781300" cy="4838700"/>
          </a:xfrm>
          <a:prstGeom prst="rect">
            <a:avLst/>
          </a:prstGeom>
        </p:spPr>
      </p:pic>
      <p:pic>
        <p:nvPicPr>
          <p:cNvPr id="9" name="Picture 8">
            <a:extLst>
              <a:ext uri="{FF2B5EF4-FFF2-40B4-BE49-F238E27FC236}">
                <a16:creationId xmlns:a16="http://schemas.microsoft.com/office/drawing/2014/main" id="{09B43D10-EC97-9D47-8373-401E685A12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550" y="6083139"/>
            <a:ext cx="4737100" cy="2794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476047" y="2708763"/>
            <a:ext cx="1488678"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2122576" y="2951183"/>
            <a:ext cx="2493482"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E6021E4-BC34-FB41-91AE-68FBF8BDDC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9766" y="1534108"/>
            <a:ext cx="7243674" cy="4149237"/>
          </a:xfrm>
          <a:prstGeom prst="rect">
            <a:avLst/>
          </a:prstGeom>
        </p:spPr>
      </p:pic>
    </p:spTree>
    <p:extLst>
      <p:ext uri="{BB962C8B-B14F-4D97-AF65-F5344CB8AC3E}">
        <p14:creationId xmlns:p14="http://schemas.microsoft.com/office/powerpoint/2010/main" val="18633268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1" y="1699332"/>
            <a:ext cx="1815009" cy="521450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190991" y="5268036"/>
            <a:ext cx="1471701" cy="36849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351" y="4681828"/>
            <a:ext cx="1766085" cy="745227"/>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026" y="4003153"/>
            <a:ext cx="4961371" cy="1633373"/>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7743" y="2380109"/>
            <a:ext cx="3295650" cy="1390650"/>
          </a:xfrm>
          <a:prstGeom prst="rect">
            <a:avLst/>
          </a:prstGeom>
        </p:spPr>
      </p:pic>
    </p:spTree>
    <p:extLst>
      <p:ext uri="{BB962C8B-B14F-4D97-AF65-F5344CB8AC3E}">
        <p14:creationId xmlns:p14="http://schemas.microsoft.com/office/powerpoint/2010/main" val="1333694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C213DCA-2648-6F42-B289-FBA93D2DF7AE}"/>
              </a:ext>
            </a:extLst>
          </p:cNvPr>
          <p:cNvGrpSpPr/>
          <p:nvPr/>
        </p:nvGrpSpPr>
        <p:grpSpPr>
          <a:xfrm>
            <a:off x="-4" y="0"/>
            <a:ext cx="7186867" cy="1134318"/>
            <a:chOff x="-5" y="1"/>
            <a:chExt cx="7186867" cy="1134318"/>
          </a:xfrm>
        </p:grpSpPr>
        <p:sp>
          <p:nvSpPr>
            <p:cNvPr id="29" name="Round Single Corner Rectangle 28">
              <a:extLst>
                <a:ext uri="{FF2B5EF4-FFF2-40B4-BE49-F238E27FC236}">
                  <a16:creationId xmlns:a16="http://schemas.microsoft.com/office/drawing/2014/main" id="{A4568655-65B8-6645-88ED-D3F99DC1AB41}"/>
                </a:ext>
              </a:extLst>
            </p:cNvPr>
            <p:cNvSpPr/>
            <p:nvPr/>
          </p:nvSpPr>
          <p:spPr>
            <a:xfrm flipH="1">
              <a:off x="-5" y="1"/>
              <a:ext cx="601218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0" name="TextBox 29">
              <a:extLst>
                <a:ext uri="{FF2B5EF4-FFF2-40B4-BE49-F238E27FC236}">
                  <a16:creationId xmlns:a16="http://schemas.microsoft.com/office/drawing/2014/main" id="{865005AB-880A-6F42-BE1D-182A6D127861}"/>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FONCTIONNEMENT </a:t>
              </a:r>
              <a:r>
                <a:rPr lang="fr-FR" b="1" dirty="0" smtClean="0">
                  <a:solidFill>
                    <a:schemeClr val="bg1"/>
                  </a:solidFill>
                  <a:latin typeface="Montserrat SemiBold" pitchFamily="2" charset="77"/>
                </a:rPr>
                <a:t>EN </a:t>
              </a:r>
              <a:r>
                <a:rPr lang="fr-FR" b="1" dirty="0">
                  <a:solidFill>
                    <a:schemeClr val="bg1"/>
                  </a:solidFill>
                  <a:latin typeface="Montserrat SemiBold" pitchFamily="2" charset="77"/>
                </a:rPr>
                <a:t>BASES DE DONNÉES</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20" name="Rectangle 19">
            <a:extLst>
              <a:ext uri="{FF2B5EF4-FFF2-40B4-BE49-F238E27FC236}">
                <a16:creationId xmlns:a16="http://schemas.microsoft.com/office/drawing/2014/main" id="{02452A0E-40F5-7546-9AE1-EA7970B1BBA8}"/>
              </a:ext>
            </a:extLst>
          </p:cNvPr>
          <p:cNvSpPr/>
          <p:nvPr/>
        </p:nvSpPr>
        <p:spPr>
          <a:xfrm>
            <a:off x="279132" y="1323822"/>
            <a:ext cx="1743977" cy="79826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1">
            <a:extLst>
              <a:ext uri="{FF2B5EF4-FFF2-40B4-BE49-F238E27FC236}">
                <a16:creationId xmlns:a16="http://schemas.microsoft.com/office/drawing/2014/main" id="{E8221DD1-043B-3E4B-BA1E-F1073563EC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1387953"/>
            <a:ext cx="688325" cy="714799"/>
          </a:xfrm>
          <a:prstGeom prst="rect">
            <a:avLst/>
          </a:prstGeom>
        </p:spPr>
      </p:pic>
      <p:pic>
        <p:nvPicPr>
          <p:cNvPr id="33" name="Picture 32">
            <a:extLst>
              <a:ext uri="{FF2B5EF4-FFF2-40B4-BE49-F238E27FC236}">
                <a16:creationId xmlns:a16="http://schemas.microsoft.com/office/drawing/2014/main" id="{30784E12-6D0B-DF44-B7CC-526304CFBE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2245318"/>
            <a:ext cx="688325" cy="714799"/>
          </a:xfrm>
          <a:prstGeom prst="rect">
            <a:avLst/>
          </a:prstGeom>
        </p:spPr>
      </p:pic>
      <p:pic>
        <p:nvPicPr>
          <p:cNvPr id="34" name="Picture 33">
            <a:extLst>
              <a:ext uri="{FF2B5EF4-FFF2-40B4-BE49-F238E27FC236}">
                <a16:creationId xmlns:a16="http://schemas.microsoft.com/office/drawing/2014/main" id="{CFE4B602-1E8E-D745-BDD9-C873BD19599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105571"/>
            <a:ext cx="688325" cy="714799"/>
          </a:xfrm>
          <a:prstGeom prst="rect">
            <a:avLst/>
          </a:prstGeom>
        </p:spPr>
      </p:pic>
      <p:pic>
        <p:nvPicPr>
          <p:cNvPr id="35" name="Picture 34">
            <a:extLst>
              <a:ext uri="{FF2B5EF4-FFF2-40B4-BE49-F238E27FC236}">
                <a16:creationId xmlns:a16="http://schemas.microsoft.com/office/drawing/2014/main" id="{8C38C672-014B-3541-B6D3-904455CDFF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944863"/>
            <a:ext cx="688325" cy="714799"/>
          </a:xfrm>
          <a:prstGeom prst="rect">
            <a:avLst/>
          </a:prstGeom>
        </p:spPr>
      </p:pic>
      <p:pic>
        <p:nvPicPr>
          <p:cNvPr id="36" name="Picture 35">
            <a:extLst>
              <a:ext uri="{FF2B5EF4-FFF2-40B4-BE49-F238E27FC236}">
                <a16:creationId xmlns:a16="http://schemas.microsoft.com/office/drawing/2014/main" id="{1CE55CB1-8BED-644F-8AC5-FA54E3D2173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4792518"/>
            <a:ext cx="688325" cy="714799"/>
          </a:xfrm>
          <a:prstGeom prst="rect">
            <a:avLst/>
          </a:prstGeom>
        </p:spPr>
      </p:pic>
      <p:pic>
        <p:nvPicPr>
          <p:cNvPr id="37" name="Picture 36">
            <a:extLst>
              <a:ext uri="{FF2B5EF4-FFF2-40B4-BE49-F238E27FC236}">
                <a16:creationId xmlns:a16="http://schemas.microsoft.com/office/drawing/2014/main" id="{031814AF-0F2F-8643-8000-658261821DD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5649164"/>
            <a:ext cx="688325" cy="714799"/>
          </a:xfrm>
          <a:prstGeom prst="rect">
            <a:avLst/>
          </a:prstGeom>
        </p:spPr>
      </p:pic>
      <p:sp>
        <p:nvSpPr>
          <p:cNvPr id="38" name="Rectangle 37">
            <a:extLst>
              <a:ext uri="{FF2B5EF4-FFF2-40B4-BE49-F238E27FC236}">
                <a16:creationId xmlns:a16="http://schemas.microsoft.com/office/drawing/2014/main" id="{3FCEF32B-BC6C-8842-871B-5377F4FECE7E}"/>
              </a:ext>
            </a:extLst>
          </p:cNvPr>
          <p:cNvSpPr/>
          <p:nvPr/>
        </p:nvSpPr>
        <p:spPr>
          <a:xfrm>
            <a:off x="279132" y="5748229"/>
            <a:ext cx="5012957" cy="107029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a:off x="7705898" y="4389790"/>
            <a:ext cx="1357016"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13407FC-3A0A-B648-A74B-EBFCE681A504}"/>
              </a:ext>
            </a:extLst>
          </p:cNvPr>
          <p:cNvSpPr txBox="1"/>
          <p:nvPr/>
        </p:nvSpPr>
        <p:spPr>
          <a:xfrm>
            <a:off x="9012148" y="3564343"/>
            <a:ext cx="2820625" cy="1354217"/>
          </a:xfrm>
          <a:prstGeom prst="rect">
            <a:avLst/>
          </a:prstGeom>
          <a:noFill/>
        </p:spPr>
        <p:txBody>
          <a:bodyPr wrap="square" rtlCol="0">
            <a:spAutoFit/>
          </a:bodyPr>
          <a:lstStyle/>
          <a:p>
            <a:pPr algn="ctr">
              <a:spcAft>
                <a:spcPts val="600"/>
              </a:spcAft>
            </a:pPr>
            <a:r>
              <a:rPr lang="fr-FR" sz="4100" b="1" dirty="0" smtClean="0">
                <a:solidFill>
                  <a:srgbClr val="1E516E"/>
                </a:solidFill>
                <a:latin typeface="Montserrat" pitchFamily="2" charset="77"/>
              </a:rPr>
              <a:t>Tous les sites</a:t>
            </a:r>
            <a:endParaRPr lang="fr-FR" sz="1600" b="1" dirty="0">
              <a:solidFill>
                <a:srgbClr val="1E516E"/>
              </a:solidFill>
              <a:latin typeface="Montserrat" pitchFamily="2" charset="77"/>
            </a:endParaRPr>
          </a:p>
        </p:txBody>
      </p:sp>
      <p:sp>
        <p:nvSpPr>
          <p:cNvPr id="3" name="ZoneTexte 2"/>
          <p:cNvSpPr txBox="1"/>
          <p:nvPr/>
        </p:nvSpPr>
        <p:spPr>
          <a:xfrm>
            <a:off x="5420781" y="4102323"/>
            <a:ext cx="2220031" cy="1754326"/>
          </a:xfrm>
          <a:prstGeom prst="rect">
            <a:avLst/>
          </a:prstGeom>
          <a:noFill/>
        </p:spPr>
        <p:txBody>
          <a:bodyPr wrap="none" rtlCol="0">
            <a:spAutoFit/>
          </a:bodyPr>
          <a:lstStyle/>
          <a:p>
            <a:r>
              <a:rPr lang="fr-FR" b="1" dirty="0" err="1" smtClean="0">
                <a:solidFill>
                  <a:srgbClr val="1E516E"/>
                </a:solidFill>
              </a:rPr>
              <a:t>Medias</a:t>
            </a:r>
            <a:endParaRPr lang="fr-FR" dirty="0" smtClean="0">
              <a:solidFill>
                <a:srgbClr val="1E516E"/>
              </a:solidFill>
            </a:endParaRPr>
          </a:p>
          <a:p>
            <a:pPr marL="285750" indent="-285750">
              <a:buFont typeface="Arial" panose="020B0604020202020204" pitchFamily="34" charset="0"/>
              <a:buChar char="•"/>
            </a:pPr>
            <a:r>
              <a:rPr lang="fr-FR" dirty="0" err="1" smtClean="0">
                <a:solidFill>
                  <a:srgbClr val="1E516E"/>
                </a:solidFill>
              </a:rPr>
              <a:t>Dircom</a:t>
            </a:r>
            <a:r>
              <a:rPr lang="fr-FR" dirty="0" smtClean="0">
                <a:solidFill>
                  <a:srgbClr val="1E516E"/>
                </a:solidFill>
              </a:rPr>
              <a:t/>
            </a:r>
            <a:br>
              <a:rPr lang="fr-FR" dirty="0" smtClean="0">
                <a:solidFill>
                  <a:srgbClr val="1E516E"/>
                </a:solidFill>
              </a:rPr>
            </a:br>
            <a:endParaRPr lang="fr-FR" dirty="0">
              <a:solidFill>
                <a:srgbClr val="1E516E"/>
              </a:solidFill>
            </a:endParaRPr>
          </a:p>
          <a:p>
            <a:r>
              <a:rPr lang="fr-FR" dirty="0" smtClean="0">
                <a:solidFill>
                  <a:srgbClr val="1E516E"/>
                </a:solidFill>
              </a:rPr>
              <a:t>+ Photos particulières</a:t>
            </a:r>
          </a:p>
          <a:p>
            <a:pPr marL="285750" indent="-285750">
              <a:buFont typeface="Arial" panose="020B0604020202020204" pitchFamily="34" charset="0"/>
              <a:buChar char="•"/>
            </a:pPr>
            <a:r>
              <a:rPr lang="fr-FR" dirty="0" smtClean="0">
                <a:solidFill>
                  <a:srgbClr val="1E516E"/>
                </a:solidFill>
              </a:rPr>
              <a:t>Editeurs de site</a:t>
            </a:r>
            <a:br>
              <a:rPr lang="fr-FR" dirty="0" smtClean="0">
                <a:solidFill>
                  <a:srgbClr val="1E516E"/>
                </a:solidFill>
              </a:rPr>
            </a:br>
            <a:endParaRPr lang="fr-FR" dirty="0">
              <a:solidFill>
                <a:srgbClr val="1E516E"/>
              </a:solidFill>
            </a:endParaRPr>
          </a:p>
        </p:txBody>
      </p:sp>
      <p:sp>
        <p:nvSpPr>
          <p:cNvPr id="22" name="TextBox 31">
            <a:extLst>
              <a:ext uri="{FF2B5EF4-FFF2-40B4-BE49-F238E27FC236}">
                <a16:creationId xmlns:a16="http://schemas.microsoft.com/office/drawing/2014/main" id="{5557D66C-4F6F-A14B-897C-EB50D14DB75D}"/>
              </a:ext>
            </a:extLst>
          </p:cNvPr>
          <p:cNvSpPr txBox="1"/>
          <p:nvPr/>
        </p:nvSpPr>
        <p:spPr>
          <a:xfrm>
            <a:off x="1490018" y="1431743"/>
            <a:ext cx="3589493" cy="5016758"/>
          </a:xfrm>
          <a:prstGeom prst="rect">
            <a:avLst/>
          </a:prstGeom>
          <a:noFill/>
        </p:spPr>
        <p:txBody>
          <a:bodyPr wrap="square" rtlCol="0">
            <a:spAutoFit/>
          </a:bodyPr>
          <a:lstStyle/>
          <a:p>
            <a:pPr>
              <a:spcAft>
                <a:spcPts val="1800"/>
              </a:spcAft>
            </a:pPr>
            <a:r>
              <a:rPr lang="fr-FR" sz="2400" dirty="0">
                <a:solidFill>
                  <a:srgbClr val="1E516E"/>
                </a:solidFill>
                <a:latin typeface="Montserrat" pitchFamily="2" charset="77"/>
              </a:rPr>
              <a:t>UE</a:t>
            </a:r>
            <a:br>
              <a:rPr lang="fr-FR" sz="2400"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Diplômes</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 Offre locale »</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2400" b="1"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Événements</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1600" dirty="0">
              <a:solidFill>
                <a:srgbClr val="1E516E"/>
              </a:solidFill>
              <a:latin typeface="Montserrat" panose="02000505000000020004" pitchFamily="2" charset="77"/>
            </a:endParaRPr>
          </a:p>
          <a:p>
            <a:pPr>
              <a:spcAft>
                <a:spcPts val="1800"/>
              </a:spcAft>
            </a:pPr>
            <a:r>
              <a:rPr lang="fr-FR" sz="2000" b="1" dirty="0" smtClean="0">
                <a:solidFill>
                  <a:srgbClr val="1E516E"/>
                </a:solidFill>
                <a:latin typeface="Montserrat" pitchFamily="2" charset="77"/>
              </a:rPr>
              <a:t>Photothèque </a:t>
            </a:r>
            <a:r>
              <a:rPr lang="fr-FR" sz="2000" b="1" dirty="0" err="1" smtClean="0">
                <a:solidFill>
                  <a:srgbClr val="1E516E"/>
                </a:solidFill>
                <a:latin typeface="Montserrat" pitchFamily="2" charset="77"/>
              </a:rPr>
              <a:t>Ajaris</a:t>
            </a:r>
            <a:r>
              <a:rPr lang="fr-FR" sz="2000" b="1" dirty="0" smtClean="0">
                <a:solidFill>
                  <a:srgbClr val="1E516E"/>
                </a:solidFill>
                <a:latin typeface="Montserrat" pitchFamily="2" charset="77"/>
              </a:rPr>
              <a:t/>
            </a:r>
            <a:br>
              <a:rPr lang="fr-FR" sz="2000" b="1" dirty="0" smtClean="0">
                <a:solidFill>
                  <a:srgbClr val="1E516E"/>
                </a:solidFill>
                <a:latin typeface="Montserrat" pitchFamily="2" charset="77"/>
              </a:rPr>
            </a:br>
            <a:r>
              <a:rPr lang="fr-FR" sz="1600" b="1" dirty="0" smtClean="0">
                <a:solidFill>
                  <a:srgbClr val="1E516E"/>
                </a:solidFill>
                <a:latin typeface="Montserrat" pitchFamily="2" charset="77"/>
              </a:rPr>
              <a:t>Contacter la </a:t>
            </a:r>
            <a:r>
              <a:rPr lang="fr-FR" sz="1600" b="1" dirty="0" err="1" smtClean="0">
                <a:solidFill>
                  <a:srgbClr val="1E516E"/>
                </a:solidFill>
                <a:latin typeface="Montserrat" pitchFamily="2" charset="77"/>
              </a:rPr>
              <a:t>dircom</a:t>
            </a:r>
            <a:r>
              <a:rPr lang="fr-FR" sz="1600" b="1" dirty="0" smtClean="0">
                <a:solidFill>
                  <a:srgbClr val="1E516E"/>
                </a:solidFill>
                <a:latin typeface="Montserrat" pitchFamily="2" charset="77"/>
              </a:rPr>
              <a:t/>
            </a:r>
            <a:br>
              <a:rPr lang="fr-FR" sz="1600" b="1" dirty="0" smtClean="0">
                <a:solidFill>
                  <a:srgbClr val="1E516E"/>
                </a:solidFill>
                <a:latin typeface="Montserrat" pitchFamily="2" charset="77"/>
              </a:rPr>
            </a:br>
            <a:r>
              <a:rPr lang="fr-FR" sz="1600" b="1" dirty="0" smtClean="0">
                <a:solidFill>
                  <a:srgbClr val="1E516E"/>
                </a:solidFill>
                <a:latin typeface="Montserrat" pitchFamily="2" charset="77"/>
              </a:rPr>
              <a:t>(Laurence Benoit)</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2400" dirty="0" smtClean="0">
                <a:solidFill>
                  <a:srgbClr val="1E516E"/>
                </a:solidFill>
                <a:latin typeface="Montserrat" pitchFamily="2" charset="77"/>
              </a:rPr>
              <a:t>Emplois et stages</a:t>
            </a:r>
            <a:r>
              <a:rPr lang="fr-FR" sz="1600" b="1" dirty="0">
                <a:solidFill>
                  <a:srgbClr val="1E516E"/>
                </a:solidFill>
                <a:latin typeface="Montserrat" pitchFamily="2" charset="77"/>
              </a:rPr>
              <a:t/>
            </a:r>
            <a:br>
              <a:rPr lang="fr-FR" sz="1600" b="1" dirty="0">
                <a:solidFill>
                  <a:srgbClr val="1E516E"/>
                </a:solidFill>
                <a:latin typeface="Montserrat" pitchFamily="2" charset="77"/>
              </a:rPr>
            </a:br>
            <a:endParaRPr lang="fr-FR" sz="1600" dirty="0">
              <a:solidFill>
                <a:srgbClr val="1E516E"/>
              </a:solidFill>
              <a:latin typeface="Montserrat" panose="02000505000000020004" pitchFamily="2" charset="77"/>
            </a:endParaRPr>
          </a:p>
        </p:txBody>
      </p:sp>
      <p:sp>
        <p:nvSpPr>
          <p:cNvPr id="21" name="ZoneTexte 20"/>
          <p:cNvSpPr txBox="1"/>
          <p:nvPr/>
        </p:nvSpPr>
        <p:spPr>
          <a:xfrm>
            <a:off x="1448453" y="1143500"/>
            <a:ext cx="10233494" cy="369332"/>
          </a:xfrm>
          <a:prstGeom prst="rect">
            <a:avLst/>
          </a:prstGeom>
          <a:noFill/>
        </p:spPr>
        <p:txBody>
          <a:bodyPr wrap="square" rtlCol="0">
            <a:spAutoFit/>
          </a:bodyPr>
          <a:lstStyle/>
          <a:p>
            <a:r>
              <a:rPr lang="fr-FR" dirty="0" smtClean="0"/>
              <a:t>Base de données origine                      Base </a:t>
            </a:r>
            <a:r>
              <a:rPr lang="fr-FR" dirty="0" err="1" smtClean="0"/>
              <a:t>Ksup</a:t>
            </a:r>
            <a:r>
              <a:rPr lang="fr-FR" dirty="0" smtClean="0"/>
              <a:t>  et éditeurs                                                 Sites d’affichage</a:t>
            </a:r>
            <a:endParaRPr lang="fr-FR" dirty="0"/>
          </a:p>
        </p:txBody>
      </p:sp>
    </p:spTree>
    <p:extLst>
      <p:ext uri="{BB962C8B-B14F-4D97-AF65-F5344CB8AC3E}">
        <p14:creationId xmlns:p14="http://schemas.microsoft.com/office/powerpoint/2010/main" val="22504701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1" y="1314779"/>
            <a:ext cx="1815009" cy="521450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190991" y="5227092"/>
            <a:ext cx="1471701" cy="34119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297" y="1951630"/>
            <a:ext cx="1556646" cy="4244454"/>
          </a:xfrm>
          <a:prstGeom prst="rect">
            <a:avLst/>
          </a:prstGeom>
        </p:spPr>
      </p:pic>
    </p:spTree>
    <p:extLst>
      <p:ext uri="{BB962C8B-B14F-4D97-AF65-F5344CB8AC3E}">
        <p14:creationId xmlns:p14="http://schemas.microsoft.com/office/powerpoint/2010/main" val="23709899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2">
            <a:extLst>
              <a:ext uri="{28A0092B-C50C-407E-A947-70E740481C1C}">
                <a14:useLocalDpi xmlns:a14="http://schemas.microsoft.com/office/drawing/2010/main" val="0"/>
              </a:ext>
            </a:extLst>
          </a:blip>
          <a:srcRect l="47568" t="8254" r="47459" b="80396"/>
          <a:stretch/>
        </p:blipFill>
        <p:spPr>
          <a:xfrm>
            <a:off x="7372057" y="257175"/>
            <a:ext cx="1153052" cy="1002008"/>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5" y="-11437"/>
            <a:ext cx="4003324" cy="1145751"/>
            <a:chOff x="3314683" y="-11432"/>
            <a:chExt cx="4097896"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3" y="-11432"/>
              <a:ext cx="3753518"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740675" y="679426"/>
              <a:ext cx="2671904"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0" y="0"/>
            <a:ext cx="5501922" cy="1134318"/>
            <a:chOff x="-20171" y="1"/>
            <a:chExt cx="550192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5" y="1"/>
              <a:ext cx="487680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20171" y="694812"/>
              <a:ext cx="5501922"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DES FONCTIONNALITES </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7" name="Picture 6">
            <a:extLst>
              <a:ext uri="{FF2B5EF4-FFF2-40B4-BE49-F238E27FC236}">
                <a16:creationId xmlns:a16="http://schemas.microsoft.com/office/drawing/2014/main" id="{8F3E34D9-F8B9-404D-9FAD-93EB9F3B8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51" y="1314779"/>
            <a:ext cx="2781300" cy="4838700"/>
          </a:xfrm>
          <a:prstGeom prst="rect">
            <a:avLst/>
          </a:prstGeom>
        </p:spPr>
      </p:pic>
      <p:pic>
        <p:nvPicPr>
          <p:cNvPr id="9" name="Picture 8">
            <a:extLst>
              <a:ext uri="{FF2B5EF4-FFF2-40B4-BE49-F238E27FC236}">
                <a16:creationId xmlns:a16="http://schemas.microsoft.com/office/drawing/2014/main" id="{09B43D10-EC97-9D47-8373-401E685A1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50" y="6083139"/>
            <a:ext cx="4737100" cy="279400"/>
          </a:xfrm>
          <a:prstGeom prst="rect">
            <a:avLst/>
          </a:prstGeom>
        </p:spPr>
      </p:pic>
      <p:sp>
        <p:nvSpPr>
          <p:cNvPr id="17" name="Rectangle 16">
            <a:extLst>
              <a:ext uri="{FF2B5EF4-FFF2-40B4-BE49-F238E27FC236}">
                <a16:creationId xmlns:a16="http://schemas.microsoft.com/office/drawing/2014/main" id="{D05E9DB8-168D-1A43-8A8F-47E62367A4F2}"/>
              </a:ext>
            </a:extLst>
          </p:cNvPr>
          <p:cNvSpPr/>
          <p:nvPr/>
        </p:nvSpPr>
        <p:spPr>
          <a:xfrm>
            <a:off x="476046" y="1816686"/>
            <a:ext cx="2124279" cy="4848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1" name="Straight Arrow Connector 20">
            <a:extLst>
              <a:ext uri="{FF2B5EF4-FFF2-40B4-BE49-F238E27FC236}">
                <a16:creationId xmlns:a16="http://schemas.microsoft.com/office/drawing/2014/main" id="{BB2E73EA-EF82-834F-939C-C5B9EB855598}"/>
              </a:ext>
            </a:extLst>
          </p:cNvPr>
          <p:cNvCxnSpPr>
            <a:cxnSpLocks/>
          </p:cNvCxnSpPr>
          <p:nvPr/>
        </p:nvCxnSpPr>
        <p:spPr>
          <a:xfrm>
            <a:off x="2815100" y="2058338"/>
            <a:ext cx="2842750"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64BD983-B1B0-AA46-B354-8FDD6221E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179" y="1314771"/>
            <a:ext cx="5632541" cy="4556474"/>
          </a:xfrm>
          <a:prstGeom prst="rect">
            <a:avLst/>
          </a:prstGeom>
        </p:spPr>
      </p:pic>
    </p:spTree>
    <p:extLst>
      <p:ext uri="{BB962C8B-B14F-4D97-AF65-F5344CB8AC3E}">
        <p14:creationId xmlns:p14="http://schemas.microsoft.com/office/powerpoint/2010/main" val="36230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p:cTn id="7" dur="200" fill="hold"/>
                                        <p:tgtEl>
                                          <p:spTgt spid="21"/>
                                        </p:tgtEl>
                                        <p:attrNameLst>
                                          <p:attrName>ppt_w</p:attrName>
                                        </p:attrNameLst>
                                      </p:cBhvr>
                                      <p:tavLst>
                                        <p:tav tm="0">
                                          <p:val>
                                            <p:fltVal val="0"/>
                                          </p:val>
                                        </p:tav>
                                        <p:tav tm="100000">
                                          <p:val>
                                            <p:strVal val="#ppt_w"/>
                                          </p:val>
                                        </p:tav>
                                      </p:tavLst>
                                    </p:anim>
                                    <p:anim calcmode="lin" valueType="num">
                                      <p:cBhvr>
                                        <p:cTn id="8" dur="200" fill="hold"/>
                                        <p:tgtEl>
                                          <p:spTgt spid="21"/>
                                        </p:tgtEl>
                                        <p:attrNameLst>
                                          <p:attrName>ppt_h</p:attrName>
                                        </p:attrNameLst>
                                      </p:cBhvr>
                                      <p:tavLst>
                                        <p:tav tm="0">
                                          <p:val>
                                            <p:fltVal val="0"/>
                                          </p:val>
                                        </p:tav>
                                        <p:tav tm="100000">
                                          <p:val>
                                            <p:strVal val="#ppt_h"/>
                                          </p:val>
                                        </p:tav>
                                      </p:tavLst>
                                    </p:anim>
                                    <p:animEffect transition="in" filter="fade">
                                      <p:cBhvr>
                                        <p:cTn id="9" dur="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3" y="1337313"/>
            <a:ext cx="5891051" cy="4135440"/>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211683" y="3698543"/>
            <a:ext cx="1616566" cy="31389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734" y="1521867"/>
            <a:ext cx="4457700" cy="4667250"/>
          </a:xfrm>
          <a:prstGeom prst="rect">
            <a:avLst/>
          </a:prstGeom>
        </p:spPr>
      </p:pic>
    </p:spTree>
    <p:extLst>
      <p:ext uri="{BB962C8B-B14F-4D97-AF65-F5344CB8AC3E}">
        <p14:creationId xmlns:p14="http://schemas.microsoft.com/office/powerpoint/2010/main" val="39701044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9" y="1294023"/>
            <a:ext cx="1947005" cy="511300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222989" y="1760561"/>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392" y="1538628"/>
            <a:ext cx="3829334" cy="1308356"/>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2297" y="2028824"/>
            <a:ext cx="5156022" cy="4593547"/>
          </a:xfrm>
          <a:prstGeom prst="rect">
            <a:avLst/>
          </a:prstGeom>
        </p:spPr>
      </p:pic>
    </p:spTree>
    <p:extLst>
      <p:ext uri="{BB962C8B-B14F-4D97-AF65-F5344CB8AC3E}">
        <p14:creationId xmlns:p14="http://schemas.microsoft.com/office/powerpoint/2010/main" val="41472909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9" y="1294023"/>
            <a:ext cx="1947005" cy="511300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228142" y="5089925"/>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50" y="2066925"/>
            <a:ext cx="4754254" cy="1817803"/>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059" y="3999006"/>
            <a:ext cx="6388099" cy="2523031"/>
          </a:xfrm>
          <a:prstGeom prst="rect">
            <a:avLst/>
          </a:prstGeom>
        </p:spPr>
      </p:pic>
      <p:cxnSp>
        <p:nvCxnSpPr>
          <p:cNvPr id="24" name="Straight Arrow Connector 23">
            <a:extLst>
              <a:ext uri="{FF2B5EF4-FFF2-40B4-BE49-F238E27FC236}">
                <a16:creationId xmlns:a16="http://schemas.microsoft.com/office/drawing/2014/main" id="{176E8FAA-3AD9-A44C-BAC5-105F2B958CE5}"/>
              </a:ext>
            </a:extLst>
          </p:cNvPr>
          <p:cNvCxnSpPr>
            <a:cxnSpLocks/>
          </p:cNvCxnSpPr>
          <p:nvPr/>
        </p:nvCxnSpPr>
        <p:spPr>
          <a:xfrm>
            <a:off x="3983508" y="3883022"/>
            <a:ext cx="795982" cy="361432"/>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7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91" y="1699332"/>
            <a:ext cx="1815009" cy="521450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5"/>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190991" y="4454419"/>
            <a:ext cx="1471701" cy="59525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464159" y="434188"/>
            <a:ext cx="809352" cy="703331"/>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714" y="1504502"/>
            <a:ext cx="2107583" cy="25797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789" y="1533158"/>
            <a:ext cx="2407359" cy="5546852"/>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1197" y="4182754"/>
            <a:ext cx="1987320" cy="2299932"/>
          </a:xfrm>
          <a:prstGeom prst="rect">
            <a:avLst/>
          </a:prstGeom>
        </p:spPr>
      </p:pic>
    </p:spTree>
    <p:extLst>
      <p:ext uri="{BB962C8B-B14F-4D97-AF65-F5344CB8AC3E}">
        <p14:creationId xmlns:p14="http://schemas.microsoft.com/office/powerpoint/2010/main" val="33714313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9" y="1294023"/>
            <a:ext cx="1947005" cy="5113004"/>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222989" y="5745707"/>
            <a:ext cx="1471701" cy="661319"/>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3">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683" y="1509185"/>
            <a:ext cx="5720198" cy="4632308"/>
          </a:xfrm>
          <a:prstGeom prst="rect">
            <a:avLst/>
          </a:prstGeom>
        </p:spPr>
      </p:pic>
    </p:spTree>
    <p:extLst>
      <p:ext uri="{BB962C8B-B14F-4D97-AF65-F5344CB8AC3E}">
        <p14:creationId xmlns:p14="http://schemas.microsoft.com/office/powerpoint/2010/main" val="39155606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43" y="1671109"/>
            <a:ext cx="1649868" cy="4812115"/>
          </a:xfrm>
          <a:prstGeom prst="rect">
            <a:avLst/>
          </a:prstGeom>
        </p:spPr>
      </p:pic>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305298" y="694812"/>
              <a:ext cx="341290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TAGS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DES FONCTIONNALITES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9A7D35FA-17B2-9E42-A182-DE507C524A85}"/>
              </a:ext>
            </a:extLst>
          </p:cNvPr>
          <p:cNvSpPr/>
          <p:nvPr/>
        </p:nvSpPr>
        <p:spPr>
          <a:xfrm>
            <a:off x="619643" y="5952161"/>
            <a:ext cx="1471701" cy="34119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1" name="Picture 15">
            <a:extLst>
              <a:ext uri="{FF2B5EF4-FFF2-40B4-BE49-F238E27FC236}">
                <a16:creationId xmlns:a16="http://schemas.microsoft.com/office/drawing/2014/main" id="{4406D7FF-C9BA-884F-9B46-198DCF7453E4}"/>
              </a:ext>
            </a:extLst>
          </p:cNvPr>
          <p:cNvPicPr>
            <a:picLocks noChangeAspect="1"/>
          </p:cNvPicPr>
          <p:nvPr/>
        </p:nvPicPr>
        <p:blipFill rotWithShape="1">
          <a:blip r:embed="rId4">
            <a:extLst>
              <a:ext uri="{28A0092B-C50C-407E-A947-70E740481C1C}">
                <a14:useLocalDpi xmlns:a14="http://schemas.microsoft.com/office/drawing/2010/main" val="0"/>
              </a:ext>
            </a:extLst>
          </a:blip>
          <a:srcRect l="47568" t="8254" r="47459" b="80396"/>
          <a:stretch/>
        </p:blipFill>
        <p:spPr>
          <a:xfrm>
            <a:off x="8871045" y="434188"/>
            <a:ext cx="809352" cy="703331"/>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969" y="1760561"/>
            <a:ext cx="3448050" cy="4724400"/>
          </a:xfrm>
          <a:prstGeom prst="rect">
            <a:avLst/>
          </a:prstGeom>
        </p:spPr>
      </p:pic>
      <p:graphicFrame>
        <p:nvGraphicFramePr>
          <p:cNvPr id="3" name="Objet 2"/>
          <p:cNvGraphicFramePr>
            <a:graphicFrameLocks noChangeAspect="1"/>
          </p:cNvGraphicFramePr>
          <p:nvPr>
            <p:extLst>
              <p:ext uri="{D42A27DB-BD31-4B8C-83A1-F6EECF244321}">
                <p14:modId xmlns:p14="http://schemas.microsoft.com/office/powerpoint/2010/main" val="2719418419"/>
              </p:ext>
            </p:extLst>
          </p:nvPr>
        </p:nvGraphicFramePr>
        <p:xfrm>
          <a:off x="2670290" y="2182766"/>
          <a:ext cx="5059362" cy="3130954"/>
        </p:xfrm>
        <a:graphic>
          <a:graphicData uri="http://schemas.openxmlformats.org/presentationml/2006/ole">
            <mc:AlternateContent xmlns:mc="http://schemas.openxmlformats.org/markup-compatibility/2006">
              <mc:Choice xmlns:v="urn:schemas-microsoft-com:vml" Requires="v">
                <p:oleObj spid="_x0000_s20567" r:id="rId6" imgW="11796480" imgH="7263360" progId="">
                  <p:embed/>
                </p:oleObj>
              </mc:Choice>
              <mc:Fallback>
                <p:oleObj r:id="rId6" imgW="11796480" imgH="7263360" progId="">
                  <p:embed/>
                  <p:pic>
                    <p:nvPicPr>
                      <p:cNvPr id="0" name=""/>
                      <p:cNvPicPr/>
                      <p:nvPr/>
                    </p:nvPicPr>
                    <p:blipFill>
                      <a:blip r:embed="rId7"/>
                      <a:stretch>
                        <a:fillRect/>
                      </a:stretch>
                    </p:blipFill>
                    <p:spPr>
                      <a:xfrm>
                        <a:off x="2670290" y="2182766"/>
                        <a:ext cx="5059362" cy="3130954"/>
                      </a:xfrm>
                      <a:prstGeom prst="rect">
                        <a:avLst/>
                      </a:prstGeom>
                    </p:spPr>
                  </p:pic>
                </p:oleObj>
              </mc:Fallback>
            </mc:AlternateContent>
          </a:graphicData>
        </a:graphic>
      </p:graphicFrame>
      <p:sp>
        <p:nvSpPr>
          <p:cNvPr id="24" name="Rectangle 23">
            <a:extLst>
              <a:ext uri="{FF2B5EF4-FFF2-40B4-BE49-F238E27FC236}">
                <a16:creationId xmlns:a16="http://schemas.microsoft.com/office/drawing/2014/main" id="{9A7D35FA-17B2-9E42-A182-DE507C524A85}"/>
              </a:ext>
            </a:extLst>
          </p:cNvPr>
          <p:cNvSpPr/>
          <p:nvPr/>
        </p:nvSpPr>
        <p:spPr>
          <a:xfrm>
            <a:off x="5336771" y="3865418"/>
            <a:ext cx="1290027" cy="18288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Rectangle 25">
            <a:extLst>
              <a:ext uri="{FF2B5EF4-FFF2-40B4-BE49-F238E27FC236}">
                <a16:creationId xmlns:a16="http://schemas.microsoft.com/office/drawing/2014/main" id="{9A7D35FA-17B2-9E42-A182-DE507C524A85}"/>
              </a:ext>
            </a:extLst>
          </p:cNvPr>
          <p:cNvSpPr/>
          <p:nvPr/>
        </p:nvSpPr>
        <p:spPr>
          <a:xfrm>
            <a:off x="5547278" y="4125780"/>
            <a:ext cx="1410475" cy="18852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4035173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2729552" y="2429301"/>
            <a:ext cx="5964072" cy="1754326"/>
          </a:xfrm>
          <a:prstGeom prst="rect">
            <a:avLst/>
          </a:prstGeom>
          <a:noFill/>
        </p:spPr>
        <p:txBody>
          <a:bodyPr wrap="square" rtlCol="0">
            <a:spAutoFit/>
          </a:bodyPr>
          <a:lstStyle/>
          <a:p>
            <a:pPr algn="ctr"/>
            <a:r>
              <a:rPr lang="fr-FR" sz="5400" b="1" dirty="0" smtClean="0"/>
              <a:t>Les listes</a:t>
            </a:r>
            <a:br>
              <a:rPr lang="fr-FR" sz="5400" b="1" dirty="0" smtClean="0"/>
            </a:br>
            <a:r>
              <a:rPr lang="fr-FR" sz="5400" b="1" dirty="0" smtClean="0"/>
              <a:t>Les formulaires</a:t>
            </a:r>
            <a:endParaRPr lang="fr-FR" sz="5400" b="1" dirty="0"/>
          </a:p>
        </p:txBody>
      </p:sp>
      <p:graphicFrame>
        <p:nvGraphicFramePr>
          <p:cNvPr id="8" name="Objet 7"/>
          <p:cNvGraphicFramePr>
            <a:graphicFrameLocks noChangeAspect="1"/>
          </p:cNvGraphicFramePr>
          <p:nvPr>
            <p:extLst>
              <p:ext uri="{D42A27DB-BD31-4B8C-83A1-F6EECF244321}">
                <p14:modId xmlns:p14="http://schemas.microsoft.com/office/powerpoint/2010/main" val="932492587"/>
              </p:ext>
            </p:extLst>
          </p:nvPr>
        </p:nvGraphicFramePr>
        <p:xfrm>
          <a:off x="3664753" y="4748891"/>
          <a:ext cx="4335088" cy="1209011"/>
        </p:xfrm>
        <a:graphic>
          <a:graphicData uri="http://schemas.openxmlformats.org/presentationml/2006/ole">
            <mc:AlternateContent xmlns:mc="http://schemas.openxmlformats.org/markup-compatibility/2006">
              <mc:Choice xmlns:v="urn:schemas-microsoft-com:vml" Requires="v">
                <p:oleObj spid="_x0000_s22612" r:id="rId3" imgW="7377480" imgH="2057040" progId="">
                  <p:embed/>
                </p:oleObj>
              </mc:Choice>
              <mc:Fallback>
                <p:oleObj r:id="rId3" imgW="7377480" imgH="2057040" progId="">
                  <p:embed/>
                  <p:pic>
                    <p:nvPicPr>
                      <p:cNvPr id="0" name=""/>
                      <p:cNvPicPr/>
                      <p:nvPr/>
                    </p:nvPicPr>
                    <p:blipFill>
                      <a:blip r:embed="rId4"/>
                      <a:stretch>
                        <a:fillRect/>
                      </a:stretch>
                    </p:blipFill>
                    <p:spPr>
                      <a:xfrm>
                        <a:off x="3664753" y="4748891"/>
                        <a:ext cx="4335088" cy="1209011"/>
                      </a:xfrm>
                      <a:prstGeom prst="rect">
                        <a:avLst/>
                      </a:prstGeom>
                    </p:spPr>
                  </p:pic>
                </p:oleObj>
              </mc:Fallback>
            </mc:AlternateContent>
          </a:graphicData>
        </a:graphic>
      </p:graphicFrame>
    </p:spTree>
    <p:extLst>
      <p:ext uri="{BB962C8B-B14F-4D97-AF65-F5344CB8AC3E}">
        <p14:creationId xmlns:p14="http://schemas.microsoft.com/office/powerpoint/2010/main" val="17854616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PRINCIPES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LISTES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1" name="ZoneTexte 10">
            <a:extLst>
              <a:ext uri="{FF2B5EF4-FFF2-40B4-BE49-F238E27FC236}">
                <a16:creationId xmlns:a16="http://schemas.microsoft.com/office/drawing/2014/main" id="{D971DDB0-4A9C-4653-B26A-A126EE4D95C5}"/>
              </a:ext>
            </a:extLst>
          </p:cNvPr>
          <p:cNvSpPr txBox="1"/>
          <p:nvPr/>
        </p:nvSpPr>
        <p:spPr>
          <a:xfrm>
            <a:off x="-3" y="1552178"/>
            <a:ext cx="4127504" cy="4401205"/>
          </a:xfrm>
          <a:prstGeom prst="rect">
            <a:avLst/>
          </a:prstGeom>
          <a:noFill/>
        </p:spPr>
        <p:txBody>
          <a:bodyPr wrap="square" rtlCol="0">
            <a:spAutoFit/>
          </a:bodyPr>
          <a:lstStyle/>
          <a:p>
            <a:r>
              <a:rPr lang="fr-FR" sz="2000" dirty="0"/>
              <a:t> </a:t>
            </a:r>
          </a:p>
          <a:p>
            <a:pPr lvl="0"/>
            <a:r>
              <a:rPr lang="fr-FR" sz="2000" dirty="0"/>
              <a:t>Les listes permettent </a:t>
            </a:r>
            <a:r>
              <a:rPr lang="fr-FR" sz="2000" dirty="0" smtClean="0"/>
              <a:t>notamment de :</a:t>
            </a:r>
            <a:br>
              <a:rPr lang="fr-FR" sz="2000" dirty="0" smtClean="0"/>
            </a:br>
            <a:endParaRPr lang="fr-FR" sz="2000" dirty="0"/>
          </a:p>
          <a:p>
            <a:pPr marL="285750" lvl="0" indent="-285750">
              <a:buFont typeface="Arial" panose="020B0604020202020204" pitchFamily="34" charset="0"/>
              <a:buChar char="•"/>
            </a:pPr>
            <a:r>
              <a:rPr lang="fr-FR" sz="2000" dirty="0"/>
              <a:t>faire remonter un même contenu à divers endroits de votre site, notamment pour animer votre page d’accueil </a:t>
            </a:r>
          </a:p>
          <a:p>
            <a:pPr marL="285750" lvl="0" indent="-285750">
              <a:buFont typeface="Arial" panose="020B0604020202020204" pitchFamily="34" charset="0"/>
              <a:buChar char="•"/>
            </a:pPr>
            <a:r>
              <a:rPr lang="fr-FR" sz="2000" dirty="0"/>
              <a:t>faire figurer des fiches qui viennent en complément du contenu principal ou qui </a:t>
            </a:r>
            <a:r>
              <a:rPr lang="fr-FR" sz="2000" dirty="0" smtClean="0"/>
              <a:t>permettent </a:t>
            </a:r>
            <a:r>
              <a:rPr lang="fr-FR" sz="2000" dirty="0"/>
              <a:t>un rebond sur d'autres thèmes, notamment le contenu d’une </a:t>
            </a:r>
            <a:r>
              <a:rPr lang="fr-FR" sz="2000" dirty="0" smtClean="0"/>
              <a:t>rubrique</a:t>
            </a:r>
          </a:p>
          <a:p>
            <a:pPr marL="285750" lvl="0" indent="-285750">
              <a:buFont typeface="Arial" panose="020B0604020202020204" pitchFamily="34" charset="0"/>
              <a:buChar char="•"/>
            </a:pPr>
            <a:r>
              <a:rPr lang="fr-FR" sz="2000" dirty="0" smtClean="0"/>
              <a:t>faire </a:t>
            </a:r>
            <a:r>
              <a:rPr lang="fr-FR" sz="2000" dirty="0"/>
              <a:t>des </a:t>
            </a:r>
            <a:r>
              <a:rPr lang="fr-FR" sz="2000" dirty="0" smtClean="0"/>
              <a:t>agendas</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682" y="694811"/>
            <a:ext cx="1650107" cy="479259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678" y="4297198"/>
            <a:ext cx="4737717" cy="2708654"/>
          </a:xfrm>
          <a:prstGeom prst="rect">
            <a:avLst/>
          </a:prstGeom>
        </p:spPr>
      </p:pic>
      <p:pic>
        <p:nvPicPr>
          <p:cNvPr id="9" name="Imag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29068" y="1561087"/>
            <a:ext cx="1819769" cy="2137170"/>
          </a:xfrm>
          <a:prstGeom prst="rect">
            <a:avLst/>
          </a:prstGeom>
        </p:spPr>
      </p:pic>
    </p:spTree>
    <p:extLst>
      <p:ext uri="{BB962C8B-B14F-4D97-AF65-F5344CB8AC3E}">
        <p14:creationId xmlns:p14="http://schemas.microsoft.com/office/powerpoint/2010/main" val="1303989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C213DCA-2648-6F42-B289-FBA93D2DF7AE}"/>
              </a:ext>
            </a:extLst>
          </p:cNvPr>
          <p:cNvGrpSpPr/>
          <p:nvPr/>
        </p:nvGrpSpPr>
        <p:grpSpPr>
          <a:xfrm>
            <a:off x="-4" y="0"/>
            <a:ext cx="7186867" cy="1134318"/>
            <a:chOff x="-5" y="1"/>
            <a:chExt cx="7186867" cy="1134318"/>
          </a:xfrm>
        </p:grpSpPr>
        <p:sp>
          <p:nvSpPr>
            <p:cNvPr id="29" name="Round Single Corner Rectangle 28">
              <a:extLst>
                <a:ext uri="{FF2B5EF4-FFF2-40B4-BE49-F238E27FC236}">
                  <a16:creationId xmlns:a16="http://schemas.microsoft.com/office/drawing/2014/main" id="{A4568655-65B8-6645-88ED-D3F99DC1AB41}"/>
                </a:ext>
              </a:extLst>
            </p:cNvPr>
            <p:cNvSpPr/>
            <p:nvPr/>
          </p:nvSpPr>
          <p:spPr>
            <a:xfrm flipH="1">
              <a:off x="-5" y="1"/>
              <a:ext cx="6012184"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0" name="TextBox 29">
              <a:extLst>
                <a:ext uri="{FF2B5EF4-FFF2-40B4-BE49-F238E27FC236}">
                  <a16:creationId xmlns:a16="http://schemas.microsoft.com/office/drawing/2014/main" id="{865005AB-880A-6F42-BE1D-182A6D127861}"/>
                </a:ext>
              </a:extLst>
            </p:cNvPr>
            <p:cNvSpPr txBox="1"/>
            <p:nvPr/>
          </p:nvSpPr>
          <p:spPr>
            <a:xfrm>
              <a:off x="0" y="694812"/>
              <a:ext cx="7186862" cy="259045"/>
            </a:xfrm>
            <a:prstGeom prst="rect">
              <a:avLst/>
            </a:prstGeom>
            <a:noFill/>
            <a:ln>
              <a:noFill/>
            </a:ln>
          </p:spPr>
          <p:txBody>
            <a:bodyPr wrap="square" rtlCol="0">
              <a:spAutoFit/>
            </a:bodyPr>
            <a:lstStyle/>
            <a:p>
              <a:pPr>
                <a:lnSpc>
                  <a:spcPts val="1300"/>
                </a:lnSpc>
              </a:pPr>
              <a:r>
                <a:rPr lang="fr-FR" b="1">
                  <a:solidFill>
                    <a:schemeClr val="bg1"/>
                  </a:solidFill>
                  <a:latin typeface="Montserrat SemiBold" pitchFamily="2" charset="77"/>
                </a:rPr>
                <a:t>FONCTIONNEMENT </a:t>
              </a:r>
              <a:r>
                <a:rPr lang="fr-FR" b="1" smtClean="0">
                  <a:solidFill>
                    <a:schemeClr val="bg1"/>
                  </a:solidFill>
                  <a:latin typeface="Montserrat SemiBold" pitchFamily="2" charset="77"/>
                </a:rPr>
                <a:t>EN </a:t>
              </a:r>
              <a:r>
                <a:rPr lang="fr-FR" b="1" dirty="0">
                  <a:solidFill>
                    <a:schemeClr val="bg1"/>
                  </a:solidFill>
                  <a:latin typeface="Montserrat SemiBold" pitchFamily="2" charset="77"/>
                </a:rPr>
                <a:t>BASES DE </a:t>
              </a:r>
              <a:r>
                <a:rPr lang="fr-FR" b="1" dirty="0" smtClean="0">
                  <a:solidFill>
                    <a:schemeClr val="bg1"/>
                  </a:solidFill>
                  <a:latin typeface="Montserrat SemiBold" pitchFamily="2" charset="77"/>
                </a:rPr>
                <a:t>DONNÉES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9" name="Rectangle 18">
            <a:extLst>
              <a:ext uri="{FF2B5EF4-FFF2-40B4-BE49-F238E27FC236}">
                <a16:creationId xmlns:a16="http://schemas.microsoft.com/office/drawing/2014/main" id="{4F20D674-F486-0747-A05F-EB839EFEB423}"/>
              </a:ext>
            </a:extLst>
          </p:cNvPr>
          <p:cNvSpPr/>
          <p:nvPr/>
        </p:nvSpPr>
        <p:spPr>
          <a:xfrm>
            <a:off x="279132" y="1323822"/>
            <a:ext cx="1743977" cy="79826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30">
            <a:extLst>
              <a:ext uri="{FF2B5EF4-FFF2-40B4-BE49-F238E27FC236}">
                <a16:creationId xmlns:a16="http://schemas.microsoft.com/office/drawing/2014/main" id="{1B31EB71-E32E-154B-A0B1-30FFFDDED9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1387953"/>
            <a:ext cx="688325" cy="714799"/>
          </a:xfrm>
          <a:prstGeom prst="rect">
            <a:avLst/>
          </a:prstGeom>
        </p:spPr>
      </p:pic>
      <p:pic>
        <p:nvPicPr>
          <p:cNvPr id="32" name="Picture 31">
            <a:extLst>
              <a:ext uri="{FF2B5EF4-FFF2-40B4-BE49-F238E27FC236}">
                <a16:creationId xmlns:a16="http://schemas.microsoft.com/office/drawing/2014/main" id="{F1463932-1845-154A-B859-A6C7D5A562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2245318"/>
            <a:ext cx="688325" cy="714799"/>
          </a:xfrm>
          <a:prstGeom prst="rect">
            <a:avLst/>
          </a:prstGeom>
        </p:spPr>
      </p:pic>
      <p:pic>
        <p:nvPicPr>
          <p:cNvPr id="33" name="Picture 32">
            <a:extLst>
              <a:ext uri="{FF2B5EF4-FFF2-40B4-BE49-F238E27FC236}">
                <a16:creationId xmlns:a16="http://schemas.microsoft.com/office/drawing/2014/main" id="{96BE492E-8730-3F4D-924A-EDC1476C8DF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105571"/>
            <a:ext cx="688325" cy="714799"/>
          </a:xfrm>
          <a:prstGeom prst="rect">
            <a:avLst/>
          </a:prstGeom>
        </p:spPr>
      </p:pic>
      <p:pic>
        <p:nvPicPr>
          <p:cNvPr id="34" name="Picture 33">
            <a:extLst>
              <a:ext uri="{FF2B5EF4-FFF2-40B4-BE49-F238E27FC236}">
                <a16:creationId xmlns:a16="http://schemas.microsoft.com/office/drawing/2014/main" id="{99BC9081-EFAB-AC48-9A0D-EF0CA4469D3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3944863"/>
            <a:ext cx="688325" cy="714799"/>
          </a:xfrm>
          <a:prstGeom prst="rect">
            <a:avLst/>
          </a:prstGeom>
        </p:spPr>
      </p:pic>
      <p:pic>
        <p:nvPicPr>
          <p:cNvPr id="35" name="Picture 34">
            <a:extLst>
              <a:ext uri="{FF2B5EF4-FFF2-40B4-BE49-F238E27FC236}">
                <a16:creationId xmlns:a16="http://schemas.microsoft.com/office/drawing/2014/main" id="{807FCB5E-284F-AB4E-A74C-2496F3D6565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4792518"/>
            <a:ext cx="688325" cy="714799"/>
          </a:xfrm>
          <a:prstGeom prst="rect">
            <a:avLst/>
          </a:prstGeom>
        </p:spPr>
      </p:pic>
      <p:pic>
        <p:nvPicPr>
          <p:cNvPr id="36" name="Picture 35">
            <a:extLst>
              <a:ext uri="{FF2B5EF4-FFF2-40B4-BE49-F238E27FC236}">
                <a16:creationId xmlns:a16="http://schemas.microsoft.com/office/drawing/2014/main" id="{A5ED0A31-C769-DA40-8DB0-DFCADD5441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3001" y="5575357"/>
            <a:ext cx="688325" cy="714799"/>
          </a:xfrm>
          <a:prstGeom prst="rect">
            <a:avLst/>
          </a:prstGeom>
        </p:spPr>
      </p:pic>
      <p:cxnSp>
        <p:nvCxnSpPr>
          <p:cNvPr id="16" name="Straight Arrow Connector 15">
            <a:extLst>
              <a:ext uri="{FF2B5EF4-FFF2-40B4-BE49-F238E27FC236}">
                <a16:creationId xmlns:a16="http://schemas.microsoft.com/office/drawing/2014/main" id="{F4AA9A13-E8AC-4F4A-A669-51776AD9E7E3}"/>
              </a:ext>
            </a:extLst>
          </p:cNvPr>
          <p:cNvCxnSpPr>
            <a:cxnSpLocks/>
          </p:cNvCxnSpPr>
          <p:nvPr/>
        </p:nvCxnSpPr>
        <p:spPr>
          <a:xfrm flipV="1">
            <a:off x="7356764" y="4171102"/>
            <a:ext cx="1521229" cy="836473"/>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94B1527-6BCA-2B49-A4D1-41FB4485DC7B}"/>
              </a:ext>
            </a:extLst>
          </p:cNvPr>
          <p:cNvSpPr txBox="1"/>
          <p:nvPr/>
        </p:nvSpPr>
        <p:spPr>
          <a:xfrm>
            <a:off x="8877993" y="2681777"/>
            <a:ext cx="3267777" cy="2616101"/>
          </a:xfrm>
          <a:prstGeom prst="rect">
            <a:avLst/>
          </a:prstGeom>
          <a:noFill/>
        </p:spPr>
        <p:txBody>
          <a:bodyPr wrap="square" rtlCol="0">
            <a:spAutoFit/>
          </a:bodyPr>
          <a:lstStyle/>
          <a:p>
            <a:pPr algn="ctr">
              <a:spcAft>
                <a:spcPts val="600"/>
              </a:spcAft>
            </a:pPr>
            <a:r>
              <a:rPr lang="fr-FR" sz="4100" b="1" dirty="0" smtClean="0">
                <a:solidFill>
                  <a:srgbClr val="1E516E"/>
                </a:solidFill>
                <a:latin typeface="Montserrat" pitchFamily="2" charset="77"/>
              </a:rPr>
              <a:t>Tous les sites </a:t>
            </a:r>
            <a:r>
              <a:rPr lang="fr-FR" sz="4100" b="1" dirty="0" err="1" smtClean="0">
                <a:solidFill>
                  <a:srgbClr val="1E516E"/>
                </a:solidFill>
                <a:latin typeface="Montserrat" pitchFamily="2" charset="77"/>
              </a:rPr>
              <a:t>Ksup</a:t>
            </a:r>
            <a:r>
              <a:rPr lang="fr-FR" sz="4100" b="1" dirty="0" smtClean="0">
                <a:solidFill>
                  <a:srgbClr val="1E516E"/>
                </a:solidFill>
                <a:latin typeface="Montserrat" pitchFamily="2" charset="77"/>
              </a:rPr>
              <a:t> qui le souhaitent</a:t>
            </a:r>
            <a:endParaRPr lang="fr-FR" sz="1600" b="1" dirty="0">
              <a:solidFill>
                <a:srgbClr val="1E516E"/>
              </a:solidFill>
              <a:latin typeface="Montserrat" pitchFamily="2" charset="77"/>
            </a:endParaRPr>
          </a:p>
        </p:txBody>
      </p:sp>
      <p:sp>
        <p:nvSpPr>
          <p:cNvPr id="21" name="ZoneTexte 20"/>
          <p:cNvSpPr txBox="1"/>
          <p:nvPr/>
        </p:nvSpPr>
        <p:spPr>
          <a:xfrm>
            <a:off x="5292089" y="5261783"/>
            <a:ext cx="5460213" cy="1477328"/>
          </a:xfrm>
          <a:prstGeom prst="rect">
            <a:avLst/>
          </a:prstGeom>
          <a:noFill/>
        </p:spPr>
        <p:txBody>
          <a:bodyPr wrap="none" rtlCol="0">
            <a:spAutoFit/>
          </a:bodyPr>
          <a:lstStyle/>
          <a:p>
            <a:r>
              <a:rPr lang="fr-FR" b="1" dirty="0" smtClean="0">
                <a:solidFill>
                  <a:srgbClr val="1E516E"/>
                </a:solidFill>
              </a:rPr>
              <a:t>Emploi/stage</a:t>
            </a:r>
          </a:p>
          <a:p>
            <a:pPr marL="285750" indent="-285750">
              <a:buFont typeface="Arial" panose="020B0604020202020204" pitchFamily="34" charset="0"/>
              <a:buChar char="•"/>
            </a:pPr>
            <a:r>
              <a:rPr lang="fr-FR" dirty="0" smtClean="0">
                <a:solidFill>
                  <a:srgbClr val="1E516E"/>
                </a:solidFill>
              </a:rPr>
              <a:t>Le recruteur remplit un formulaire en ligne.</a:t>
            </a:r>
          </a:p>
          <a:p>
            <a:pPr marL="285750" indent="-285750">
              <a:buFont typeface="Arial" panose="020B0604020202020204" pitchFamily="34" charset="0"/>
              <a:buChar char="•"/>
            </a:pPr>
            <a:r>
              <a:rPr lang="fr-FR" dirty="0" smtClean="0">
                <a:solidFill>
                  <a:srgbClr val="1E516E"/>
                </a:solidFill>
              </a:rPr>
              <a:t>La </a:t>
            </a:r>
            <a:r>
              <a:rPr lang="fr-FR" dirty="0" err="1" smtClean="0">
                <a:solidFill>
                  <a:srgbClr val="1E516E"/>
                </a:solidFill>
              </a:rPr>
              <a:t>Dircom</a:t>
            </a:r>
            <a:r>
              <a:rPr lang="fr-FR" dirty="0" smtClean="0">
                <a:solidFill>
                  <a:srgbClr val="1E516E"/>
                </a:solidFill>
              </a:rPr>
              <a:t> valide et « pousse » sur les sites concernés</a:t>
            </a:r>
          </a:p>
          <a:p>
            <a:pPr marL="285750" indent="-285750">
              <a:buFont typeface="Arial" panose="020B0604020202020204" pitchFamily="34" charset="0"/>
              <a:buChar char="•"/>
            </a:pPr>
            <a:r>
              <a:rPr lang="fr-FR" dirty="0" smtClean="0">
                <a:solidFill>
                  <a:srgbClr val="1E516E"/>
                </a:solidFill>
              </a:rPr>
              <a:t>Le recruteur reçoit un accusé de publication.</a:t>
            </a:r>
            <a:br>
              <a:rPr lang="fr-FR" dirty="0" smtClean="0">
                <a:solidFill>
                  <a:srgbClr val="1E516E"/>
                </a:solidFill>
              </a:rPr>
            </a:br>
            <a:endParaRPr lang="fr-FR" dirty="0">
              <a:solidFill>
                <a:srgbClr val="1E516E"/>
              </a:solidFill>
            </a:endParaRPr>
          </a:p>
        </p:txBody>
      </p:sp>
      <p:sp>
        <p:nvSpPr>
          <p:cNvPr id="22" name="TextBox 31">
            <a:extLst>
              <a:ext uri="{FF2B5EF4-FFF2-40B4-BE49-F238E27FC236}">
                <a16:creationId xmlns:a16="http://schemas.microsoft.com/office/drawing/2014/main" id="{5557D66C-4F6F-A14B-897C-EB50D14DB75D}"/>
              </a:ext>
            </a:extLst>
          </p:cNvPr>
          <p:cNvSpPr txBox="1"/>
          <p:nvPr/>
        </p:nvSpPr>
        <p:spPr>
          <a:xfrm>
            <a:off x="1490018" y="1431743"/>
            <a:ext cx="3589493" cy="5678478"/>
          </a:xfrm>
          <a:prstGeom prst="rect">
            <a:avLst/>
          </a:prstGeom>
          <a:noFill/>
        </p:spPr>
        <p:txBody>
          <a:bodyPr wrap="square" rtlCol="0">
            <a:spAutoFit/>
          </a:bodyPr>
          <a:lstStyle/>
          <a:p>
            <a:pPr>
              <a:spcAft>
                <a:spcPts val="1800"/>
              </a:spcAft>
            </a:pPr>
            <a:r>
              <a:rPr lang="fr-FR" sz="2400" dirty="0">
                <a:solidFill>
                  <a:srgbClr val="1E516E"/>
                </a:solidFill>
                <a:latin typeface="Montserrat" pitchFamily="2" charset="77"/>
              </a:rPr>
              <a:t>UE</a:t>
            </a:r>
            <a:br>
              <a:rPr lang="fr-FR" sz="2400"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Diplômes</a:t>
            </a:r>
            <a:r>
              <a:rPr lang="fr-FR" sz="2400" b="1" dirty="0">
                <a:solidFill>
                  <a:srgbClr val="1E516E"/>
                </a:solidFill>
                <a:latin typeface="Montserrat" pitchFamily="2" charset="77"/>
              </a:rPr>
              <a:t/>
            </a:r>
            <a:br>
              <a:rPr lang="fr-FR" sz="2400" b="1" dirty="0">
                <a:solidFill>
                  <a:srgbClr val="1E516E"/>
                </a:solidFill>
                <a:latin typeface="Montserrat" pitchFamily="2" charset="77"/>
              </a:rPr>
            </a:br>
            <a:r>
              <a:rPr lang="fr-FR" sz="1600" dirty="0" smtClean="0">
                <a:solidFill>
                  <a:srgbClr val="1E516E"/>
                </a:solidFill>
                <a:latin typeface="Montserrat" panose="02000505000000020004" pitchFamily="2" charset="77"/>
              </a:rPr>
              <a:t>BDO+POF</a:t>
            </a:r>
            <a:endParaRPr lang="fr-FR" sz="1600" dirty="0">
              <a:solidFill>
                <a:srgbClr val="1E516E"/>
              </a:solidFill>
              <a:latin typeface="Montserrat" panose="02000505000000020004" pitchFamily="2" charset="77"/>
            </a:endParaRPr>
          </a:p>
          <a:p>
            <a:pPr>
              <a:spcAft>
                <a:spcPts val="1800"/>
              </a:spcAft>
            </a:pPr>
            <a:r>
              <a:rPr lang="fr-FR" sz="2400" dirty="0" smtClean="0">
                <a:solidFill>
                  <a:srgbClr val="1E516E"/>
                </a:solidFill>
                <a:latin typeface="Montserrat" pitchFamily="2" charset="77"/>
              </a:rPr>
              <a:t>« Offre locale »</a:t>
            </a:r>
            <a:r>
              <a:rPr lang="fr-FR" sz="2400" b="1" dirty="0">
                <a:solidFill>
                  <a:srgbClr val="1E516E"/>
                </a:solidFill>
                <a:latin typeface="Montserrat" pitchFamily="2" charset="77"/>
              </a:rPr>
              <a:t/>
            </a:r>
            <a:br>
              <a:rPr lang="fr-FR" sz="2400" b="1" dirty="0">
                <a:solidFill>
                  <a:srgbClr val="1E516E"/>
                </a:solidFill>
                <a:latin typeface="Montserrat" pitchFamily="2" charset="77"/>
              </a:rPr>
            </a:br>
            <a:endParaRPr lang="fr-FR" sz="2400" b="1" dirty="0" smtClean="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Événements</a:t>
            </a:r>
            <a:endParaRPr lang="fr-FR" sz="2400" b="1" dirty="0">
              <a:solidFill>
                <a:srgbClr val="1E516E"/>
              </a:solidFill>
              <a:latin typeface="Montserrat" pitchFamily="2" charset="77"/>
            </a:endParaRPr>
          </a:p>
          <a:p>
            <a:pPr>
              <a:spcAft>
                <a:spcPts val="1800"/>
              </a:spcAft>
            </a:pPr>
            <a:r>
              <a:rPr lang="fr-FR" sz="2400" dirty="0" smtClean="0">
                <a:solidFill>
                  <a:srgbClr val="1E516E"/>
                </a:solidFill>
                <a:latin typeface="Montserrat" pitchFamily="2" charset="77"/>
              </a:rPr>
              <a:t>Photothèque</a:t>
            </a:r>
            <a:br>
              <a:rPr lang="fr-FR" sz="2400" dirty="0" smtClean="0">
                <a:solidFill>
                  <a:srgbClr val="1E516E"/>
                </a:solidFill>
                <a:latin typeface="Montserrat" pitchFamily="2" charset="77"/>
              </a:rPr>
            </a:br>
            <a:endParaRPr lang="fr-FR" sz="2400" b="1" dirty="0">
              <a:solidFill>
                <a:srgbClr val="1E516E"/>
              </a:solidFill>
              <a:latin typeface="Montserrat" pitchFamily="2" charset="77"/>
            </a:endParaRPr>
          </a:p>
          <a:p>
            <a:pPr>
              <a:spcAft>
                <a:spcPts val="1800"/>
              </a:spcAft>
            </a:pPr>
            <a:r>
              <a:rPr lang="fr-FR" sz="2400" b="1" dirty="0" smtClean="0">
                <a:solidFill>
                  <a:srgbClr val="1E516E"/>
                </a:solidFill>
                <a:latin typeface="Montserrat" pitchFamily="2" charset="77"/>
              </a:rPr>
              <a:t>Emplois et stages</a:t>
            </a:r>
            <a:br>
              <a:rPr lang="fr-FR" sz="2400" b="1" dirty="0" smtClean="0">
                <a:solidFill>
                  <a:srgbClr val="1E516E"/>
                </a:solidFill>
                <a:latin typeface="Montserrat" pitchFamily="2" charset="77"/>
              </a:rPr>
            </a:br>
            <a:r>
              <a:rPr lang="fr-FR" dirty="0" smtClean="0">
                <a:solidFill>
                  <a:srgbClr val="1E516E"/>
                </a:solidFill>
                <a:latin typeface="Montserrat" pitchFamily="2" charset="77"/>
              </a:rPr>
              <a:t>Contacter la </a:t>
            </a:r>
            <a:r>
              <a:rPr lang="fr-FR" dirty="0" err="1" smtClean="0">
                <a:solidFill>
                  <a:srgbClr val="1E516E"/>
                </a:solidFill>
                <a:latin typeface="Montserrat" pitchFamily="2" charset="77"/>
              </a:rPr>
              <a:t>dircom</a:t>
            </a:r>
            <a:r>
              <a:rPr lang="fr-FR" dirty="0" smtClean="0">
                <a:solidFill>
                  <a:srgbClr val="1E516E"/>
                </a:solidFill>
                <a:latin typeface="Montserrat" pitchFamily="2" charset="77"/>
              </a:rPr>
              <a:t/>
            </a:r>
            <a:br>
              <a:rPr lang="fr-FR" dirty="0" smtClean="0">
                <a:solidFill>
                  <a:srgbClr val="1E516E"/>
                </a:solidFill>
                <a:latin typeface="Montserrat" pitchFamily="2" charset="77"/>
              </a:rPr>
            </a:br>
            <a:r>
              <a:rPr lang="fr-FR" dirty="0" smtClean="0">
                <a:solidFill>
                  <a:srgbClr val="1E516E"/>
                </a:solidFill>
                <a:latin typeface="Montserrat" pitchFamily="2" charset="77"/>
              </a:rPr>
              <a:t>(web@cnam.fr)</a:t>
            </a:r>
            <a:r>
              <a:rPr lang="fr-FR" sz="1600" b="1" dirty="0">
                <a:solidFill>
                  <a:srgbClr val="1E516E"/>
                </a:solidFill>
                <a:latin typeface="Montserrat" pitchFamily="2" charset="77"/>
              </a:rPr>
              <a:t/>
            </a:r>
            <a:br>
              <a:rPr lang="fr-FR" sz="1600" b="1" dirty="0">
                <a:solidFill>
                  <a:srgbClr val="1E516E"/>
                </a:solidFill>
                <a:latin typeface="Montserrat" pitchFamily="2" charset="77"/>
              </a:rPr>
            </a:br>
            <a:endParaRPr lang="fr-FR" sz="1600" dirty="0">
              <a:solidFill>
                <a:srgbClr val="1E516E"/>
              </a:solidFill>
              <a:latin typeface="Montserrat" panose="02000505000000020004" pitchFamily="2" charset="77"/>
            </a:endParaRPr>
          </a:p>
        </p:txBody>
      </p:sp>
      <p:sp>
        <p:nvSpPr>
          <p:cNvPr id="20" name="ZoneTexte 19"/>
          <p:cNvSpPr txBox="1"/>
          <p:nvPr/>
        </p:nvSpPr>
        <p:spPr>
          <a:xfrm>
            <a:off x="1490018" y="1160126"/>
            <a:ext cx="10233494" cy="369332"/>
          </a:xfrm>
          <a:prstGeom prst="rect">
            <a:avLst/>
          </a:prstGeom>
          <a:noFill/>
        </p:spPr>
        <p:txBody>
          <a:bodyPr wrap="square" rtlCol="0">
            <a:spAutoFit/>
          </a:bodyPr>
          <a:lstStyle/>
          <a:p>
            <a:r>
              <a:rPr lang="fr-FR" dirty="0" smtClean="0"/>
              <a:t>Base de données origine                      Base </a:t>
            </a:r>
            <a:r>
              <a:rPr lang="fr-FR" dirty="0" err="1" smtClean="0"/>
              <a:t>Ksup</a:t>
            </a:r>
            <a:r>
              <a:rPr lang="fr-FR" dirty="0" smtClean="0"/>
              <a:t>  et éditeurs                                                 Sites d’affichage</a:t>
            </a:r>
            <a:endParaRPr lang="fr-FR" dirty="0"/>
          </a:p>
        </p:txBody>
      </p:sp>
    </p:spTree>
    <p:extLst>
      <p:ext uri="{BB962C8B-B14F-4D97-AF65-F5344CB8AC3E}">
        <p14:creationId xmlns:p14="http://schemas.microsoft.com/office/powerpoint/2010/main" val="3420435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POUR TOUS LES OBJETS</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LISTES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ZoneTexte 2"/>
          <p:cNvSpPr txBox="1"/>
          <p:nvPr/>
        </p:nvSpPr>
        <p:spPr>
          <a:xfrm>
            <a:off x="880149" y="1158411"/>
            <a:ext cx="3603487" cy="1323439"/>
          </a:xfrm>
          <a:prstGeom prst="rect">
            <a:avLst/>
          </a:prstGeom>
          <a:noFill/>
        </p:spPr>
        <p:txBody>
          <a:bodyPr wrap="none" rtlCol="0">
            <a:spAutoFit/>
          </a:bodyPr>
          <a:lstStyle/>
          <a:p>
            <a:r>
              <a:rPr lang="fr-FR" sz="2000" dirty="0"/>
              <a:t>Les listes peuvent regrouper des </a:t>
            </a:r>
            <a:br>
              <a:rPr lang="fr-FR" sz="2000" dirty="0"/>
            </a:br>
            <a:r>
              <a:rPr lang="fr-FR" sz="2000" dirty="0"/>
              <a:t>fiches de toute </a:t>
            </a:r>
            <a:r>
              <a:rPr lang="fr-FR" sz="2000" dirty="0" smtClean="0"/>
              <a:t>nature:</a:t>
            </a:r>
          </a:p>
          <a:p>
            <a:r>
              <a:rPr lang="fr-FR" sz="2000" dirty="0"/>
              <a:t/>
            </a:r>
            <a:br>
              <a:rPr lang="fr-FR" sz="2000" dirty="0"/>
            </a:br>
            <a:r>
              <a:rPr lang="fr-FR" sz="2000" dirty="0" smtClean="0"/>
              <a:t>- </a:t>
            </a:r>
            <a:r>
              <a:rPr lang="fr-FR" dirty="0" smtClean="0"/>
              <a:t>Actualités</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51" y="2446342"/>
            <a:ext cx="1991953" cy="4612943"/>
          </a:xfrm>
          <a:prstGeom prst="rect">
            <a:avLst/>
          </a:prstGeom>
        </p:spPr>
      </p:pic>
      <p:sp>
        <p:nvSpPr>
          <p:cNvPr id="8" name="ZoneTexte 7"/>
          <p:cNvSpPr txBox="1"/>
          <p:nvPr/>
        </p:nvSpPr>
        <p:spPr>
          <a:xfrm>
            <a:off x="4877082" y="2004143"/>
            <a:ext cx="1414664" cy="369332"/>
          </a:xfrm>
          <a:prstGeom prst="rect">
            <a:avLst/>
          </a:prstGeom>
          <a:noFill/>
        </p:spPr>
        <p:txBody>
          <a:bodyPr wrap="square" rtlCol="0">
            <a:spAutoFit/>
          </a:bodyPr>
          <a:lstStyle/>
          <a:p>
            <a:r>
              <a:rPr lang="fr-FR" dirty="0"/>
              <a:t>- Formations</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215" y="2272802"/>
            <a:ext cx="4471063" cy="4164476"/>
          </a:xfrm>
          <a:prstGeom prst="rect">
            <a:avLst/>
          </a:prstGeom>
        </p:spPr>
      </p:pic>
      <p:sp>
        <p:nvSpPr>
          <p:cNvPr id="10" name="ZoneTexte 9"/>
          <p:cNvSpPr txBox="1"/>
          <p:nvPr/>
        </p:nvSpPr>
        <p:spPr>
          <a:xfrm>
            <a:off x="9755118" y="1903470"/>
            <a:ext cx="1948226" cy="369332"/>
          </a:xfrm>
          <a:prstGeom prst="rect">
            <a:avLst/>
          </a:prstGeom>
          <a:noFill/>
        </p:spPr>
        <p:txBody>
          <a:bodyPr wrap="none" rtlCol="0">
            <a:spAutoFit/>
          </a:bodyPr>
          <a:lstStyle/>
          <a:p>
            <a:r>
              <a:rPr lang="fr-FR" dirty="0"/>
              <a:t>- Documents, etc…</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148" y="2541327"/>
            <a:ext cx="4200220" cy="3122494"/>
          </a:xfrm>
          <a:prstGeom prst="rect">
            <a:avLst/>
          </a:prstGeom>
        </p:spPr>
      </p:pic>
    </p:spTree>
    <p:extLst>
      <p:ext uri="{BB962C8B-B14F-4D97-AF65-F5344CB8AC3E}">
        <p14:creationId xmlns:p14="http://schemas.microsoft.com/office/powerpoint/2010/main" val="9813019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3 TYPES DE  </a:t>
              </a:r>
              <a:r>
                <a:rPr lang="fr-FR" dirty="0">
                  <a:solidFill>
                    <a:schemeClr val="bg1"/>
                  </a:solidFill>
                  <a:latin typeface="Montserrat" pitchFamily="2" charset="77"/>
                </a:rPr>
                <a:t>LISTES</a:t>
              </a: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253997" y="727149"/>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LISTES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3"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ZoneTexte 2"/>
          <p:cNvSpPr txBox="1"/>
          <p:nvPr/>
        </p:nvSpPr>
        <p:spPr>
          <a:xfrm>
            <a:off x="567572" y="2465108"/>
            <a:ext cx="7162474" cy="2031325"/>
          </a:xfrm>
          <a:prstGeom prst="rect">
            <a:avLst/>
          </a:prstGeom>
          <a:noFill/>
        </p:spPr>
        <p:txBody>
          <a:bodyPr wrap="none" rtlCol="0">
            <a:spAutoFit/>
          </a:bodyPr>
          <a:lstStyle/>
          <a:p>
            <a:endParaRPr lang="fr-FR" dirty="0"/>
          </a:p>
          <a:p>
            <a:pPr marL="285750" indent="-285750">
              <a:buFontTx/>
              <a:buChar char="-"/>
            </a:pPr>
            <a:r>
              <a:rPr lang="fr-FR" b="1" dirty="0" smtClean="0"/>
              <a:t>Celles que vous saisissez </a:t>
            </a:r>
            <a:r>
              <a:rPr lang="fr-FR" dirty="0" smtClean="0"/>
              <a:t>dans la zone de contenu, en ajoutant les liens.</a:t>
            </a:r>
            <a:br>
              <a:rPr lang="fr-FR" dirty="0" smtClean="0"/>
            </a:br>
            <a:r>
              <a:rPr lang="fr-FR" dirty="0" smtClean="0"/>
              <a:t>Pensez à utiliser l’icône: « Insérer une liste à puces »</a:t>
            </a:r>
            <a:br>
              <a:rPr lang="fr-FR" dirty="0" smtClean="0"/>
            </a:b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r>
              <a:rPr lang="fr-FR" dirty="0" smtClean="0"/>
              <a:t>Les </a:t>
            </a:r>
            <a:r>
              <a:rPr lang="fr-FR" b="1" dirty="0" smtClean="0"/>
              <a:t>listes dynamiques</a:t>
            </a:r>
          </a:p>
        </p:txBody>
      </p:sp>
      <p:sp>
        <p:nvSpPr>
          <p:cNvPr id="9" name="ZoneTexte 8"/>
          <p:cNvSpPr txBox="1"/>
          <p:nvPr/>
        </p:nvSpPr>
        <p:spPr>
          <a:xfrm>
            <a:off x="743845" y="5055708"/>
            <a:ext cx="3010183" cy="369332"/>
          </a:xfrm>
          <a:prstGeom prst="rect">
            <a:avLst/>
          </a:prstGeom>
          <a:noFill/>
        </p:spPr>
        <p:txBody>
          <a:bodyPr wrap="none" rtlCol="0">
            <a:spAutoFit/>
          </a:bodyPr>
          <a:lstStyle/>
          <a:p>
            <a:r>
              <a:rPr lang="fr-FR" b="1" dirty="0" smtClean="0"/>
              <a:t>- Les listes manuelles </a:t>
            </a:r>
            <a:r>
              <a:rPr lang="fr-FR" dirty="0" smtClean="0"/>
              <a:t>(les fils) </a:t>
            </a:r>
            <a:endParaRPr lang="fr-FR" dirty="0"/>
          </a:p>
        </p:txBody>
      </p:sp>
      <p:pic>
        <p:nvPicPr>
          <p:cNvPr id="21" name="Picture 7">
            <a:extLst>
              <a:ext uri="{FF2B5EF4-FFF2-40B4-BE49-F238E27FC236}">
                <a16:creationId xmlns:a16="http://schemas.microsoft.com/office/drawing/2014/main" id="{C2CD4E39-D012-2246-9A54-80E3C02D9C3C}"/>
              </a:ext>
            </a:extLst>
          </p:cNvPr>
          <p:cNvPicPr>
            <a:picLocks noChangeAspect="1"/>
          </p:cNvPicPr>
          <p:nvPr/>
        </p:nvPicPr>
        <p:blipFill rotWithShape="1">
          <a:blip r:embed="rId3">
            <a:extLst>
              <a:ext uri="{28A0092B-C50C-407E-A947-70E740481C1C}">
                <a14:useLocalDpi xmlns:a14="http://schemas.microsoft.com/office/drawing/2010/main" val="0"/>
              </a:ext>
            </a:extLst>
          </a:blip>
          <a:srcRect l="1232" t="936" r="28609" b="68914"/>
          <a:stretch/>
        </p:blipFill>
        <p:spPr>
          <a:xfrm>
            <a:off x="975363" y="1167170"/>
            <a:ext cx="8331200" cy="1363133"/>
          </a:xfrm>
          <a:prstGeom prst="rect">
            <a:avLst/>
          </a:prstGeom>
        </p:spPr>
      </p:pic>
      <p:sp>
        <p:nvSpPr>
          <p:cNvPr id="24" name="Rectangle 23">
            <a:extLst>
              <a:ext uri="{FF2B5EF4-FFF2-40B4-BE49-F238E27FC236}">
                <a16:creationId xmlns:a16="http://schemas.microsoft.com/office/drawing/2014/main" id="{251A429D-5D30-5B46-A104-5E75D024CF35}"/>
              </a:ext>
            </a:extLst>
          </p:cNvPr>
          <p:cNvSpPr/>
          <p:nvPr/>
        </p:nvSpPr>
        <p:spPr>
          <a:xfrm>
            <a:off x="3815541" y="1975166"/>
            <a:ext cx="465513" cy="48994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aphicFrame>
        <p:nvGraphicFramePr>
          <p:cNvPr id="11" name="Objet 10"/>
          <p:cNvGraphicFramePr>
            <a:graphicFrameLocks noChangeAspect="1"/>
          </p:cNvGraphicFramePr>
          <p:nvPr>
            <p:extLst>
              <p:ext uri="{D42A27DB-BD31-4B8C-83A1-F6EECF244321}">
                <p14:modId xmlns:p14="http://schemas.microsoft.com/office/powerpoint/2010/main" val="3843944528"/>
              </p:ext>
            </p:extLst>
          </p:nvPr>
        </p:nvGraphicFramePr>
        <p:xfrm>
          <a:off x="8070898" y="2789305"/>
          <a:ext cx="2424506" cy="3012979"/>
        </p:xfrm>
        <a:graphic>
          <a:graphicData uri="http://schemas.openxmlformats.org/presentationml/2006/ole">
            <mc:AlternateContent xmlns:mc="http://schemas.openxmlformats.org/markup-compatibility/2006">
              <mc:Choice xmlns:v="urn:schemas-microsoft-com:vml" Requires="v">
                <p:oleObj spid="_x0000_s37903" r:id="rId4" imgW="6501240" imgH="8050680" progId="">
                  <p:embed/>
                </p:oleObj>
              </mc:Choice>
              <mc:Fallback>
                <p:oleObj r:id="rId4" imgW="6501240" imgH="8050680" progId="">
                  <p:embed/>
                  <p:pic>
                    <p:nvPicPr>
                      <p:cNvPr id="0" name=""/>
                      <p:cNvPicPr/>
                      <p:nvPr/>
                    </p:nvPicPr>
                    <p:blipFill>
                      <a:blip r:embed="rId5"/>
                      <a:stretch>
                        <a:fillRect/>
                      </a:stretch>
                    </p:blipFill>
                    <p:spPr>
                      <a:xfrm>
                        <a:off x="8070898" y="2789305"/>
                        <a:ext cx="2424506" cy="3012979"/>
                      </a:xfrm>
                      <a:prstGeom prst="rect">
                        <a:avLst/>
                      </a:prstGeom>
                    </p:spPr>
                  </p:pic>
                </p:oleObj>
              </mc:Fallback>
            </mc:AlternateContent>
          </a:graphicData>
        </a:graphic>
      </p:graphicFrame>
      <p:cxnSp>
        <p:nvCxnSpPr>
          <p:cNvPr id="26" name="Straight Arrow Connector 23">
            <a:extLst>
              <a:ext uri="{FF2B5EF4-FFF2-40B4-BE49-F238E27FC236}">
                <a16:creationId xmlns:a16="http://schemas.microsoft.com/office/drawing/2014/main" id="{176E8FAA-3AD9-A44C-BAC5-105F2B958CE5}"/>
              </a:ext>
            </a:extLst>
          </p:cNvPr>
          <p:cNvCxnSpPr>
            <a:cxnSpLocks/>
          </p:cNvCxnSpPr>
          <p:nvPr/>
        </p:nvCxnSpPr>
        <p:spPr>
          <a:xfrm>
            <a:off x="3823094" y="5240374"/>
            <a:ext cx="4351369" cy="17495"/>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3">
            <a:extLst>
              <a:ext uri="{FF2B5EF4-FFF2-40B4-BE49-F238E27FC236}">
                <a16:creationId xmlns:a16="http://schemas.microsoft.com/office/drawing/2014/main" id="{176E8FAA-3AD9-A44C-BAC5-105F2B958CE5}"/>
              </a:ext>
            </a:extLst>
          </p:cNvPr>
          <p:cNvCxnSpPr>
            <a:cxnSpLocks/>
          </p:cNvCxnSpPr>
          <p:nvPr/>
        </p:nvCxnSpPr>
        <p:spPr>
          <a:xfrm>
            <a:off x="3763268" y="4307394"/>
            <a:ext cx="4351369" cy="17495"/>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8425534" y="5876620"/>
            <a:ext cx="2069870" cy="369332"/>
          </a:xfrm>
          <a:prstGeom prst="rect">
            <a:avLst/>
          </a:prstGeom>
          <a:noFill/>
        </p:spPr>
        <p:txBody>
          <a:bodyPr wrap="square" rtlCol="0">
            <a:spAutoFit/>
          </a:bodyPr>
          <a:lstStyle/>
          <a:p>
            <a:r>
              <a:rPr lang="fr-FR" sz="1200" i="1" dirty="0" smtClean="0"/>
              <a:t>(à la date du 24 septembre</a:t>
            </a:r>
            <a:r>
              <a:rPr lang="fr-FR" dirty="0" smtClean="0"/>
              <a:t>)</a:t>
            </a:r>
            <a:endParaRPr lang="fr-FR" dirty="0"/>
          </a:p>
        </p:txBody>
      </p:sp>
    </p:spTree>
    <p:extLst>
      <p:ext uri="{BB962C8B-B14F-4D97-AF65-F5344CB8AC3E}">
        <p14:creationId xmlns:p14="http://schemas.microsoft.com/office/powerpoint/2010/main" val="296149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6"/>
                                        </p:tgtEl>
                                        <p:attrNameLst>
                                          <p:attrName>style.visibility</p:attrName>
                                        </p:attrNameLst>
                                      </p:cBhvr>
                                      <p:to>
                                        <p:strVal val="visible"/>
                                      </p:to>
                                    </p:set>
                                    <p:anim calcmode="lin" valueType="num">
                                      <p:cBhvr>
                                        <p:cTn id="7" dur="200" fill="hold"/>
                                        <p:tgtEl>
                                          <p:spTgt spid="26"/>
                                        </p:tgtEl>
                                        <p:attrNameLst>
                                          <p:attrName>ppt_w</p:attrName>
                                        </p:attrNameLst>
                                      </p:cBhvr>
                                      <p:tavLst>
                                        <p:tav tm="0">
                                          <p:val>
                                            <p:fltVal val="0"/>
                                          </p:val>
                                        </p:tav>
                                        <p:tav tm="100000">
                                          <p:val>
                                            <p:strVal val="#ppt_w"/>
                                          </p:val>
                                        </p:tav>
                                      </p:tavLst>
                                    </p:anim>
                                    <p:anim calcmode="lin" valueType="num">
                                      <p:cBhvr>
                                        <p:cTn id="8" dur="200" fill="hold"/>
                                        <p:tgtEl>
                                          <p:spTgt spid="26"/>
                                        </p:tgtEl>
                                        <p:attrNameLst>
                                          <p:attrName>ppt_h</p:attrName>
                                        </p:attrNameLst>
                                      </p:cBhvr>
                                      <p:tavLst>
                                        <p:tav tm="0">
                                          <p:val>
                                            <p:fltVal val="0"/>
                                          </p:val>
                                        </p:tav>
                                        <p:tav tm="100000">
                                          <p:val>
                                            <p:strVal val="#ppt_h"/>
                                          </p:val>
                                        </p:tav>
                                      </p:tavLst>
                                    </p:anim>
                                    <p:animEffect transition="in" filter="fade">
                                      <p:cBhvr>
                                        <p:cTn id="9" dur="200"/>
                                        <p:tgtEl>
                                          <p:spTgt spid="26"/>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200" fill="hold"/>
                                        <p:tgtEl>
                                          <p:spTgt spid="27"/>
                                        </p:tgtEl>
                                        <p:attrNameLst>
                                          <p:attrName>ppt_w</p:attrName>
                                        </p:attrNameLst>
                                      </p:cBhvr>
                                      <p:tavLst>
                                        <p:tav tm="0">
                                          <p:val>
                                            <p:fltVal val="0"/>
                                          </p:val>
                                        </p:tav>
                                        <p:tav tm="100000">
                                          <p:val>
                                            <p:strVal val="#ppt_w"/>
                                          </p:val>
                                        </p:tav>
                                      </p:tavLst>
                                    </p:anim>
                                    <p:anim calcmode="lin" valueType="num">
                                      <p:cBhvr>
                                        <p:cTn id="13" dur="200" fill="hold"/>
                                        <p:tgtEl>
                                          <p:spTgt spid="27"/>
                                        </p:tgtEl>
                                        <p:attrNameLst>
                                          <p:attrName>ppt_h</p:attrName>
                                        </p:attrNameLst>
                                      </p:cBhvr>
                                      <p:tavLst>
                                        <p:tav tm="0">
                                          <p:val>
                                            <p:fltVal val="0"/>
                                          </p:val>
                                        </p:tav>
                                        <p:tav tm="100000">
                                          <p:val>
                                            <p:strVal val="#ppt_h"/>
                                          </p:val>
                                        </p:tav>
                                      </p:tavLst>
                                    </p:anim>
                                    <p:animEffect transition="in" filter="fade">
                                      <p:cBhvr>
                                        <p:cTn id="14" dur="2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LES FILS MANUELS </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LISTES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7" name="ZoneTexte 6"/>
          <p:cNvSpPr txBox="1"/>
          <p:nvPr/>
        </p:nvSpPr>
        <p:spPr>
          <a:xfrm>
            <a:off x="2940" y="1230530"/>
            <a:ext cx="3795911" cy="369332"/>
          </a:xfrm>
          <a:prstGeom prst="rect">
            <a:avLst/>
          </a:prstGeom>
          <a:noFill/>
        </p:spPr>
        <p:txBody>
          <a:bodyPr wrap="none" rtlCol="0">
            <a:spAutoFit/>
          </a:bodyPr>
          <a:lstStyle/>
          <a:p>
            <a:r>
              <a:rPr lang="fr-FR" dirty="0" smtClean="0"/>
              <a:t>Création d’un fil (s’il n’existe pas déjà)</a:t>
            </a:r>
            <a:endParaRPr lang="fr-FR"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99" y="1717654"/>
            <a:ext cx="4138498" cy="1094086"/>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3" y="4915982"/>
            <a:ext cx="3026359" cy="1408421"/>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881" y="2191776"/>
            <a:ext cx="4341339" cy="4310766"/>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104" y="1571812"/>
            <a:ext cx="3867150" cy="3400425"/>
          </a:xfrm>
          <a:prstGeom prst="rect">
            <a:avLst/>
          </a:prstGeom>
        </p:spPr>
      </p:pic>
      <p:graphicFrame>
        <p:nvGraphicFramePr>
          <p:cNvPr id="3" name="Objet 2"/>
          <p:cNvGraphicFramePr>
            <a:graphicFrameLocks noChangeAspect="1"/>
          </p:cNvGraphicFramePr>
          <p:nvPr>
            <p:extLst>
              <p:ext uri="{D42A27DB-BD31-4B8C-83A1-F6EECF244321}">
                <p14:modId xmlns:p14="http://schemas.microsoft.com/office/powerpoint/2010/main" val="2228848838"/>
              </p:ext>
            </p:extLst>
          </p:nvPr>
        </p:nvGraphicFramePr>
        <p:xfrm>
          <a:off x="-50447" y="3512495"/>
          <a:ext cx="3657600" cy="965200"/>
        </p:xfrm>
        <a:graphic>
          <a:graphicData uri="http://schemas.openxmlformats.org/presentationml/2006/ole">
            <mc:AlternateContent xmlns:mc="http://schemas.openxmlformats.org/markup-compatibility/2006">
              <mc:Choice xmlns:v="urn:schemas-microsoft-com:vml" Requires="v">
                <p:oleObj spid="_x0000_s38927" r:id="rId7" imgW="3656880" imgH="964800" progId="">
                  <p:embed/>
                </p:oleObj>
              </mc:Choice>
              <mc:Fallback>
                <p:oleObj r:id="rId7" imgW="3656880" imgH="964800" progId="">
                  <p:embed/>
                  <p:pic>
                    <p:nvPicPr>
                      <p:cNvPr id="0" name=""/>
                      <p:cNvPicPr/>
                      <p:nvPr/>
                    </p:nvPicPr>
                    <p:blipFill>
                      <a:blip r:embed="rId8"/>
                      <a:stretch>
                        <a:fillRect/>
                      </a:stretch>
                    </p:blipFill>
                    <p:spPr>
                      <a:xfrm>
                        <a:off x="-50447" y="3512495"/>
                        <a:ext cx="3657600" cy="965200"/>
                      </a:xfrm>
                      <a:prstGeom prst="rect">
                        <a:avLst/>
                      </a:prstGeom>
                    </p:spPr>
                  </p:pic>
                </p:oleObj>
              </mc:Fallback>
            </mc:AlternateContent>
          </a:graphicData>
        </a:graphic>
      </p:graphicFrame>
    </p:spTree>
    <p:extLst>
      <p:ext uri="{BB962C8B-B14F-4D97-AF65-F5344CB8AC3E}">
        <p14:creationId xmlns:p14="http://schemas.microsoft.com/office/powerpoint/2010/main" val="29871524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2724076" y="14930"/>
            <a:ext cx="5505523" cy="1202018"/>
            <a:chOff x="3314685" y="-11432"/>
            <a:chExt cx="4721602" cy="1202018"/>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3763830" y="582727"/>
              <a:ext cx="4272457" cy="607859"/>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DEUX TYPES DE LISTE: </a:t>
              </a:r>
              <a:endParaRPr lang="fr-FR" dirty="0">
                <a:solidFill>
                  <a:schemeClr val="bg1"/>
                </a:solidFill>
                <a:latin typeface="Montserrat" pitchFamily="2" charset="77"/>
              </a:endParaRPr>
            </a:p>
            <a:p>
              <a:pPr>
                <a:lnSpc>
                  <a:spcPts val="1300"/>
                </a:lnSpc>
              </a:pPr>
              <a:r>
                <a:rPr lang="fr-FR" dirty="0">
                  <a:solidFill>
                    <a:schemeClr val="bg1"/>
                  </a:solidFill>
                  <a:latin typeface="Montserrat" pitchFamily="2" charset="77"/>
                </a:rPr>
                <a:t/>
              </a:r>
              <a:br>
                <a:rPr lang="fr-FR" dirty="0">
                  <a:solidFill>
                    <a:schemeClr val="bg1"/>
                  </a:solidFill>
                  <a:latin typeface="Montserrat" pitchFamily="2" charset="77"/>
                </a:rPr>
              </a:br>
              <a:r>
                <a:rPr lang="fr-FR" dirty="0" smtClean="0">
                  <a:solidFill>
                    <a:schemeClr val="bg1"/>
                  </a:solidFill>
                  <a:latin typeface="Montserrat" pitchFamily="2" charset="77"/>
                </a:rPr>
                <a:t>AUTOMATIQUE ET MANUELLE</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3172971"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SemiBold" pitchFamily="2" charset="77"/>
                </a:rPr>
                <a:t>LES LISTES D’ACTUALITES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ZoneTexte 2"/>
          <p:cNvSpPr txBox="1"/>
          <p:nvPr/>
        </p:nvSpPr>
        <p:spPr>
          <a:xfrm>
            <a:off x="281924" y="1334274"/>
            <a:ext cx="7068345" cy="646331"/>
          </a:xfrm>
          <a:prstGeom prst="rect">
            <a:avLst/>
          </a:prstGeom>
          <a:noFill/>
        </p:spPr>
        <p:txBody>
          <a:bodyPr wrap="none" rtlCol="0">
            <a:spAutoFit/>
          </a:bodyPr>
          <a:lstStyle/>
          <a:p>
            <a:r>
              <a:rPr lang="fr-FR" dirty="0" smtClean="0"/>
              <a:t>Pour les listes d’actualités, il existe un grand nombre de styles d’affichage.</a:t>
            </a:r>
          </a:p>
          <a:p>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707" y="1980605"/>
            <a:ext cx="6322603" cy="4565637"/>
          </a:xfrm>
          <a:prstGeom prst="rect">
            <a:avLst/>
          </a:prstGeom>
        </p:spPr>
      </p:pic>
    </p:spTree>
    <p:extLst>
      <p:ext uri="{BB962C8B-B14F-4D97-AF65-F5344CB8AC3E}">
        <p14:creationId xmlns:p14="http://schemas.microsoft.com/office/powerpoint/2010/main" val="21734333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a:t>
              </a:r>
              <a:r>
                <a:rPr lang="fr-FR" dirty="0" smtClean="0">
                  <a:solidFill>
                    <a:schemeClr val="bg1"/>
                  </a:solidFill>
                  <a:latin typeface="Montserrat" pitchFamily="2" charset="77"/>
                </a:rPr>
                <a:t>FILS  MANUELS </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LISTES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8" name="ZoneTexte 7"/>
          <p:cNvSpPr txBox="1"/>
          <p:nvPr/>
        </p:nvSpPr>
        <p:spPr>
          <a:xfrm>
            <a:off x="480244" y="1512026"/>
            <a:ext cx="3983719" cy="923330"/>
          </a:xfrm>
          <a:prstGeom prst="rect">
            <a:avLst/>
          </a:prstGeom>
          <a:noFill/>
        </p:spPr>
        <p:txBody>
          <a:bodyPr wrap="none" rtlCol="0">
            <a:spAutoFit/>
          </a:bodyPr>
          <a:lstStyle/>
          <a:p>
            <a:r>
              <a:rPr lang="fr-FR" b="1" dirty="0" smtClean="0"/>
              <a:t>Insertion du fil dans la zone de contenu</a:t>
            </a:r>
          </a:p>
          <a:p>
            <a:pPr marL="342900" indent="-342900">
              <a:buFont typeface="+mj-lt"/>
              <a:buAutoNum type="arabicPeriod"/>
            </a:pPr>
            <a:r>
              <a:rPr lang="fr-FR" dirty="0" smtClean="0"/>
              <a:t>Sélectionner l’objet (ex: Actualité)</a:t>
            </a:r>
          </a:p>
          <a:p>
            <a:pPr marL="342900" indent="-342900">
              <a:buFont typeface="+mj-lt"/>
              <a:buAutoNum type="arabicPeriod"/>
            </a:pPr>
            <a:r>
              <a:rPr lang="fr-FR" dirty="0" smtClean="0"/>
              <a:t>Sélectionner le fil (ex: Anciens </a:t>
            </a:r>
            <a:r>
              <a:rPr lang="fr-FR" dirty="0" err="1" smtClean="0"/>
              <a:t>Intec</a:t>
            </a:r>
            <a:r>
              <a:rPr lang="fr-FR" dirty="0" smtClean="0"/>
              <a:t>) </a:t>
            </a:r>
            <a:endParaRPr lang="fr-FR" dirty="0"/>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22" y="3204345"/>
            <a:ext cx="5534176" cy="3113684"/>
          </a:xfrm>
          <a:prstGeom prst="rect">
            <a:avLst/>
          </a:prstGeom>
        </p:spPr>
      </p:pic>
      <p:graphicFrame>
        <p:nvGraphicFramePr>
          <p:cNvPr id="13" name="Objet 12"/>
          <p:cNvGraphicFramePr>
            <a:graphicFrameLocks noChangeAspect="1"/>
          </p:cNvGraphicFramePr>
          <p:nvPr>
            <p:extLst>
              <p:ext uri="{D42A27DB-BD31-4B8C-83A1-F6EECF244321}">
                <p14:modId xmlns:p14="http://schemas.microsoft.com/office/powerpoint/2010/main" val="3898691124"/>
              </p:ext>
            </p:extLst>
          </p:nvPr>
        </p:nvGraphicFramePr>
        <p:xfrm>
          <a:off x="4691000" y="1185559"/>
          <a:ext cx="2282593" cy="1444539"/>
        </p:xfrm>
        <a:graphic>
          <a:graphicData uri="http://schemas.openxmlformats.org/presentationml/2006/ole">
            <mc:AlternateContent xmlns:mc="http://schemas.openxmlformats.org/markup-compatibility/2006">
              <mc:Choice xmlns:v="urn:schemas-microsoft-com:vml" Requires="v">
                <p:oleObj spid="_x0000_s2262" name="Image" r:id="rId4" imgW="5257080" imgH="3326760" progId="Photoshop.Image.13">
                  <p:embed/>
                </p:oleObj>
              </mc:Choice>
              <mc:Fallback>
                <p:oleObj name="Image" r:id="rId4" imgW="5257080" imgH="3326760" progId="Photoshop.Image.13">
                  <p:embed/>
                  <p:pic>
                    <p:nvPicPr>
                      <p:cNvPr id="0" name=""/>
                      <p:cNvPicPr/>
                      <p:nvPr/>
                    </p:nvPicPr>
                    <p:blipFill>
                      <a:blip r:embed="rId5"/>
                      <a:stretch>
                        <a:fillRect/>
                      </a:stretch>
                    </p:blipFill>
                    <p:spPr>
                      <a:xfrm>
                        <a:off x="4691000" y="1185559"/>
                        <a:ext cx="2282593" cy="1444539"/>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9A7D35FA-17B2-9E42-A182-DE507C524A85}"/>
              </a:ext>
            </a:extLst>
          </p:cNvPr>
          <p:cNvSpPr/>
          <p:nvPr/>
        </p:nvSpPr>
        <p:spPr>
          <a:xfrm>
            <a:off x="6178018" y="2302231"/>
            <a:ext cx="157687" cy="2788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ZoneTexte 14"/>
          <p:cNvSpPr txBox="1"/>
          <p:nvPr/>
        </p:nvSpPr>
        <p:spPr>
          <a:xfrm>
            <a:off x="7278564" y="2860358"/>
            <a:ext cx="3571362" cy="369332"/>
          </a:xfrm>
          <a:prstGeom prst="rect">
            <a:avLst/>
          </a:prstGeom>
          <a:noFill/>
        </p:spPr>
        <p:txBody>
          <a:bodyPr wrap="none" rtlCol="0">
            <a:spAutoFit/>
          </a:bodyPr>
          <a:lstStyle/>
          <a:p>
            <a:r>
              <a:rPr lang="fr-FR" dirty="0" smtClean="0"/>
              <a:t>2. Sélectionner le format d’affichage</a:t>
            </a:r>
            <a:endParaRPr lang="fr-FR" dirty="0"/>
          </a:p>
        </p:txBody>
      </p:sp>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1166" y="3129016"/>
            <a:ext cx="4907215" cy="3851381"/>
          </a:xfrm>
          <a:prstGeom prst="rect">
            <a:avLst/>
          </a:prstGeom>
        </p:spPr>
      </p:pic>
      <p:sp>
        <p:nvSpPr>
          <p:cNvPr id="24" name="Rectangle 23">
            <a:extLst>
              <a:ext uri="{FF2B5EF4-FFF2-40B4-BE49-F238E27FC236}">
                <a16:creationId xmlns:a16="http://schemas.microsoft.com/office/drawing/2014/main" id="{9A7D35FA-17B2-9E42-A182-DE507C524A85}"/>
              </a:ext>
            </a:extLst>
          </p:cNvPr>
          <p:cNvSpPr/>
          <p:nvPr/>
        </p:nvSpPr>
        <p:spPr>
          <a:xfrm>
            <a:off x="250869" y="3674225"/>
            <a:ext cx="813159" cy="28238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6" name="ZoneTexte 25"/>
          <p:cNvSpPr txBox="1"/>
          <p:nvPr/>
        </p:nvSpPr>
        <p:spPr>
          <a:xfrm>
            <a:off x="10083144" y="1134314"/>
            <a:ext cx="2025234" cy="1200329"/>
          </a:xfrm>
          <a:prstGeom prst="rect">
            <a:avLst/>
          </a:prstGeom>
          <a:noFill/>
        </p:spPr>
        <p:txBody>
          <a:bodyPr wrap="none" rtlCol="0">
            <a:spAutoFit/>
          </a:bodyPr>
          <a:lstStyle/>
          <a:p>
            <a:r>
              <a:rPr lang="fr-FR" dirty="0" smtClean="0"/>
              <a:t>15 minutes sont </a:t>
            </a:r>
            <a:br>
              <a:rPr lang="fr-FR" dirty="0" smtClean="0"/>
            </a:br>
            <a:r>
              <a:rPr lang="fr-FR" dirty="0" smtClean="0"/>
              <a:t>parfois nécessaires</a:t>
            </a:r>
            <a:br>
              <a:rPr lang="fr-FR" dirty="0" smtClean="0"/>
            </a:br>
            <a:r>
              <a:rPr lang="fr-FR" dirty="0" smtClean="0"/>
              <a:t>pour l’actualisation </a:t>
            </a:r>
          </a:p>
          <a:p>
            <a:r>
              <a:rPr lang="fr-FR" dirty="0"/>
              <a:t>d</a:t>
            </a:r>
            <a:r>
              <a:rPr lang="fr-FR" dirty="0" smtClean="0"/>
              <a:t>es listes.</a:t>
            </a:r>
          </a:p>
        </p:txBody>
      </p:sp>
      <p:pic>
        <p:nvPicPr>
          <p:cNvPr id="27" name="Image 26" descr="Clipart - Alarm clock"/>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42786" y="1384517"/>
            <a:ext cx="666675" cy="699922"/>
          </a:xfrm>
          <a:prstGeom prst="rect">
            <a:avLst/>
          </a:prstGeom>
        </p:spPr>
      </p:pic>
    </p:spTree>
    <p:extLst>
      <p:ext uri="{BB962C8B-B14F-4D97-AF65-F5344CB8AC3E}">
        <p14:creationId xmlns:p14="http://schemas.microsoft.com/office/powerpoint/2010/main" val="42164129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LES </a:t>
              </a:r>
              <a:r>
                <a:rPr lang="fr-FR" dirty="0" smtClean="0">
                  <a:solidFill>
                    <a:schemeClr val="bg1"/>
                  </a:solidFill>
                  <a:latin typeface="Montserrat" pitchFamily="2" charset="77"/>
                </a:rPr>
                <a:t>FORMULAIRES </a:t>
              </a: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71356"/>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LISTES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30" name="Picture 6">
            <a:extLst>
              <a:ext uri="{FF2B5EF4-FFF2-40B4-BE49-F238E27FC236}">
                <a16:creationId xmlns:a16="http://schemas.microsoft.com/office/drawing/2014/main" id="{600EE3DA-5D28-0D48-A870-2835D4D5D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556" y="1672504"/>
            <a:ext cx="5438848" cy="4528978"/>
          </a:xfrm>
          <a:prstGeom prst="rect">
            <a:avLst/>
          </a:prstGeom>
        </p:spPr>
      </p:pic>
    </p:spTree>
    <p:extLst>
      <p:ext uri="{BB962C8B-B14F-4D97-AF65-F5344CB8AC3E}">
        <p14:creationId xmlns:p14="http://schemas.microsoft.com/office/powerpoint/2010/main" val="12490634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FORMULAIRES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3" name="ZoneTexte 2"/>
          <p:cNvSpPr txBox="1"/>
          <p:nvPr/>
        </p:nvSpPr>
        <p:spPr>
          <a:xfrm>
            <a:off x="801576" y="1226140"/>
            <a:ext cx="5113451" cy="369332"/>
          </a:xfrm>
          <a:prstGeom prst="rect">
            <a:avLst/>
          </a:prstGeom>
          <a:noFill/>
        </p:spPr>
        <p:txBody>
          <a:bodyPr wrap="none" rtlCol="0">
            <a:spAutoFit/>
          </a:bodyPr>
          <a:lstStyle/>
          <a:p>
            <a:r>
              <a:rPr lang="fr-FR" dirty="0" smtClean="0"/>
              <a:t>1. Créer le formulaire (ou demander à l’équipe web).</a:t>
            </a:r>
            <a:endParaRPr lang="fr-FR" dirty="0"/>
          </a:p>
        </p:txBody>
      </p:sp>
      <p:graphicFrame>
        <p:nvGraphicFramePr>
          <p:cNvPr id="7" name="Objet 6"/>
          <p:cNvGraphicFramePr>
            <a:graphicFrameLocks noChangeAspect="1"/>
          </p:cNvGraphicFramePr>
          <p:nvPr>
            <p:extLst>
              <p:ext uri="{D42A27DB-BD31-4B8C-83A1-F6EECF244321}">
                <p14:modId xmlns:p14="http://schemas.microsoft.com/office/powerpoint/2010/main" val="1709981151"/>
              </p:ext>
            </p:extLst>
          </p:nvPr>
        </p:nvGraphicFramePr>
        <p:xfrm>
          <a:off x="1268164" y="1701897"/>
          <a:ext cx="9477375" cy="923925"/>
        </p:xfrm>
        <a:graphic>
          <a:graphicData uri="http://schemas.openxmlformats.org/presentationml/2006/ole">
            <mc:AlternateContent xmlns:mc="http://schemas.openxmlformats.org/markup-compatibility/2006">
              <mc:Choice xmlns:v="urn:schemas-microsoft-com:vml" Requires="v">
                <p:oleObj spid="_x0000_s23832" r:id="rId3" imgW="12571200" imgH="1218960" progId="">
                  <p:embed/>
                </p:oleObj>
              </mc:Choice>
              <mc:Fallback>
                <p:oleObj r:id="rId3" imgW="12571200" imgH="1218960" progId="">
                  <p:embed/>
                  <p:pic>
                    <p:nvPicPr>
                      <p:cNvPr id="0" name=""/>
                      <p:cNvPicPr/>
                      <p:nvPr/>
                    </p:nvPicPr>
                    <p:blipFill>
                      <a:blip r:embed="rId4"/>
                      <a:stretch>
                        <a:fillRect/>
                      </a:stretch>
                    </p:blipFill>
                    <p:spPr>
                      <a:xfrm>
                        <a:off x="1268164" y="1701897"/>
                        <a:ext cx="9477375" cy="923925"/>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9A7D35FA-17B2-9E42-A182-DE507C524A85}"/>
              </a:ext>
            </a:extLst>
          </p:cNvPr>
          <p:cNvSpPr/>
          <p:nvPr/>
        </p:nvSpPr>
        <p:spPr>
          <a:xfrm>
            <a:off x="9757652" y="1945364"/>
            <a:ext cx="841075" cy="43699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4" name="ZoneTexte 23"/>
          <p:cNvSpPr txBox="1"/>
          <p:nvPr/>
        </p:nvSpPr>
        <p:spPr>
          <a:xfrm>
            <a:off x="846817" y="2531402"/>
            <a:ext cx="3732240" cy="646331"/>
          </a:xfrm>
          <a:prstGeom prst="rect">
            <a:avLst/>
          </a:prstGeom>
          <a:noFill/>
        </p:spPr>
        <p:txBody>
          <a:bodyPr wrap="none" rtlCol="0">
            <a:spAutoFit/>
          </a:bodyPr>
          <a:lstStyle/>
          <a:p>
            <a:r>
              <a:rPr lang="fr-FR" dirty="0" smtClean="0"/>
              <a:t/>
            </a:r>
            <a:br>
              <a:rPr lang="fr-FR" dirty="0" smtClean="0"/>
            </a:br>
            <a:r>
              <a:rPr lang="fr-FR" dirty="0" smtClean="0"/>
              <a:t>2. L’insérer par un tag dans vos pages.</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val="1748777643"/>
              </p:ext>
            </p:extLst>
          </p:nvPr>
        </p:nvGraphicFramePr>
        <p:xfrm>
          <a:off x="2721453" y="4217137"/>
          <a:ext cx="5153720" cy="3932405"/>
        </p:xfrm>
        <a:graphic>
          <a:graphicData uri="http://schemas.openxmlformats.org/presentationml/2006/ole">
            <mc:AlternateContent xmlns:mc="http://schemas.openxmlformats.org/markup-compatibility/2006">
              <mc:Choice xmlns:v="urn:schemas-microsoft-com:vml" Requires="v">
                <p:oleObj spid="_x0000_s23833" r:id="rId5" imgW="12583800" imgH="9561600" progId="">
                  <p:embed/>
                </p:oleObj>
              </mc:Choice>
              <mc:Fallback>
                <p:oleObj r:id="rId5" imgW="12583800" imgH="9561600" progId="">
                  <p:embed/>
                  <p:pic>
                    <p:nvPicPr>
                      <p:cNvPr id="0" name=""/>
                      <p:cNvPicPr/>
                      <p:nvPr/>
                    </p:nvPicPr>
                    <p:blipFill>
                      <a:blip r:embed="rId6"/>
                      <a:stretch>
                        <a:fillRect/>
                      </a:stretch>
                    </p:blipFill>
                    <p:spPr>
                      <a:xfrm>
                        <a:off x="2721453" y="4217137"/>
                        <a:ext cx="5153720" cy="3932405"/>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9A7D35FA-17B2-9E42-A182-DE507C524A85}"/>
              </a:ext>
            </a:extLst>
          </p:cNvPr>
          <p:cNvSpPr/>
          <p:nvPr/>
        </p:nvSpPr>
        <p:spPr>
          <a:xfrm>
            <a:off x="4069514" y="5624189"/>
            <a:ext cx="1595468" cy="25465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29" name="Picture 11">
            <a:extLst>
              <a:ext uri="{FF2B5EF4-FFF2-40B4-BE49-F238E27FC236}">
                <a16:creationId xmlns:a16="http://schemas.microsoft.com/office/drawing/2014/main" id="{E0E104F8-5D04-3849-93B7-6BC9D04F7FE0}"/>
              </a:ext>
            </a:extLst>
          </p:cNvPr>
          <p:cNvPicPr>
            <a:picLocks noChangeAspect="1"/>
          </p:cNvPicPr>
          <p:nvPr/>
        </p:nvPicPr>
        <p:blipFill rotWithShape="1">
          <a:blip r:embed="rId7">
            <a:extLst>
              <a:ext uri="{28A0092B-C50C-407E-A947-70E740481C1C}">
                <a14:useLocalDpi xmlns:a14="http://schemas.microsoft.com/office/drawing/2010/main" val="0"/>
              </a:ext>
            </a:extLst>
          </a:blip>
          <a:srcRect l="1265" t="5268" r="66507"/>
          <a:stretch/>
        </p:blipFill>
        <p:spPr>
          <a:xfrm>
            <a:off x="9432918" y="3276259"/>
            <a:ext cx="1490541" cy="1689082"/>
          </a:xfrm>
          <a:prstGeom prst="rect">
            <a:avLst/>
          </a:prstGeom>
        </p:spPr>
      </p:pic>
      <p:graphicFrame>
        <p:nvGraphicFramePr>
          <p:cNvPr id="8" name="Objet 7"/>
          <p:cNvGraphicFramePr>
            <a:graphicFrameLocks noChangeAspect="1"/>
          </p:cNvGraphicFramePr>
          <p:nvPr>
            <p:extLst>
              <p:ext uri="{D42A27DB-BD31-4B8C-83A1-F6EECF244321}">
                <p14:modId xmlns:p14="http://schemas.microsoft.com/office/powerpoint/2010/main" val="134659961"/>
              </p:ext>
            </p:extLst>
          </p:nvPr>
        </p:nvGraphicFramePr>
        <p:xfrm>
          <a:off x="846817" y="3177733"/>
          <a:ext cx="7999413" cy="914400"/>
        </p:xfrm>
        <a:graphic>
          <a:graphicData uri="http://schemas.openxmlformats.org/presentationml/2006/ole">
            <mc:AlternateContent xmlns:mc="http://schemas.openxmlformats.org/markup-compatibility/2006">
              <mc:Choice xmlns:v="urn:schemas-microsoft-com:vml" Requires="v">
                <p:oleObj spid="_x0000_s23834" r:id="rId8" imgW="7999920" imgH="914040" progId="">
                  <p:embed/>
                </p:oleObj>
              </mc:Choice>
              <mc:Fallback>
                <p:oleObj r:id="rId8" imgW="7999920" imgH="914040" progId="">
                  <p:embed/>
                  <p:pic>
                    <p:nvPicPr>
                      <p:cNvPr id="0" name=""/>
                      <p:cNvPicPr/>
                      <p:nvPr/>
                    </p:nvPicPr>
                    <p:blipFill>
                      <a:blip r:embed="rId9"/>
                      <a:stretch>
                        <a:fillRect/>
                      </a:stretch>
                    </p:blipFill>
                    <p:spPr>
                      <a:xfrm>
                        <a:off x="846817" y="3177733"/>
                        <a:ext cx="7999413" cy="914400"/>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9A7D35FA-17B2-9E42-A182-DE507C524A85}"/>
              </a:ext>
            </a:extLst>
          </p:cNvPr>
          <p:cNvSpPr/>
          <p:nvPr/>
        </p:nvSpPr>
        <p:spPr>
          <a:xfrm>
            <a:off x="6120214" y="3177733"/>
            <a:ext cx="513342" cy="504805"/>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aphicFrame>
        <p:nvGraphicFramePr>
          <p:cNvPr id="10" name="Objet 9"/>
          <p:cNvGraphicFramePr>
            <a:graphicFrameLocks noChangeAspect="1"/>
          </p:cNvGraphicFramePr>
          <p:nvPr>
            <p:extLst>
              <p:ext uri="{D42A27DB-BD31-4B8C-83A1-F6EECF244321}">
                <p14:modId xmlns:p14="http://schemas.microsoft.com/office/powerpoint/2010/main" val="2189469300"/>
              </p:ext>
            </p:extLst>
          </p:nvPr>
        </p:nvGraphicFramePr>
        <p:xfrm>
          <a:off x="618696" y="4217137"/>
          <a:ext cx="1686497" cy="2631288"/>
        </p:xfrm>
        <a:graphic>
          <a:graphicData uri="http://schemas.openxmlformats.org/presentationml/2006/ole">
            <mc:AlternateContent xmlns:mc="http://schemas.openxmlformats.org/markup-compatibility/2006">
              <mc:Choice xmlns:v="urn:schemas-microsoft-com:vml" Requires="v">
                <p:oleObj spid="_x0000_s23835" r:id="rId10" imgW="4825080" imgH="7491960" progId="">
                  <p:embed/>
                </p:oleObj>
              </mc:Choice>
              <mc:Fallback>
                <p:oleObj r:id="rId10" imgW="4825080" imgH="7491960" progId="">
                  <p:embed/>
                  <p:pic>
                    <p:nvPicPr>
                      <p:cNvPr id="0" name=""/>
                      <p:cNvPicPr/>
                      <p:nvPr/>
                    </p:nvPicPr>
                    <p:blipFill>
                      <a:blip r:embed="rId11"/>
                      <a:stretch>
                        <a:fillRect/>
                      </a:stretch>
                    </p:blipFill>
                    <p:spPr>
                      <a:xfrm>
                        <a:off x="618696" y="4217137"/>
                        <a:ext cx="1686497" cy="2631288"/>
                      </a:xfrm>
                      <a:prstGeom prst="rect">
                        <a:avLst/>
                      </a:prstGeom>
                    </p:spPr>
                  </p:pic>
                </p:oleObj>
              </mc:Fallback>
            </mc:AlternateContent>
          </a:graphicData>
        </a:graphic>
      </p:graphicFrame>
      <p:sp>
        <p:nvSpPr>
          <p:cNvPr id="32" name="Rectangle 31">
            <a:extLst>
              <a:ext uri="{FF2B5EF4-FFF2-40B4-BE49-F238E27FC236}">
                <a16:creationId xmlns:a16="http://schemas.microsoft.com/office/drawing/2014/main" id="{9A7D35FA-17B2-9E42-A182-DE507C524A85}"/>
              </a:ext>
            </a:extLst>
          </p:cNvPr>
          <p:cNvSpPr/>
          <p:nvPr/>
        </p:nvSpPr>
        <p:spPr>
          <a:xfrm>
            <a:off x="550713" y="5196196"/>
            <a:ext cx="911231" cy="254651"/>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0037899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21D3ED3-8E21-2E48-ABBC-120F76C4233F}"/>
              </a:ext>
            </a:extLst>
          </p:cNvPr>
          <p:cNvGrpSpPr/>
          <p:nvPr/>
        </p:nvGrpSpPr>
        <p:grpSpPr>
          <a:xfrm>
            <a:off x="3648307" y="-11437"/>
            <a:ext cx="4581292" cy="1145751"/>
            <a:chOff x="3314685" y="-11432"/>
            <a:chExt cx="4689517" cy="1145751"/>
          </a:xfrm>
        </p:grpSpPr>
        <p:sp>
          <p:nvSpPr>
            <p:cNvPr id="23" name="Round Single Corner Rectangle 22">
              <a:extLst>
                <a:ext uri="{FF2B5EF4-FFF2-40B4-BE49-F238E27FC236}">
                  <a16:creationId xmlns:a16="http://schemas.microsoft.com/office/drawing/2014/main" id="{8C91942D-C396-2242-B396-DF8BF94E251C}"/>
                </a:ext>
              </a:extLst>
            </p:cNvPr>
            <p:cNvSpPr/>
            <p:nvPr/>
          </p:nvSpPr>
          <p:spPr>
            <a:xfrm flipH="1">
              <a:off x="3314685" y="-11432"/>
              <a:ext cx="4689517"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25" name="TextBox 24">
              <a:extLst>
                <a:ext uri="{FF2B5EF4-FFF2-40B4-BE49-F238E27FC236}">
                  <a16:creationId xmlns:a16="http://schemas.microsoft.com/office/drawing/2014/main" id="{5B35D891-032C-D04C-BA2A-CC5492A4AA8D}"/>
                </a:ext>
              </a:extLst>
            </p:cNvPr>
            <p:cNvSpPr txBox="1"/>
            <p:nvPr/>
          </p:nvSpPr>
          <p:spPr>
            <a:xfrm>
              <a:off x="4129366" y="679943"/>
              <a:ext cx="3810666" cy="274434"/>
            </a:xfrm>
            <a:prstGeom prst="rect">
              <a:avLst/>
            </a:prstGeom>
            <a:noFill/>
            <a:ln>
              <a:noFill/>
            </a:ln>
          </p:spPr>
          <p:txBody>
            <a:bodyPr wrap="square" rtlCol="0">
              <a:spAutoFit/>
            </a:bodyPr>
            <a:lstStyle/>
            <a:p>
              <a:pPr>
                <a:lnSpc>
                  <a:spcPts val="1300"/>
                </a:lnSpc>
              </a:pPr>
              <a:endParaRPr lang="fr-FR" dirty="0">
                <a:solidFill>
                  <a:schemeClr val="bg1"/>
                </a:solidFill>
                <a:latin typeface="Montserrat" pitchFamily="2" charset="77"/>
              </a:endParaRPr>
            </a:p>
          </p:txBody>
        </p:sp>
      </p:grpSp>
      <p:grpSp>
        <p:nvGrpSpPr>
          <p:cNvPr id="18" name="Group 17">
            <a:extLst>
              <a:ext uri="{FF2B5EF4-FFF2-40B4-BE49-F238E27FC236}">
                <a16:creationId xmlns:a16="http://schemas.microsoft.com/office/drawing/2014/main" id="{9CBCDEBB-B02B-FD4B-902D-51095B54A2F3}"/>
              </a:ext>
            </a:extLst>
          </p:cNvPr>
          <p:cNvGrpSpPr/>
          <p:nvPr/>
        </p:nvGrpSpPr>
        <p:grpSpPr>
          <a:xfrm>
            <a:off x="-3" y="0"/>
            <a:ext cx="4381502" cy="1134318"/>
            <a:chOff x="-4" y="1"/>
            <a:chExt cx="4381502" cy="1134318"/>
          </a:xfrm>
        </p:grpSpPr>
        <p:sp>
          <p:nvSpPr>
            <p:cNvPr id="19" name="Round Single Corner Rectangle 18">
              <a:extLst>
                <a:ext uri="{FF2B5EF4-FFF2-40B4-BE49-F238E27FC236}">
                  <a16:creationId xmlns:a16="http://schemas.microsoft.com/office/drawing/2014/main" id="{D3F6D8A7-F2C9-9548-AAB6-80CB494A709F}"/>
                </a:ext>
              </a:extLst>
            </p:cNvPr>
            <p:cNvSpPr/>
            <p:nvPr/>
          </p:nvSpPr>
          <p:spPr>
            <a:xfrm flipH="1">
              <a:off x="-4" y="1"/>
              <a:ext cx="4381502"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0" name="TextBox 19">
              <a:extLst>
                <a:ext uri="{FF2B5EF4-FFF2-40B4-BE49-F238E27FC236}">
                  <a16:creationId xmlns:a16="http://schemas.microsoft.com/office/drawing/2014/main" id="{F25FF45A-EB94-EF4D-859B-C22086486D2C}"/>
                </a:ext>
              </a:extLst>
            </p:cNvPr>
            <p:cNvSpPr txBox="1"/>
            <p:nvPr/>
          </p:nvSpPr>
          <p:spPr>
            <a:xfrm>
              <a:off x="0" y="694812"/>
              <a:ext cx="4127500"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LES FORMULAIRES</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1" name="Rectangle 10"/>
          <p:cNvSpPr/>
          <p:nvPr/>
        </p:nvSpPr>
        <p:spPr>
          <a:xfrm>
            <a:off x="762000" y="2150533"/>
            <a:ext cx="10210800" cy="3139321"/>
          </a:xfrm>
          <a:prstGeom prst="rect">
            <a:avLst/>
          </a:prstGeom>
        </p:spPr>
        <p:txBody>
          <a:bodyPr wrap="square">
            <a:spAutoFit/>
          </a:bodyPr>
          <a:lstStyle/>
          <a:p>
            <a:r>
              <a:rPr lang="fr-FR" dirty="0">
                <a:solidFill>
                  <a:srgbClr val="FF0000"/>
                </a:solidFill>
              </a:rPr>
              <a:t>Attention ! Pour se conformer au RGPD, </a:t>
            </a:r>
            <a:r>
              <a:rPr lang="fr-FR" dirty="0" smtClean="0">
                <a:solidFill>
                  <a:srgbClr val="FF0000"/>
                </a:solidFill>
              </a:rPr>
              <a:t>il </a:t>
            </a:r>
            <a:r>
              <a:rPr lang="fr-FR" dirty="0">
                <a:solidFill>
                  <a:srgbClr val="FF0000"/>
                </a:solidFill>
              </a:rPr>
              <a:t>faut </a:t>
            </a:r>
            <a:r>
              <a:rPr lang="fr-FR" dirty="0" smtClean="0">
                <a:solidFill>
                  <a:srgbClr val="FF0000"/>
                </a:solidFill>
              </a:rPr>
              <a:t>:</a:t>
            </a:r>
          </a:p>
          <a:p>
            <a:pPr marL="342900" indent="-342900">
              <a:buAutoNum type="arabicParenR"/>
            </a:pPr>
            <a:r>
              <a:rPr lang="fr-FR" dirty="0" smtClean="0">
                <a:solidFill>
                  <a:srgbClr val="FF0000"/>
                </a:solidFill>
              </a:rPr>
              <a:t>ajouter </a:t>
            </a:r>
            <a:r>
              <a:rPr lang="fr-FR" dirty="0">
                <a:solidFill>
                  <a:srgbClr val="FF0000"/>
                </a:solidFill>
              </a:rPr>
              <a:t>en bas de la page du formulaire les mentions</a:t>
            </a:r>
            <a:r>
              <a:rPr lang="fr-FR" dirty="0" smtClean="0">
                <a:solidFill>
                  <a:srgbClr val="FF0000"/>
                </a:solidFill>
              </a:rPr>
              <a:t>:</a:t>
            </a:r>
            <a:r>
              <a:rPr lang="fr-FR" dirty="0">
                <a:solidFill>
                  <a:srgbClr val="FF0000"/>
                </a:solidFill>
              </a:rPr>
              <a:t/>
            </a:r>
            <a:br>
              <a:rPr lang="fr-FR" dirty="0">
                <a:solidFill>
                  <a:srgbClr val="FF0000"/>
                </a:solidFill>
              </a:rPr>
            </a:br>
            <a:r>
              <a:rPr lang="fr-FR" dirty="0"/>
              <a:t>Les informations recueillies vous concernant font l'objet d'un traitement automatisé qui a pour finalité l'organisation des formations.</a:t>
            </a:r>
            <a:br>
              <a:rPr lang="fr-FR" dirty="0"/>
            </a:br>
            <a:r>
              <a:rPr lang="fr-FR" dirty="0"/>
              <a:t>Ces données sont destinées au service web du Cnam et  à  XXX (nom de la composante + faire un lien </a:t>
            </a:r>
            <a:r>
              <a:rPr lang="fr-FR" dirty="0" err="1"/>
              <a:t>mailto</a:t>
            </a:r>
            <a:r>
              <a:rPr lang="fr-FR" dirty="0"/>
              <a:t> sur l’adresse de l’éditeur concerné)</a:t>
            </a:r>
            <a:br>
              <a:rPr lang="fr-FR" dirty="0"/>
            </a:br>
            <a:r>
              <a:rPr lang="fr-FR" dirty="0"/>
              <a:t>Les données vous concernant sont conservées aussi longtemps que nécessaire pour permettre un traitement informatique destiné à la réalisation d'enquêtes à finalité statistique et au suivi</a:t>
            </a:r>
            <a:r>
              <a:rPr lang="fr-FR" dirty="0" smtClean="0"/>
              <a:t>.</a:t>
            </a:r>
          </a:p>
          <a:p>
            <a:pPr marL="342900" indent="-342900">
              <a:buAutoNum type="arabicParenR"/>
            </a:pPr>
            <a:r>
              <a:rPr lang="fr-FR" dirty="0" smtClean="0">
                <a:solidFill>
                  <a:srgbClr val="FF0000"/>
                </a:solidFill>
              </a:rPr>
              <a:t>Ne pas </a:t>
            </a:r>
            <a:r>
              <a:rPr lang="fr-FR" dirty="0">
                <a:solidFill>
                  <a:srgbClr val="FF0000"/>
                </a:solidFill>
              </a:rPr>
              <a:t>conserver les données </a:t>
            </a:r>
            <a:r>
              <a:rPr lang="fr-FR" dirty="0" smtClean="0">
                <a:solidFill>
                  <a:srgbClr val="FF0000"/>
                </a:solidFill>
              </a:rPr>
              <a:t>recueillies </a:t>
            </a:r>
            <a:r>
              <a:rPr lang="fr-FR" dirty="0">
                <a:solidFill>
                  <a:srgbClr val="FF0000"/>
                </a:solidFill>
              </a:rPr>
              <a:t>plus de 2 ans en back </a:t>
            </a:r>
            <a:r>
              <a:rPr lang="fr-FR">
                <a:solidFill>
                  <a:srgbClr val="FF0000"/>
                </a:solidFill>
              </a:rPr>
              <a:t>office </a:t>
            </a:r>
            <a:r>
              <a:rPr lang="fr-FR" smtClean="0">
                <a:solidFill>
                  <a:srgbClr val="FF0000"/>
                </a:solidFill>
              </a:rPr>
              <a:t/>
            </a:r>
            <a:br>
              <a:rPr lang="fr-FR" smtClean="0">
                <a:solidFill>
                  <a:srgbClr val="FF0000"/>
                </a:solidFill>
              </a:rPr>
            </a:br>
            <a:r>
              <a:rPr lang="fr-FR" smtClean="0">
                <a:solidFill>
                  <a:srgbClr val="FF0000"/>
                </a:solidFill>
              </a:rPr>
              <a:t>(</a:t>
            </a:r>
            <a:r>
              <a:rPr lang="fr-FR" dirty="0" smtClean="0">
                <a:solidFill>
                  <a:srgbClr val="FF0000"/>
                </a:solidFill>
              </a:rPr>
              <a:t>la </a:t>
            </a:r>
            <a:r>
              <a:rPr lang="fr-FR" dirty="0" err="1" smtClean="0">
                <a:solidFill>
                  <a:srgbClr val="FF0000"/>
                </a:solidFill>
              </a:rPr>
              <a:t>dircom</a:t>
            </a:r>
            <a:r>
              <a:rPr lang="fr-FR" dirty="0" smtClean="0">
                <a:solidFill>
                  <a:srgbClr val="FF0000"/>
                </a:solidFill>
              </a:rPr>
              <a:t> purge les données après vous avoir prévenu).</a:t>
            </a:r>
            <a:endParaRPr lang="fr-FR" dirty="0"/>
          </a:p>
          <a:p>
            <a:r>
              <a:rPr lang="fr-FR" dirty="0"/>
              <a:t> </a:t>
            </a:r>
          </a:p>
        </p:txBody>
      </p:sp>
    </p:spTree>
    <p:extLst>
      <p:ext uri="{BB962C8B-B14F-4D97-AF65-F5344CB8AC3E}">
        <p14:creationId xmlns:p14="http://schemas.microsoft.com/office/powerpoint/2010/main" val="27060007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625B33-6B9D-094D-BE0E-46AEB5B405DE}"/>
              </a:ext>
            </a:extLst>
          </p:cNvPr>
          <p:cNvSpPr/>
          <p:nvPr/>
        </p:nvSpPr>
        <p:spPr>
          <a:xfrm>
            <a:off x="0" y="-11432"/>
            <a:ext cx="12192000" cy="6869432"/>
          </a:xfrm>
          <a:prstGeom prst="rect">
            <a:avLst/>
          </a:prstGeom>
          <a:solidFill>
            <a:srgbClr val="C10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2" name="ZoneTexte 1"/>
          <p:cNvSpPr txBox="1"/>
          <p:nvPr/>
        </p:nvSpPr>
        <p:spPr>
          <a:xfrm>
            <a:off x="1788154" y="1606341"/>
            <a:ext cx="8088283" cy="2585323"/>
          </a:xfrm>
          <a:prstGeom prst="rect">
            <a:avLst/>
          </a:prstGeom>
          <a:noFill/>
        </p:spPr>
        <p:txBody>
          <a:bodyPr wrap="square" rtlCol="0">
            <a:spAutoFit/>
          </a:bodyPr>
          <a:lstStyle/>
          <a:p>
            <a:pPr algn="ctr"/>
            <a:r>
              <a:rPr lang="fr-FR" sz="5400" b="1" dirty="0"/>
              <a:t>2</a:t>
            </a:r>
            <a:r>
              <a:rPr lang="fr-FR" sz="5400" b="1" baseline="30000" dirty="0" smtClean="0"/>
              <a:t>e</a:t>
            </a:r>
            <a:r>
              <a:rPr lang="fr-FR" sz="5400" b="1" dirty="0" smtClean="0"/>
              <a:t> </a:t>
            </a:r>
            <a:r>
              <a:rPr lang="fr-FR" sz="5400" b="1" dirty="0"/>
              <a:t>partie</a:t>
            </a:r>
          </a:p>
          <a:p>
            <a:pPr algn="ctr"/>
            <a:r>
              <a:rPr lang="fr-FR" sz="5400" b="1" dirty="0"/>
              <a:t>La gestion </a:t>
            </a:r>
            <a:r>
              <a:rPr lang="fr-FR" sz="5400" b="1" dirty="0" smtClean="0"/>
              <a:t>éditoriale</a:t>
            </a:r>
          </a:p>
          <a:p>
            <a:pPr algn="ctr"/>
            <a:r>
              <a:rPr lang="fr-FR" sz="5400" b="1" dirty="0" smtClean="0"/>
              <a:t>(bouton Gestion des sites)</a:t>
            </a:r>
            <a:endParaRPr lang="fr-FR" sz="5400" b="1" dirty="0"/>
          </a:p>
        </p:txBody>
      </p:sp>
      <p:graphicFrame>
        <p:nvGraphicFramePr>
          <p:cNvPr id="7" name="Objet 6"/>
          <p:cNvGraphicFramePr>
            <a:graphicFrameLocks noChangeAspect="1"/>
          </p:cNvGraphicFramePr>
          <p:nvPr>
            <p:extLst/>
          </p:nvPr>
        </p:nvGraphicFramePr>
        <p:xfrm>
          <a:off x="3086893" y="4580580"/>
          <a:ext cx="6018213" cy="2006600"/>
        </p:xfrm>
        <a:graphic>
          <a:graphicData uri="http://schemas.openxmlformats.org/presentationml/2006/ole">
            <mc:AlternateContent xmlns:mc="http://schemas.openxmlformats.org/markup-compatibility/2006">
              <mc:Choice xmlns:v="urn:schemas-microsoft-com:vml" Requires="v">
                <p:oleObj spid="_x0000_s31771" r:id="rId3" imgW="6018840" imgH="2006280" progId="">
                  <p:embed/>
                </p:oleObj>
              </mc:Choice>
              <mc:Fallback>
                <p:oleObj r:id="rId3" imgW="6018840" imgH="2006280" progId="">
                  <p:embed/>
                  <p:pic>
                    <p:nvPicPr>
                      <p:cNvPr id="7" name="Objet 6"/>
                      <p:cNvPicPr/>
                      <p:nvPr/>
                    </p:nvPicPr>
                    <p:blipFill>
                      <a:blip r:embed="rId4"/>
                      <a:stretch>
                        <a:fillRect/>
                      </a:stretch>
                    </p:blipFill>
                    <p:spPr>
                      <a:xfrm>
                        <a:off x="3086893" y="4580580"/>
                        <a:ext cx="6018213" cy="2006600"/>
                      </a:xfrm>
                      <a:prstGeom prst="rect">
                        <a:avLst/>
                      </a:prstGeom>
                    </p:spPr>
                  </p:pic>
                </p:oleObj>
              </mc:Fallback>
            </mc:AlternateContent>
          </a:graphicData>
        </a:graphic>
      </p:graphicFrame>
    </p:spTree>
    <p:extLst>
      <p:ext uri="{BB962C8B-B14F-4D97-AF65-F5344CB8AC3E}">
        <p14:creationId xmlns:p14="http://schemas.microsoft.com/office/powerpoint/2010/main" val="34135674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179851" y="-35728"/>
            <a:ext cx="4158300"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rotWithShape="1">
          <a:blip r:embed="rId2">
            <a:extLst>
              <a:ext uri="{28A0092B-C50C-407E-A947-70E740481C1C}">
                <a14:useLocalDpi xmlns:a14="http://schemas.microsoft.com/office/drawing/2010/main" val="0"/>
              </a:ext>
            </a:extLst>
          </a:blip>
          <a:srcRect b="90314"/>
          <a:stretch/>
        </p:blipFill>
        <p:spPr>
          <a:xfrm>
            <a:off x="2164077" y="1289381"/>
            <a:ext cx="7856224" cy="523283"/>
          </a:xfrm>
          <a:prstGeom prst="rect">
            <a:avLst/>
          </a:prstGeom>
        </p:spPr>
      </p:pic>
      <p:sp>
        <p:nvSpPr>
          <p:cNvPr id="24" name="Rectangle 23">
            <a:extLst>
              <a:ext uri="{FF2B5EF4-FFF2-40B4-BE49-F238E27FC236}">
                <a16:creationId xmlns:a16="http://schemas.microsoft.com/office/drawing/2014/main" id="{23A929BB-8997-8E48-B265-8501BF1F022E}"/>
              </a:ext>
            </a:extLst>
          </p:cNvPr>
          <p:cNvSpPr/>
          <p:nvPr/>
        </p:nvSpPr>
        <p:spPr>
          <a:xfrm>
            <a:off x="7859842" y="1464040"/>
            <a:ext cx="574623" cy="28981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3705861" y="618670"/>
            <a:ext cx="2929007" cy="369332"/>
          </a:xfrm>
          <a:prstGeom prst="rect">
            <a:avLst/>
          </a:prstGeom>
          <a:noFill/>
        </p:spPr>
        <p:txBody>
          <a:bodyPr wrap="none" rtlCol="0">
            <a:spAutoFit/>
          </a:bodyPr>
          <a:lstStyle/>
          <a:p>
            <a:r>
              <a:rPr lang="fr-FR" dirty="0" smtClean="0">
                <a:solidFill>
                  <a:schemeClr val="bg1"/>
                </a:solidFill>
                <a:latin typeface="Montserrat" panose="00000500000000000000" pitchFamily="2" charset="0"/>
              </a:rPr>
              <a:t>CRÉER UNE RUBRIQUE</a:t>
            </a:r>
            <a:endParaRPr lang="fr-FR"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074198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6851177" y="593513"/>
            <a:ext cx="4189862" cy="5601533"/>
          </a:xfrm>
          <a:prstGeom prst="rect">
            <a:avLst/>
          </a:prstGeom>
          <a:noFill/>
        </p:spPr>
        <p:txBody>
          <a:bodyPr wrap="square" rtlCol="0">
            <a:spAutoFit/>
          </a:bodyPr>
          <a:lstStyle/>
          <a:p>
            <a:r>
              <a:rPr lang="fr-FR" sz="2000" dirty="0" smtClean="0">
                <a:solidFill>
                  <a:srgbClr val="FF0000"/>
                </a:solidFill>
              </a:rPr>
              <a:t/>
            </a:r>
            <a:br>
              <a:rPr lang="fr-FR" sz="2000" dirty="0" smtClean="0">
                <a:solidFill>
                  <a:srgbClr val="FF0000"/>
                </a:solidFill>
              </a:rPr>
            </a:br>
            <a:r>
              <a:rPr lang="fr-FR" sz="2000" dirty="0" smtClean="0">
                <a:solidFill>
                  <a:srgbClr val="FF0000"/>
                </a:solidFill>
              </a:rPr>
              <a:t>Zone </a:t>
            </a:r>
            <a:r>
              <a:rPr lang="fr-FR" sz="2000" dirty="0">
                <a:solidFill>
                  <a:srgbClr val="FF0000"/>
                </a:solidFill>
              </a:rPr>
              <a:t>non </a:t>
            </a:r>
            <a:r>
              <a:rPr lang="fr-FR" sz="2000" dirty="0" smtClean="0">
                <a:solidFill>
                  <a:srgbClr val="FF0000"/>
                </a:solidFill>
              </a:rPr>
              <a:t>éditable depuis </a:t>
            </a:r>
            <a:r>
              <a:rPr lang="fr-FR" sz="2000" dirty="0">
                <a:solidFill>
                  <a:srgbClr val="FF0000"/>
                </a:solidFill>
              </a:rPr>
              <a:t>votre back </a:t>
            </a:r>
            <a:r>
              <a:rPr lang="fr-FR" sz="2000" dirty="0" smtClean="0">
                <a:solidFill>
                  <a:srgbClr val="FF0000"/>
                </a:solidFill>
              </a:rPr>
              <a:t>office (demander à web@cnam.fr)</a:t>
            </a:r>
            <a:br>
              <a:rPr lang="fr-FR" sz="2000" dirty="0" smtClean="0">
                <a:solidFill>
                  <a:srgbClr val="FF0000"/>
                </a:solidFill>
              </a:rPr>
            </a:br>
            <a:r>
              <a:rPr lang="fr-FR" dirty="0" smtClean="0"/>
              <a:t>___________________________________</a:t>
            </a:r>
            <a:endParaRPr lang="fr-FR" dirty="0"/>
          </a:p>
          <a:p>
            <a:r>
              <a:rPr lang="fr-FR" sz="4000" dirty="0" smtClean="0"/>
              <a:t>Vous </a:t>
            </a:r>
            <a:r>
              <a:rPr lang="fr-FR" sz="4000" dirty="0"/>
              <a:t>avez la main (ajout</a:t>
            </a:r>
            <a:r>
              <a:rPr lang="fr-FR" sz="4000" dirty="0" smtClean="0"/>
              <a:t>/</a:t>
            </a:r>
            <a:br>
              <a:rPr lang="fr-FR" sz="4000" dirty="0" smtClean="0"/>
            </a:br>
            <a:r>
              <a:rPr lang="fr-FR" sz="4000" dirty="0" smtClean="0"/>
              <a:t>suppression/</a:t>
            </a:r>
            <a:br>
              <a:rPr lang="fr-FR" sz="4000" dirty="0" smtClean="0"/>
            </a:br>
            <a:r>
              <a:rPr lang="fr-FR" sz="4000" dirty="0" smtClean="0"/>
              <a:t>modification</a:t>
            </a:r>
            <a:r>
              <a:rPr lang="fr-FR" sz="4000" dirty="0"/>
              <a:t>) </a:t>
            </a:r>
            <a:r>
              <a:rPr lang="fr-FR" sz="4000" dirty="0" smtClean="0"/>
              <a:t/>
            </a:r>
            <a:br>
              <a:rPr lang="fr-FR" sz="4000" dirty="0" smtClean="0"/>
            </a:br>
            <a:r>
              <a:rPr lang="fr-FR" sz="4000" dirty="0" smtClean="0"/>
              <a:t>sur </a:t>
            </a:r>
            <a:r>
              <a:rPr lang="fr-FR" sz="4000" dirty="0"/>
              <a:t>tout le corps de la page </a:t>
            </a:r>
            <a:r>
              <a:rPr lang="fr-FR" sz="4000" dirty="0" smtClean="0"/>
              <a:t/>
            </a:r>
            <a:br>
              <a:rPr lang="fr-FR" sz="4000" dirty="0" smtClean="0"/>
            </a:br>
            <a:r>
              <a:rPr lang="fr-FR" sz="4000" dirty="0" smtClean="0"/>
              <a:t>et </a:t>
            </a:r>
            <a:r>
              <a:rPr lang="fr-FR" sz="4000" dirty="0"/>
              <a:t>sur </a:t>
            </a:r>
            <a:r>
              <a:rPr lang="fr-FR" sz="4000" dirty="0" smtClean="0"/>
              <a:t>les menus</a:t>
            </a:r>
            <a:r>
              <a:rPr lang="fr-FR" dirty="0" smtClean="0"/>
              <a:t>.</a:t>
            </a:r>
            <a:endParaRPr lang="fr-FR" dirty="0"/>
          </a:p>
        </p:txBody>
      </p:sp>
      <p:pic>
        <p:nvPicPr>
          <p:cNvPr id="3" name="Espace réservé du contenu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945" y="370722"/>
            <a:ext cx="6436105" cy="6645220"/>
          </a:xfrm>
        </p:spPr>
      </p:pic>
    </p:spTree>
    <p:extLst>
      <p:ext uri="{BB962C8B-B14F-4D97-AF65-F5344CB8AC3E}">
        <p14:creationId xmlns:p14="http://schemas.microsoft.com/office/powerpoint/2010/main" val="29006024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888" y="1269060"/>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794464" y="3952564"/>
            <a:ext cx="3691316" cy="2852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13335A26-5D4F-F147-A954-92AED0B385F5}"/>
              </a:ext>
            </a:extLst>
          </p:cNvPr>
          <p:cNvSpPr/>
          <p:nvPr/>
        </p:nvSpPr>
        <p:spPr>
          <a:xfrm>
            <a:off x="2794464" y="4553000"/>
            <a:ext cx="3691316" cy="3016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13335A26-5D4F-F147-A954-92AED0B385F5}"/>
              </a:ext>
            </a:extLst>
          </p:cNvPr>
          <p:cNvSpPr/>
          <p:nvPr/>
        </p:nvSpPr>
        <p:spPr>
          <a:xfrm>
            <a:off x="2795016" y="3652346"/>
            <a:ext cx="2342249" cy="2852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59026269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pic>
        <p:nvPicPr>
          <p:cNvPr id="12" name="Picture 11">
            <a:extLst>
              <a:ext uri="{FF2B5EF4-FFF2-40B4-BE49-F238E27FC236}">
                <a16:creationId xmlns:a16="http://schemas.microsoft.com/office/drawing/2014/main" id="{D6862D7E-C25C-B643-B51F-63141463C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912" y="4249732"/>
            <a:ext cx="2731135" cy="1536700"/>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4067906" y="4256935"/>
            <a:ext cx="1425139" cy="19751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13335A26-5D4F-F147-A954-92AED0B385F5}"/>
              </a:ext>
            </a:extLst>
          </p:cNvPr>
          <p:cNvSpPr/>
          <p:nvPr/>
        </p:nvSpPr>
        <p:spPr>
          <a:xfrm>
            <a:off x="4127479" y="5327928"/>
            <a:ext cx="1425139" cy="9875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6718144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45751"/>
            <a:chOff x="3314700" y="-11432"/>
            <a:chExt cx="4256532" cy="114575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305299" y="694812"/>
              <a:ext cx="3043565" cy="259045"/>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RUBRIQUE</a:t>
              </a: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pic>
        <p:nvPicPr>
          <p:cNvPr id="13" name="Picture 12">
            <a:extLst>
              <a:ext uri="{FF2B5EF4-FFF2-40B4-BE49-F238E27FC236}">
                <a16:creationId xmlns:a16="http://schemas.microsoft.com/office/drawing/2014/main" id="{112A4FD7-7E9F-4C43-98A8-E69454F0D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77" y="1289381"/>
            <a:ext cx="7856224" cy="5402901"/>
          </a:xfrm>
          <a:prstGeom prst="rect">
            <a:avLst/>
          </a:prstGeom>
        </p:spPr>
      </p:pic>
      <p:sp>
        <p:nvSpPr>
          <p:cNvPr id="17" name="Rectangle 16">
            <a:extLst>
              <a:ext uri="{FF2B5EF4-FFF2-40B4-BE49-F238E27FC236}">
                <a16:creationId xmlns:a16="http://schemas.microsoft.com/office/drawing/2014/main" id="{13335A26-5D4F-F147-A954-92AED0B385F5}"/>
              </a:ext>
            </a:extLst>
          </p:cNvPr>
          <p:cNvSpPr/>
          <p:nvPr/>
        </p:nvSpPr>
        <p:spPr>
          <a:xfrm>
            <a:off x="2805018" y="4857480"/>
            <a:ext cx="3931062" cy="344440"/>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5" name="Straight Arrow Connector 24">
            <a:extLst>
              <a:ext uri="{FF2B5EF4-FFF2-40B4-BE49-F238E27FC236}">
                <a16:creationId xmlns:a16="http://schemas.microsoft.com/office/drawing/2014/main" id="{331D053B-8BA9-EE49-85F2-0865122FEFAF}"/>
              </a:ext>
            </a:extLst>
          </p:cNvPr>
          <p:cNvCxnSpPr>
            <a:cxnSpLocks/>
          </p:cNvCxnSpPr>
          <p:nvPr/>
        </p:nvCxnSpPr>
        <p:spPr>
          <a:xfrm flipV="1">
            <a:off x="6807200" y="5029200"/>
            <a:ext cx="1083946" cy="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a:extLst>
              <a:ext uri="{FF2B5EF4-FFF2-40B4-BE49-F238E27FC236}">
                <a16:creationId xmlns:a16="http://schemas.microsoft.com/office/drawing/2014/main" id="{8E594DE1-0344-994D-8C80-BACC6C868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146" y="3463661"/>
            <a:ext cx="3832185" cy="3131078"/>
          </a:xfrm>
          <a:prstGeom prst="rect">
            <a:avLst/>
          </a:prstGeom>
        </p:spPr>
      </p:pic>
      <p:sp>
        <p:nvSpPr>
          <p:cNvPr id="18" name="Rectangle 17">
            <a:extLst>
              <a:ext uri="{FF2B5EF4-FFF2-40B4-BE49-F238E27FC236}">
                <a16:creationId xmlns:a16="http://schemas.microsoft.com/office/drawing/2014/main" id="{13335A26-5D4F-F147-A954-92AED0B385F5}"/>
              </a:ext>
            </a:extLst>
          </p:cNvPr>
          <p:cNvSpPr/>
          <p:nvPr/>
        </p:nvSpPr>
        <p:spPr>
          <a:xfrm>
            <a:off x="9343505" y="4505498"/>
            <a:ext cx="1379913" cy="19950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643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animEffect transition="in" filter="fade">
                                      <p:cBhvr>
                                        <p:cTn id="9" dur="2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0239" y="829339"/>
            <a:ext cx="10515600" cy="4351338"/>
          </a:xfrm>
        </p:spPr>
        <p:txBody>
          <a:bodyPr>
            <a:normAutofit fontScale="85000" lnSpcReduction="20000"/>
          </a:bodyPr>
          <a:lstStyle/>
          <a:p>
            <a:pPr marL="0" indent="0">
              <a:buNone/>
            </a:pPr>
            <a:r>
              <a:rPr lang="fr-FR" b="1" dirty="0" smtClean="0"/>
              <a:t>A vous de jouer !</a:t>
            </a:r>
          </a:p>
          <a:p>
            <a:pPr marL="0" indent="0">
              <a:buNone/>
            </a:pPr>
            <a:endParaRPr lang="fr-FR" dirty="0" smtClean="0"/>
          </a:p>
          <a:p>
            <a:pPr marL="0" indent="0">
              <a:buNone/>
            </a:pPr>
            <a:r>
              <a:rPr lang="fr-FR" dirty="0" smtClean="0"/>
              <a:t>Créez une sous-rubrique intitulée par exemple « Sous-rubrique ».</a:t>
            </a:r>
          </a:p>
          <a:p>
            <a:pPr marL="0" indent="0">
              <a:buNone/>
            </a:pPr>
            <a:r>
              <a:rPr lang="fr-FR" dirty="0" smtClean="0"/>
              <a:t/>
            </a:r>
            <a:br>
              <a:rPr lang="fr-FR" dirty="0" smtClean="0"/>
            </a:br>
            <a:r>
              <a:rPr lang="fr-FR" dirty="0" smtClean="0"/>
              <a:t/>
            </a:r>
            <a:br>
              <a:rPr lang="fr-FR" dirty="0" smtClean="0"/>
            </a:br>
            <a:r>
              <a:rPr lang="fr-FR" dirty="0" smtClean="0"/>
              <a:t>Vous pouvez tester sur </a:t>
            </a:r>
            <a:r>
              <a:rPr lang="fr-FR" dirty="0" smtClean="0">
                <a:hlinkClick r:id="rId2"/>
              </a:rPr>
              <a:t>https://test.cnam.fr</a:t>
            </a:r>
            <a:endParaRPr lang="fr-FR" dirty="0" smtClean="0"/>
          </a:p>
          <a:p>
            <a:r>
              <a:rPr lang="fr-FR" dirty="0" smtClean="0"/>
              <a:t>la rubrique s’affichera,</a:t>
            </a:r>
          </a:p>
          <a:p>
            <a:endParaRPr lang="fr-FR" dirty="0" smtClean="0"/>
          </a:p>
          <a:p>
            <a:pPr marL="0" indent="0">
              <a:buNone/>
            </a:pPr>
            <a:r>
              <a:rPr lang="fr-FR" dirty="0" smtClean="0"/>
              <a:t>             </a:t>
            </a:r>
            <a:r>
              <a:rPr lang="fr-FR" dirty="0" smtClean="0">
                <a:solidFill>
                  <a:srgbClr val="FF0000"/>
                </a:solidFill>
              </a:rPr>
              <a:t> </a:t>
            </a:r>
            <a:endParaRPr lang="fr-FR" dirty="0" smtClean="0"/>
          </a:p>
          <a:p>
            <a:endParaRPr lang="fr-FR" dirty="0" smtClean="0"/>
          </a:p>
          <a:p>
            <a:r>
              <a:rPr lang="fr-FR" dirty="0" smtClean="0"/>
              <a:t>mais le clic ne fonctionnera pas (il manque une « page de tête »).</a:t>
            </a:r>
          </a:p>
          <a:p>
            <a:pPr marL="0" indent="0">
              <a:buNone/>
            </a:pPr>
            <a:r>
              <a:rPr lang="fr-FR" dirty="0" smtClean="0"/>
              <a:t> </a:t>
            </a:r>
            <a:endParaRPr lang="fr-FR" dirty="0"/>
          </a:p>
        </p:txBody>
      </p:sp>
      <p:pic>
        <p:nvPicPr>
          <p:cNvPr id="4" name="Image 3" descr="Clipart - Alarm clock"/>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114" y="5564502"/>
            <a:ext cx="666675" cy="699922"/>
          </a:xfrm>
          <a:prstGeom prst="rect">
            <a:avLst/>
          </a:prstGeom>
        </p:spPr>
      </p:pic>
      <p:sp>
        <p:nvSpPr>
          <p:cNvPr id="2" name="Rectangle 1"/>
          <p:cNvSpPr/>
          <p:nvPr/>
        </p:nvSpPr>
        <p:spPr>
          <a:xfrm>
            <a:off x="2183476" y="5564502"/>
            <a:ext cx="8896356" cy="923330"/>
          </a:xfrm>
          <a:prstGeom prst="rect">
            <a:avLst/>
          </a:prstGeom>
        </p:spPr>
        <p:txBody>
          <a:bodyPr wrap="square">
            <a:spAutoFit/>
          </a:bodyPr>
          <a:lstStyle/>
          <a:p>
            <a:r>
              <a:rPr lang="fr-FR" dirty="0">
                <a:solidFill>
                  <a:srgbClr val="FF0000"/>
                </a:solidFill>
              </a:rPr>
              <a:t>Attention! Il faut parfois attendre 15 minutes pour que </a:t>
            </a:r>
            <a:br>
              <a:rPr lang="fr-FR" dirty="0">
                <a:solidFill>
                  <a:srgbClr val="FF0000"/>
                </a:solidFill>
              </a:rPr>
            </a:br>
            <a:r>
              <a:rPr lang="fr-FR" dirty="0">
                <a:solidFill>
                  <a:srgbClr val="FF0000"/>
                </a:solidFill>
              </a:rPr>
              <a:t>              modification, suppression ou ajout de rubrique s’affiche en ligne.</a:t>
            </a:r>
            <a:br>
              <a:rPr lang="fr-FR" dirty="0">
                <a:solidFill>
                  <a:srgbClr val="FF0000"/>
                </a:solidFill>
              </a:rPr>
            </a:br>
            <a:r>
              <a:rPr lang="fr-FR" dirty="0">
                <a:solidFill>
                  <a:srgbClr val="FF0000"/>
                </a:solidFill>
              </a:rPr>
              <a:t>              (gestion du cache)</a:t>
            </a:r>
          </a:p>
        </p:txBody>
      </p:sp>
    </p:spTree>
    <p:extLst>
      <p:ext uri="{BB962C8B-B14F-4D97-AF65-F5344CB8AC3E}">
        <p14:creationId xmlns:p14="http://schemas.microsoft.com/office/powerpoint/2010/main" val="8662925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5201F3D-CD79-F749-9205-17FB92B9C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318" y="1565021"/>
            <a:ext cx="8849360" cy="2063750"/>
          </a:xfrm>
          <a:prstGeom prst="rect">
            <a:avLst/>
          </a:prstGeom>
        </p:spPr>
      </p:pic>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59046"/>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43" name="TextBox 42">
            <a:extLst>
              <a:ext uri="{FF2B5EF4-FFF2-40B4-BE49-F238E27FC236}">
                <a16:creationId xmlns:a16="http://schemas.microsoft.com/office/drawing/2014/main" id="{7D49778B-5208-164C-8C6C-005BE8102D2A}"/>
              </a:ext>
            </a:extLst>
          </p:cNvPr>
          <p:cNvSpPr txBox="1"/>
          <p:nvPr/>
        </p:nvSpPr>
        <p:spPr>
          <a:xfrm>
            <a:off x="4096896" y="1352091"/>
            <a:ext cx="3998210" cy="338554"/>
          </a:xfrm>
          <a:prstGeom prst="rect">
            <a:avLst/>
          </a:prstGeom>
          <a:noFill/>
        </p:spPr>
        <p:txBody>
          <a:bodyPr wrap="none" rtlCol="0">
            <a:spAutoFit/>
          </a:bodyPr>
          <a:lstStyle/>
          <a:p>
            <a:pPr algn="ctr"/>
            <a:r>
              <a:rPr lang="fr-FR" sz="1600" dirty="0" smtClean="0">
                <a:solidFill>
                  <a:srgbClr val="1E516E"/>
                </a:solidFill>
                <a:latin typeface="Montserrat" pitchFamily="2" charset="77"/>
              </a:rPr>
              <a:t>1er cas - La </a:t>
            </a:r>
            <a:r>
              <a:rPr lang="fr-FR" sz="1600" dirty="0">
                <a:solidFill>
                  <a:srgbClr val="1E516E"/>
                </a:solidFill>
                <a:latin typeface="Montserrat" pitchFamily="2" charset="77"/>
              </a:rPr>
              <a:t>page de tête n’existe pas :</a:t>
            </a:r>
          </a:p>
        </p:txBody>
      </p:sp>
      <p:sp>
        <p:nvSpPr>
          <p:cNvPr id="40" name="Rectangle 39">
            <a:extLst>
              <a:ext uri="{FF2B5EF4-FFF2-40B4-BE49-F238E27FC236}">
                <a16:creationId xmlns:a16="http://schemas.microsoft.com/office/drawing/2014/main" id="{CF875863-DF2B-4241-B81C-6E3AA4EA27C2}"/>
              </a:ext>
            </a:extLst>
          </p:cNvPr>
          <p:cNvSpPr/>
          <p:nvPr/>
        </p:nvSpPr>
        <p:spPr>
          <a:xfrm>
            <a:off x="3683177" y="2764850"/>
            <a:ext cx="1686641" cy="43993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39" name="Straight Arrow Connector 38">
            <a:extLst>
              <a:ext uri="{FF2B5EF4-FFF2-40B4-BE49-F238E27FC236}">
                <a16:creationId xmlns:a16="http://schemas.microsoft.com/office/drawing/2014/main" id="{AC3D2DCE-DF82-974F-8C50-AA097ABBB811}"/>
              </a:ext>
            </a:extLst>
          </p:cNvPr>
          <p:cNvCxnSpPr>
            <a:cxnSpLocks/>
          </p:cNvCxnSpPr>
          <p:nvPr/>
        </p:nvCxnSpPr>
        <p:spPr>
          <a:xfrm>
            <a:off x="6015293" y="3734669"/>
            <a:ext cx="0" cy="380131"/>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D3212EF-FC5B-DE45-B85B-C8AE3047A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8" y="4232035"/>
            <a:ext cx="4572000" cy="2457450"/>
          </a:xfrm>
          <a:prstGeom prst="rect">
            <a:avLst/>
          </a:prstGeom>
        </p:spPr>
      </p:pic>
      <p:sp>
        <p:nvSpPr>
          <p:cNvPr id="3" name="ZoneTexte 2"/>
          <p:cNvSpPr txBox="1"/>
          <p:nvPr/>
        </p:nvSpPr>
        <p:spPr>
          <a:xfrm>
            <a:off x="8549640" y="4055318"/>
            <a:ext cx="3088178" cy="2308324"/>
          </a:xfrm>
          <a:prstGeom prst="rect">
            <a:avLst/>
          </a:prstGeom>
          <a:noFill/>
        </p:spPr>
        <p:txBody>
          <a:bodyPr wrap="square" rtlCol="0">
            <a:spAutoFit/>
          </a:bodyPr>
          <a:lstStyle/>
          <a:p>
            <a:r>
              <a:rPr lang="fr-FR" dirty="0" smtClean="0"/>
              <a:t>Attention!</a:t>
            </a:r>
          </a:p>
          <a:p>
            <a:r>
              <a:rPr lang="fr-FR" dirty="0" smtClean="0"/>
              <a:t>Cette page est d’abord enregistrée en </a:t>
            </a:r>
            <a:r>
              <a:rPr lang="fr-FR" dirty="0" smtClean="0">
                <a:solidFill>
                  <a:srgbClr val="FF0000"/>
                </a:solidFill>
              </a:rPr>
              <a:t>brouillon</a:t>
            </a:r>
            <a:r>
              <a:rPr lang="fr-FR" dirty="0" smtClean="0"/>
              <a:t>.</a:t>
            </a:r>
            <a:br>
              <a:rPr lang="fr-FR" dirty="0" smtClean="0"/>
            </a:br>
            <a:r>
              <a:rPr lang="fr-FR" dirty="0" smtClean="0"/>
              <a:t>Il va falloir la </a:t>
            </a:r>
            <a:r>
              <a:rPr lang="fr-FR" dirty="0" smtClean="0">
                <a:solidFill>
                  <a:srgbClr val="FF0000"/>
                </a:solidFill>
              </a:rPr>
              <a:t>publier</a:t>
            </a:r>
            <a:r>
              <a:rPr lang="fr-FR" dirty="0" smtClean="0"/>
              <a:t>, comme nous allons le voir un peu plus tard, quand nous parlerons des pages</a:t>
            </a:r>
            <a:br>
              <a:rPr lang="fr-FR" dirty="0" smtClean="0"/>
            </a:br>
            <a:endParaRPr lang="fr-FR" dirty="0"/>
          </a:p>
        </p:txBody>
      </p:sp>
    </p:spTree>
    <p:extLst>
      <p:ext uri="{BB962C8B-B14F-4D97-AF65-F5344CB8AC3E}">
        <p14:creationId xmlns:p14="http://schemas.microsoft.com/office/powerpoint/2010/main" val="175346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200" fill="hold"/>
                                        <p:tgtEl>
                                          <p:spTgt spid="39"/>
                                        </p:tgtEl>
                                        <p:attrNameLst>
                                          <p:attrName>ppt_w</p:attrName>
                                        </p:attrNameLst>
                                      </p:cBhvr>
                                      <p:tavLst>
                                        <p:tav tm="0">
                                          <p:val>
                                            <p:fltVal val="0"/>
                                          </p:val>
                                        </p:tav>
                                        <p:tav tm="100000">
                                          <p:val>
                                            <p:strVal val="#ppt_w"/>
                                          </p:val>
                                        </p:tav>
                                      </p:tavLst>
                                    </p:anim>
                                    <p:anim calcmode="lin" valueType="num">
                                      <p:cBhvr>
                                        <p:cTn id="8" dur="200" fill="hold"/>
                                        <p:tgtEl>
                                          <p:spTgt spid="39"/>
                                        </p:tgtEl>
                                        <p:attrNameLst>
                                          <p:attrName>ppt_h</p:attrName>
                                        </p:attrNameLst>
                                      </p:cBhvr>
                                      <p:tavLst>
                                        <p:tav tm="0">
                                          <p:val>
                                            <p:fltVal val="0"/>
                                          </p:val>
                                        </p:tav>
                                        <p:tav tm="100000">
                                          <p:val>
                                            <p:strVal val="#ppt_h"/>
                                          </p:val>
                                        </p:tav>
                                      </p:tavLst>
                                    </p:anim>
                                    <p:animEffect transition="in" filter="fade">
                                      <p:cBhvr>
                                        <p:cTn id="9" dur="200"/>
                                        <p:tgtEl>
                                          <p:spTgt spid="39"/>
                                        </p:tgtEl>
                                      </p:cBhvr>
                                    </p:animEffect>
                                  </p:childTnLst>
                                </p:cTn>
                              </p:par>
                              <p:par>
                                <p:cTn id="10" presetID="53" presetClass="entr" presetSubtype="16"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ppt_w</p:attrName>
                                        </p:attrNameLst>
                                      </p:cBhvr>
                                      <p:tavLst>
                                        <p:tav tm="0">
                                          <p:val>
                                            <p:fltVal val="0"/>
                                          </p:val>
                                        </p:tav>
                                        <p:tav tm="100000">
                                          <p:val>
                                            <p:strVal val="#ppt_w"/>
                                          </p:val>
                                        </p:tav>
                                      </p:tavLst>
                                    </p:anim>
                                    <p:anim calcmode="lin" valueType="num">
                                      <p:cBhvr>
                                        <p:cTn id="13" dur="300" fill="hold"/>
                                        <p:tgtEl>
                                          <p:spTgt spid="8"/>
                                        </p:tgtEl>
                                        <p:attrNameLst>
                                          <p:attrName>ppt_h</p:attrName>
                                        </p:attrNameLst>
                                      </p:cBhvr>
                                      <p:tavLst>
                                        <p:tav tm="0">
                                          <p:val>
                                            <p:fltVal val="0"/>
                                          </p:val>
                                        </p:tav>
                                        <p:tav tm="100000">
                                          <p:val>
                                            <p:strVal val="#ppt_h"/>
                                          </p:val>
                                        </p:tav>
                                      </p:tavLst>
                                    </p:anim>
                                    <p:animEffect transition="in" filter="fade">
                                      <p:cBhvr>
                                        <p:cTn id="14"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2D2C12-0E16-6F47-972B-B2D312C0C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264" y="4045485"/>
            <a:ext cx="3423920" cy="1976120"/>
          </a:xfrm>
          <a:prstGeom prst="rect">
            <a:avLst/>
          </a:prstGeom>
        </p:spPr>
      </p:pic>
      <p:grpSp>
        <p:nvGrpSpPr>
          <p:cNvPr id="28" name="Group 27">
            <a:extLst>
              <a:ext uri="{FF2B5EF4-FFF2-40B4-BE49-F238E27FC236}">
                <a16:creationId xmlns:a16="http://schemas.microsoft.com/office/drawing/2014/main" id="{032EA7B4-5604-9548-A79C-DC78BAC2B0C2}"/>
              </a:ext>
            </a:extLst>
          </p:cNvPr>
          <p:cNvGrpSpPr/>
          <p:nvPr/>
        </p:nvGrpSpPr>
        <p:grpSpPr>
          <a:xfrm>
            <a:off x="6015293"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305298" y="694812"/>
              <a:ext cx="3419323" cy="274434"/>
            </a:xfrm>
            <a:prstGeom prst="rect">
              <a:avLst/>
            </a:prstGeom>
            <a:noFill/>
            <a:ln>
              <a:noFill/>
            </a:ln>
          </p:spPr>
          <p:txBody>
            <a:bodyPr wrap="square" rtlCol="0">
              <a:spAutoFit/>
            </a:bodyPr>
            <a:lstStyle/>
            <a:p>
              <a:pPr>
                <a:lnSpc>
                  <a:spcPts val="1300"/>
                </a:lnSpc>
              </a:pPr>
              <a:r>
                <a:rPr lang="fr-FR" dirty="0">
                  <a:solidFill>
                    <a:schemeClr val="bg1"/>
                  </a:solidFill>
                  <a:latin typeface="Montserrat" pitchFamily="2" charset="77"/>
                </a:rPr>
                <a:t>CRÉER UNE PAGE DE TÊTE</a:t>
              </a:r>
            </a:p>
          </p:txBody>
        </p:sp>
      </p:grpSp>
      <p:cxnSp>
        <p:nvCxnSpPr>
          <p:cNvPr id="42" name="Straight Arrow Connector 41">
            <a:extLst>
              <a:ext uri="{FF2B5EF4-FFF2-40B4-BE49-F238E27FC236}">
                <a16:creationId xmlns:a16="http://schemas.microsoft.com/office/drawing/2014/main" id="{AE175B61-F9FE-EA4E-8618-1D949B2146BC}"/>
              </a:ext>
            </a:extLst>
          </p:cNvPr>
          <p:cNvCxnSpPr>
            <a:cxnSpLocks/>
          </p:cNvCxnSpPr>
          <p:nvPr/>
        </p:nvCxnSpPr>
        <p:spPr>
          <a:xfrm>
            <a:off x="3796144" y="2806415"/>
            <a:ext cx="533631"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137A211-B7A7-0144-834D-F41DBFBBFE34}"/>
              </a:ext>
            </a:extLst>
          </p:cNvPr>
          <p:cNvGrpSpPr/>
          <p:nvPr/>
        </p:nvGrpSpPr>
        <p:grpSpPr>
          <a:xfrm>
            <a:off x="-2" y="0"/>
            <a:ext cx="6851375"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CONNECTER LES RUBRIQUES ET LES PAGES DE TÊTE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pic>
        <p:nvPicPr>
          <p:cNvPr id="7" name="Picture 6">
            <a:extLst>
              <a:ext uri="{FF2B5EF4-FFF2-40B4-BE49-F238E27FC236}">
                <a16:creationId xmlns:a16="http://schemas.microsoft.com/office/drawing/2014/main" id="{0B5CFE40-E9FF-EF42-9058-D1D280D32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340" y="4068738"/>
            <a:ext cx="3449320" cy="2372360"/>
          </a:xfrm>
          <a:prstGeom prst="rect">
            <a:avLst/>
          </a:prstGeom>
        </p:spPr>
      </p:pic>
      <p:pic>
        <p:nvPicPr>
          <p:cNvPr id="9" name="Picture 8">
            <a:extLst>
              <a:ext uri="{FF2B5EF4-FFF2-40B4-BE49-F238E27FC236}">
                <a16:creationId xmlns:a16="http://schemas.microsoft.com/office/drawing/2014/main" id="{D8E2444B-E03F-C247-BF3D-D5CAB8A41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94" y="4112839"/>
            <a:ext cx="3439160" cy="2037080"/>
          </a:xfrm>
          <a:prstGeom prst="rect">
            <a:avLst/>
          </a:prstGeom>
        </p:spPr>
      </p:pic>
      <p:sp>
        <p:nvSpPr>
          <p:cNvPr id="36" name="Rectangle 35">
            <a:extLst>
              <a:ext uri="{FF2B5EF4-FFF2-40B4-BE49-F238E27FC236}">
                <a16:creationId xmlns:a16="http://schemas.microsoft.com/office/drawing/2014/main" id="{C813EE3A-B75B-B641-A3C1-0F4273496EA6}"/>
              </a:ext>
            </a:extLst>
          </p:cNvPr>
          <p:cNvSpPr/>
          <p:nvPr/>
        </p:nvSpPr>
        <p:spPr>
          <a:xfrm>
            <a:off x="1440038" y="2736467"/>
            <a:ext cx="427127" cy="16612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Rectangle 37">
            <a:extLst>
              <a:ext uri="{FF2B5EF4-FFF2-40B4-BE49-F238E27FC236}">
                <a16:creationId xmlns:a16="http://schemas.microsoft.com/office/drawing/2014/main" id="{ACB883F0-1241-F845-86E9-081C13A67737}"/>
              </a:ext>
            </a:extLst>
          </p:cNvPr>
          <p:cNvSpPr/>
          <p:nvPr/>
        </p:nvSpPr>
        <p:spPr>
          <a:xfrm>
            <a:off x="8403012" y="4665851"/>
            <a:ext cx="2976372" cy="16612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39" name="Straight Arrow Connector 38">
            <a:extLst>
              <a:ext uri="{FF2B5EF4-FFF2-40B4-BE49-F238E27FC236}">
                <a16:creationId xmlns:a16="http://schemas.microsoft.com/office/drawing/2014/main" id="{AC3D2DCE-DF82-974F-8C50-AA097ABBB811}"/>
              </a:ext>
            </a:extLst>
          </p:cNvPr>
          <p:cNvCxnSpPr>
            <a:cxnSpLocks/>
          </p:cNvCxnSpPr>
          <p:nvPr/>
        </p:nvCxnSpPr>
        <p:spPr>
          <a:xfrm>
            <a:off x="7869381" y="2806415"/>
            <a:ext cx="533631" cy="0"/>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43E8FA7-D193-1A46-A9E5-0DEAEF20D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705" y="1447255"/>
            <a:ext cx="10349345" cy="2336326"/>
          </a:xfrm>
          <a:prstGeom prst="rect">
            <a:avLst/>
          </a:prstGeom>
        </p:spPr>
      </p:pic>
      <p:sp>
        <p:nvSpPr>
          <p:cNvPr id="40" name="Rectangle 39">
            <a:extLst>
              <a:ext uri="{FF2B5EF4-FFF2-40B4-BE49-F238E27FC236}">
                <a16:creationId xmlns:a16="http://schemas.microsoft.com/office/drawing/2014/main" id="{CF875863-DF2B-4241-B81C-6E3AA4EA27C2}"/>
              </a:ext>
            </a:extLst>
          </p:cNvPr>
          <p:cNvSpPr/>
          <p:nvPr/>
        </p:nvSpPr>
        <p:spPr>
          <a:xfrm>
            <a:off x="70720" y="5062451"/>
            <a:ext cx="966986" cy="141316"/>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028" y="3731714"/>
            <a:ext cx="571500" cy="47625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0250" y="3710085"/>
            <a:ext cx="571500" cy="476250"/>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2368" y="3646226"/>
            <a:ext cx="571500" cy="476250"/>
          </a:xfrm>
          <a:prstGeom prst="rect">
            <a:avLst/>
          </a:prstGeom>
        </p:spPr>
      </p:pic>
      <p:sp>
        <p:nvSpPr>
          <p:cNvPr id="12" name="Rectangle 11"/>
          <p:cNvSpPr/>
          <p:nvPr/>
        </p:nvSpPr>
        <p:spPr>
          <a:xfrm>
            <a:off x="3615183" y="1290793"/>
            <a:ext cx="4434227" cy="369332"/>
          </a:xfrm>
          <a:prstGeom prst="rect">
            <a:avLst/>
          </a:prstGeom>
        </p:spPr>
        <p:txBody>
          <a:bodyPr wrap="none">
            <a:spAutoFit/>
          </a:bodyPr>
          <a:lstStyle/>
          <a:p>
            <a:r>
              <a:rPr lang="fr-FR" dirty="0">
                <a:solidFill>
                  <a:srgbClr val="1E516E"/>
                </a:solidFill>
                <a:latin typeface="Montserrat" pitchFamily="2" charset="77"/>
              </a:rPr>
              <a:t>2nd cas - La page de tête existe déjà </a:t>
            </a:r>
            <a:endParaRPr lang="fr-FR" dirty="0"/>
          </a:p>
        </p:txBody>
      </p:sp>
    </p:spTree>
    <p:extLst>
      <p:ext uri="{BB962C8B-B14F-4D97-AF65-F5344CB8AC3E}">
        <p14:creationId xmlns:p14="http://schemas.microsoft.com/office/powerpoint/2010/main" val="119738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 fill="hold"/>
                                        <p:tgtEl>
                                          <p:spTgt spid="42"/>
                                        </p:tgtEl>
                                        <p:attrNameLst>
                                          <p:attrName>ppt_w</p:attrName>
                                        </p:attrNameLst>
                                      </p:cBhvr>
                                      <p:tavLst>
                                        <p:tav tm="0">
                                          <p:val>
                                            <p:fltVal val="0"/>
                                          </p:val>
                                        </p:tav>
                                        <p:tav tm="100000">
                                          <p:val>
                                            <p:strVal val="#ppt_w"/>
                                          </p:val>
                                        </p:tav>
                                      </p:tavLst>
                                    </p:anim>
                                    <p:anim calcmode="lin" valueType="num">
                                      <p:cBhvr>
                                        <p:cTn id="8" dur="200" fill="hold"/>
                                        <p:tgtEl>
                                          <p:spTgt spid="42"/>
                                        </p:tgtEl>
                                        <p:attrNameLst>
                                          <p:attrName>ppt_h</p:attrName>
                                        </p:attrNameLst>
                                      </p:cBhvr>
                                      <p:tavLst>
                                        <p:tav tm="0">
                                          <p:val>
                                            <p:fltVal val="0"/>
                                          </p:val>
                                        </p:tav>
                                        <p:tav tm="100000">
                                          <p:val>
                                            <p:strVal val="#ppt_h"/>
                                          </p:val>
                                        </p:tav>
                                      </p:tavLst>
                                    </p:anim>
                                    <p:animEffect transition="in" filter="fade">
                                      <p:cBhvr>
                                        <p:cTn id="9" dur="200"/>
                                        <p:tgtEl>
                                          <p:spTgt spid="42"/>
                                        </p:tgtEl>
                                      </p:cBhvr>
                                    </p:animEffect>
                                  </p:childTnLst>
                                </p:cTn>
                              </p:par>
                              <p:par>
                                <p:cTn id="10" presetID="53" presetClass="entr" presetSubtype="16"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 fill="hold"/>
                                        <p:tgtEl>
                                          <p:spTgt spid="7"/>
                                        </p:tgtEl>
                                        <p:attrNameLst>
                                          <p:attrName>ppt_w</p:attrName>
                                        </p:attrNameLst>
                                      </p:cBhvr>
                                      <p:tavLst>
                                        <p:tav tm="0">
                                          <p:val>
                                            <p:fltVal val="0"/>
                                          </p:val>
                                        </p:tav>
                                        <p:tav tm="100000">
                                          <p:val>
                                            <p:strVal val="#ppt_w"/>
                                          </p:val>
                                        </p:tav>
                                      </p:tavLst>
                                    </p:anim>
                                    <p:anim calcmode="lin" valueType="num">
                                      <p:cBhvr>
                                        <p:cTn id="13" dur="200" fill="hold"/>
                                        <p:tgtEl>
                                          <p:spTgt spid="7"/>
                                        </p:tgtEl>
                                        <p:attrNameLst>
                                          <p:attrName>ppt_h</p:attrName>
                                        </p:attrNameLst>
                                      </p:cBhvr>
                                      <p:tavLst>
                                        <p:tav tm="0">
                                          <p:val>
                                            <p:fltVal val="0"/>
                                          </p:val>
                                        </p:tav>
                                        <p:tav tm="100000">
                                          <p:val>
                                            <p:strVal val="#ppt_h"/>
                                          </p:val>
                                        </p:tav>
                                      </p:tavLst>
                                    </p:anim>
                                    <p:animEffect transition="in" filter="fade">
                                      <p:cBhvr>
                                        <p:cTn id="14" dur="200"/>
                                        <p:tgtEl>
                                          <p:spTgt spid="7"/>
                                        </p:tgtEl>
                                      </p:cBhvr>
                                    </p:animEffect>
                                  </p:childTnLst>
                                </p:cTn>
                              </p:par>
                              <p:par>
                                <p:cTn id="15" presetID="53" presetClass="entr" presetSubtype="16" fill="hold" nodeType="withEffect">
                                  <p:stCondLst>
                                    <p:cond delay="1500"/>
                                  </p:stCondLst>
                                  <p:childTnLst>
                                    <p:set>
                                      <p:cBhvr>
                                        <p:cTn id="16" dur="1" fill="hold">
                                          <p:stCondLst>
                                            <p:cond delay="0"/>
                                          </p:stCondLst>
                                        </p:cTn>
                                        <p:tgtEl>
                                          <p:spTgt spid="39"/>
                                        </p:tgtEl>
                                        <p:attrNameLst>
                                          <p:attrName>style.visibility</p:attrName>
                                        </p:attrNameLst>
                                      </p:cBhvr>
                                      <p:to>
                                        <p:strVal val="visible"/>
                                      </p:to>
                                    </p:set>
                                    <p:anim calcmode="lin" valueType="num">
                                      <p:cBhvr>
                                        <p:cTn id="17" dur="200" fill="hold"/>
                                        <p:tgtEl>
                                          <p:spTgt spid="39"/>
                                        </p:tgtEl>
                                        <p:attrNameLst>
                                          <p:attrName>ppt_w</p:attrName>
                                        </p:attrNameLst>
                                      </p:cBhvr>
                                      <p:tavLst>
                                        <p:tav tm="0">
                                          <p:val>
                                            <p:fltVal val="0"/>
                                          </p:val>
                                        </p:tav>
                                        <p:tav tm="100000">
                                          <p:val>
                                            <p:strVal val="#ppt_w"/>
                                          </p:val>
                                        </p:tav>
                                      </p:tavLst>
                                    </p:anim>
                                    <p:anim calcmode="lin" valueType="num">
                                      <p:cBhvr>
                                        <p:cTn id="18" dur="200" fill="hold"/>
                                        <p:tgtEl>
                                          <p:spTgt spid="39"/>
                                        </p:tgtEl>
                                        <p:attrNameLst>
                                          <p:attrName>ppt_h</p:attrName>
                                        </p:attrNameLst>
                                      </p:cBhvr>
                                      <p:tavLst>
                                        <p:tav tm="0">
                                          <p:val>
                                            <p:fltVal val="0"/>
                                          </p:val>
                                        </p:tav>
                                        <p:tav tm="100000">
                                          <p:val>
                                            <p:strVal val="#ppt_h"/>
                                          </p:val>
                                        </p:tav>
                                      </p:tavLst>
                                    </p:anim>
                                    <p:animEffect transition="in" filter="fade">
                                      <p:cBhvr>
                                        <p:cTn id="19" dur="200"/>
                                        <p:tgtEl>
                                          <p:spTgt spid="39"/>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38"/>
                                        </p:tgtEl>
                                        <p:attrNameLst>
                                          <p:attrName>style.visibility</p:attrName>
                                        </p:attrNameLst>
                                      </p:cBhvr>
                                      <p:to>
                                        <p:strVal val="visible"/>
                                      </p:to>
                                    </p:set>
                                    <p:anim calcmode="lin" valueType="num">
                                      <p:cBhvr>
                                        <p:cTn id="22" dur="300" fill="hold"/>
                                        <p:tgtEl>
                                          <p:spTgt spid="38"/>
                                        </p:tgtEl>
                                        <p:attrNameLst>
                                          <p:attrName>ppt_w</p:attrName>
                                        </p:attrNameLst>
                                      </p:cBhvr>
                                      <p:tavLst>
                                        <p:tav tm="0">
                                          <p:val>
                                            <p:fltVal val="0"/>
                                          </p:val>
                                        </p:tav>
                                        <p:tav tm="100000">
                                          <p:val>
                                            <p:strVal val="#ppt_w"/>
                                          </p:val>
                                        </p:tav>
                                      </p:tavLst>
                                    </p:anim>
                                    <p:anim calcmode="lin" valueType="num">
                                      <p:cBhvr>
                                        <p:cTn id="23" dur="300" fill="hold"/>
                                        <p:tgtEl>
                                          <p:spTgt spid="38"/>
                                        </p:tgtEl>
                                        <p:attrNameLst>
                                          <p:attrName>ppt_h</p:attrName>
                                        </p:attrNameLst>
                                      </p:cBhvr>
                                      <p:tavLst>
                                        <p:tav tm="0">
                                          <p:val>
                                            <p:fltVal val="0"/>
                                          </p:val>
                                        </p:tav>
                                        <p:tav tm="100000">
                                          <p:val>
                                            <p:strVal val="#ppt_h"/>
                                          </p:val>
                                        </p:tav>
                                      </p:tavLst>
                                    </p:anim>
                                    <p:animEffect transition="in" filter="fade">
                                      <p:cBhvr>
                                        <p:cTn id="24" dur="300"/>
                                        <p:tgtEl>
                                          <p:spTgt spid="38"/>
                                        </p:tgtEl>
                                      </p:cBhvr>
                                    </p:animEffect>
                                  </p:childTnLst>
                                </p:cTn>
                              </p:par>
                              <p:par>
                                <p:cTn id="25" presetID="53" presetClass="entr" presetSubtype="16" fill="hold"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300" fill="hold"/>
                                        <p:tgtEl>
                                          <p:spTgt spid="13"/>
                                        </p:tgtEl>
                                        <p:attrNameLst>
                                          <p:attrName>ppt_w</p:attrName>
                                        </p:attrNameLst>
                                      </p:cBhvr>
                                      <p:tavLst>
                                        <p:tav tm="0">
                                          <p:val>
                                            <p:fltVal val="0"/>
                                          </p:val>
                                        </p:tav>
                                        <p:tav tm="100000">
                                          <p:val>
                                            <p:strVal val="#ppt_w"/>
                                          </p:val>
                                        </p:tav>
                                      </p:tavLst>
                                    </p:anim>
                                    <p:anim calcmode="lin" valueType="num">
                                      <p:cBhvr>
                                        <p:cTn id="28" dur="300" fill="hold"/>
                                        <p:tgtEl>
                                          <p:spTgt spid="13"/>
                                        </p:tgtEl>
                                        <p:attrNameLst>
                                          <p:attrName>ppt_h</p:attrName>
                                        </p:attrNameLst>
                                      </p:cBhvr>
                                      <p:tavLst>
                                        <p:tav tm="0">
                                          <p:val>
                                            <p:fltVal val="0"/>
                                          </p:val>
                                        </p:tav>
                                        <p:tav tm="100000">
                                          <p:val>
                                            <p:strVal val="#ppt_h"/>
                                          </p:val>
                                        </p:tav>
                                      </p:tavLst>
                                    </p:anim>
                                    <p:animEffect transition="in" filter="fade">
                                      <p:cBhvr>
                                        <p:cTn id="29" dur="300"/>
                                        <p:tgtEl>
                                          <p:spTgt spid="13"/>
                                        </p:tgtEl>
                                      </p:cBhvr>
                                    </p:animEffect>
                                  </p:childTnLst>
                                </p:cTn>
                              </p:par>
                              <p:par>
                                <p:cTn id="30" presetID="53" presetClass="entr" presetSubtype="16" fill="hold" nodeType="withEffect">
                                  <p:stCondLst>
                                    <p:cond delay="20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300" fill="hold"/>
                                        <p:tgtEl>
                                          <p:spTgt spid="17"/>
                                        </p:tgtEl>
                                        <p:attrNameLst>
                                          <p:attrName>ppt_w</p:attrName>
                                        </p:attrNameLst>
                                      </p:cBhvr>
                                      <p:tavLst>
                                        <p:tav tm="0">
                                          <p:val>
                                            <p:fltVal val="0"/>
                                          </p:val>
                                        </p:tav>
                                        <p:tav tm="100000">
                                          <p:val>
                                            <p:strVal val="#ppt_w"/>
                                          </p:val>
                                        </p:tav>
                                      </p:tavLst>
                                    </p:anim>
                                    <p:anim calcmode="lin" valueType="num">
                                      <p:cBhvr>
                                        <p:cTn id="33" dur="300" fill="hold"/>
                                        <p:tgtEl>
                                          <p:spTgt spid="17"/>
                                        </p:tgtEl>
                                        <p:attrNameLst>
                                          <p:attrName>ppt_h</p:attrName>
                                        </p:attrNameLst>
                                      </p:cBhvr>
                                      <p:tavLst>
                                        <p:tav tm="0">
                                          <p:val>
                                            <p:fltVal val="0"/>
                                          </p:val>
                                        </p:tav>
                                        <p:tav tm="100000">
                                          <p:val>
                                            <p:strVal val="#ppt_h"/>
                                          </p:val>
                                        </p:tav>
                                      </p:tavLst>
                                    </p:anim>
                                    <p:animEffect transition="in" filter="fade">
                                      <p:cBhvr>
                                        <p:cTn id="34" dur="300"/>
                                        <p:tgtEl>
                                          <p:spTgt spid="17"/>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00" fill="hold"/>
                                        <p:tgtEl>
                                          <p:spTgt spid="40"/>
                                        </p:tgtEl>
                                        <p:attrNameLst>
                                          <p:attrName>ppt_w</p:attrName>
                                        </p:attrNameLst>
                                      </p:cBhvr>
                                      <p:tavLst>
                                        <p:tav tm="0">
                                          <p:val>
                                            <p:fltVal val="0"/>
                                          </p:val>
                                        </p:tav>
                                        <p:tav tm="100000">
                                          <p:val>
                                            <p:strVal val="#ppt_w"/>
                                          </p:val>
                                        </p:tav>
                                      </p:tavLst>
                                    </p:anim>
                                    <p:anim calcmode="lin" valueType="num">
                                      <p:cBhvr>
                                        <p:cTn id="38" dur="300" fill="hold"/>
                                        <p:tgtEl>
                                          <p:spTgt spid="40"/>
                                        </p:tgtEl>
                                        <p:attrNameLst>
                                          <p:attrName>ppt_h</p:attrName>
                                        </p:attrNameLst>
                                      </p:cBhvr>
                                      <p:tavLst>
                                        <p:tav tm="0">
                                          <p:val>
                                            <p:fltVal val="0"/>
                                          </p:val>
                                        </p:tav>
                                        <p:tav tm="100000">
                                          <p:val>
                                            <p:strVal val="#ppt_h"/>
                                          </p:val>
                                        </p:tav>
                                      </p:tavLst>
                                    </p:anim>
                                    <p:animEffect transition="in" filter="fade">
                                      <p:cBhvr>
                                        <p:cTn id="39" dur="3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pPr marL="0" indent="0">
              <a:buNone/>
            </a:pPr>
            <a:r>
              <a:rPr lang="fr-FR" b="1" dirty="0" smtClean="0"/>
              <a:t>A vous de jouer!</a:t>
            </a:r>
          </a:p>
          <a:p>
            <a:pPr marL="514350" indent="-514350">
              <a:buAutoNum type="arabicParenR"/>
            </a:pPr>
            <a:r>
              <a:rPr lang="fr-FR" dirty="0" smtClean="0"/>
              <a:t>Dans votre RUBRIQUE, choisissez la page libre que vous avez créée comme page d’accueil.</a:t>
            </a:r>
          </a:p>
          <a:p>
            <a:pPr marL="514350" indent="-514350">
              <a:buAutoNum type="arabicParenR"/>
            </a:pPr>
            <a:r>
              <a:rPr lang="fr-FR" dirty="0" smtClean="0"/>
              <a:t> Dans «Sous-rubrique», créez une page de tête.</a:t>
            </a:r>
            <a:br>
              <a:rPr lang="fr-FR" dirty="0" smtClean="0"/>
            </a:br>
            <a:r>
              <a:rPr lang="fr-FR" dirty="0" smtClean="0"/>
              <a:t>En passant par la Gestion éditoriale, créer une page en brouillon intitulée « Page de tête de sous-rubrique».</a:t>
            </a:r>
            <a:br>
              <a:rPr lang="fr-FR" dirty="0" smtClean="0"/>
            </a:br>
            <a:r>
              <a:rPr lang="fr-FR" dirty="0" smtClean="0"/>
              <a:t>Enregistrer la rubrique.</a:t>
            </a:r>
            <a:br>
              <a:rPr lang="fr-FR" dirty="0" smtClean="0"/>
            </a:br>
            <a:r>
              <a:rPr lang="fr-FR" dirty="0" smtClean="0"/>
              <a:t>Aller dans </a:t>
            </a:r>
            <a:r>
              <a:rPr lang="fr-FR" dirty="0"/>
              <a:t>C</a:t>
            </a:r>
            <a:r>
              <a:rPr lang="fr-FR" dirty="0" smtClean="0"/>
              <a:t>ontenu &gt; Page libre </a:t>
            </a:r>
            <a:br>
              <a:rPr lang="fr-FR" dirty="0" smtClean="0"/>
            </a:br>
            <a:r>
              <a:rPr lang="fr-FR" dirty="0" smtClean="0"/>
              <a:t>Ouvrez « Page de tête de sous-rubrique» et publier la page en brouillon.</a:t>
            </a:r>
          </a:p>
          <a:p>
            <a:pPr marL="0" indent="0">
              <a:buNone/>
            </a:pPr>
            <a:endParaRPr lang="fr-FR" dirty="0"/>
          </a:p>
          <a:p>
            <a:pPr marL="0" indent="0">
              <a:buNone/>
            </a:pPr>
            <a:r>
              <a:rPr lang="fr-FR" dirty="0" smtClean="0"/>
              <a:t/>
            </a:r>
            <a:br>
              <a:rPr lang="fr-FR" dirty="0" smtClean="0"/>
            </a:br>
            <a:endParaRPr lang="fr-FR" dirty="0"/>
          </a:p>
          <a:p>
            <a:pPr marL="0" indent="0">
              <a:buNone/>
            </a:pPr>
            <a:r>
              <a:rPr lang="fr-FR" dirty="0">
                <a:solidFill>
                  <a:srgbClr val="FF0000"/>
                </a:solidFill>
              </a:rPr>
              <a:t>Attention! Il faut parfois attendre 15 minutes pour que </a:t>
            </a:r>
            <a:br>
              <a:rPr lang="fr-FR" dirty="0">
                <a:solidFill>
                  <a:srgbClr val="FF0000"/>
                </a:solidFill>
              </a:rPr>
            </a:br>
            <a:r>
              <a:rPr lang="fr-FR" dirty="0">
                <a:solidFill>
                  <a:srgbClr val="FF0000"/>
                </a:solidFill>
              </a:rPr>
              <a:t>              modification, suppression ou ajout de rubrique s’affiche en ligne.</a:t>
            </a:r>
            <a:br>
              <a:rPr lang="fr-FR" dirty="0">
                <a:solidFill>
                  <a:srgbClr val="FF0000"/>
                </a:solidFill>
              </a:rPr>
            </a:br>
            <a:r>
              <a:rPr lang="fr-FR" dirty="0">
                <a:solidFill>
                  <a:srgbClr val="FF0000"/>
                </a:solidFill>
              </a:rPr>
              <a:t>              (gestion du cache)</a:t>
            </a:r>
          </a:p>
          <a:p>
            <a:pPr marL="0" indent="0">
              <a:buNone/>
            </a:pPr>
            <a:endParaRPr lang="fr-FR" dirty="0"/>
          </a:p>
          <a:p>
            <a:pPr marL="0" indent="0">
              <a:buNone/>
            </a:pPr>
            <a:endParaRPr lang="fr-FR" dirty="0" smtClean="0"/>
          </a:p>
        </p:txBody>
      </p:sp>
      <p:pic>
        <p:nvPicPr>
          <p:cNvPr id="4" name="Image 3" descr="Clipart - Alarm clock"/>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8200" y="4508784"/>
            <a:ext cx="666675" cy="699922"/>
          </a:xfrm>
          <a:prstGeom prst="rect">
            <a:avLst/>
          </a:prstGeom>
        </p:spPr>
      </p:pic>
    </p:spTree>
    <p:extLst>
      <p:ext uri="{BB962C8B-B14F-4D97-AF65-F5344CB8AC3E}">
        <p14:creationId xmlns:p14="http://schemas.microsoft.com/office/powerpoint/2010/main" val="29515726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p:cNvGraphicFramePr>
            <a:graphicFrameLocks noChangeAspect="1"/>
          </p:cNvGraphicFramePr>
          <p:nvPr>
            <p:extLst/>
          </p:nvPr>
        </p:nvGraphicFramePr>
        <p:xfrm>
          <a:off x="264033" y="1831167"/>
          <a:ext cx="8906699" cy="2870576"/>
        </p:xfrm>
        <a:graphic>
          <a:graphicData uri="http://schemas.openxmlformats.org/presentationml/2006/ole">
            <mc:AlternateContent xmlns:mc="http://schemas.openxmlformats.org/markup-compatibility/2006">
              <mc:Choice xmlns:v="urn:schemas-microsoft-com:vml" Requires="v">
                <p:oleObj spid="_x0000_s32820" r:id="rId3" imgW="15644160" imgH="5015520" progId="">
                  <p:embed/>
                </p:oleObj>
              </mc:Choice>
              <mc:Fallback>
                <p:oleObj r:id="rId3" imgW="15644160" imgH="5015520" progId="">
                  <p:embed/>
                  <p:pic>
                    <p:nvPicPr>
                      <p:cNvPr id="3" name="Objet 2"/>
                      <p:cNvPicPr/>
                      <p:nvPr/>
                    </p:nvPicPr>
                    <p:blipFill>
                      <a:blip r:embed="rId4"/>
                      <a:stretch>
                        <a:fillRect/>
                      </a:stretch>
                    </p:blipFill>
                    <p:spPr>
                      <a:xfrm>
                        <a:off x="264033" y="1831167"/>
                        <a:ext cx="8906699" cy="2870576"/>
                      </a:xfrm>
                      <a:prstGeom prst="rect">
                        <a:avLst/>
                      </a:prstGeom>
                    </p:spPr>
                  </p:pic>
                </p:oleObj>
              </mc:Fallback>
            </mc:AlternateContent>
          </a:graphicData>
        </a:graphic>
      </p:graphicFrame>
      <p:grpSp>
        <p:nvGrpSpPr>
          <p:cNvPr id="28" name="Group 27">
            <a:extLst>
              <a:ext uri="{FF2B5EF4-FFF2-40B4-BE49-F238E27FC236}">
                <a16:creationId xmlns:a16="http://schemas.microsoft.com/office/drawing/2014/main" id="{032EA7B4-5604-9548-A79C-DC78BAC2B0C2}"/>
              </a:ext>
            </a:extLst>
          </p:cNvPr>
          <p:cNvGrpSpPr/>
          <p:nvPr/>
        </p:nvGrpSpPr>
        <p:grpSpPr>
          <a:xfrm>
            <a:off x="3885115" y="-11434"/>
            <a:ext cx="4559943" cy="1145751"/>
            <a:chOff x="3314697" y="-11432"/>
            <a:chExt cx="4667663" cy="1145751"/>
          </a:xfrm>
        </p:grpSpPr>
        <p:sp>
          <p:nvSpPr>
            <p:cNvPr id="29" name="Round Single Corner Rectangle 28">
              <a:extLst>
                <a:ext uri="{FF2B5EF4-FFF2-40B4-BE49-F238E27FC236}">
                  <a16:creationId xmlns:a16="http://schemas.microsoft.com/office/drawing/2014/main" id="{A29152DD-7E51-E34B-B7F6-3B833B77B9DA}"/>
                </a:ext>
              </a:extLst>
            </p:cNvPr>
            <p:cNvSpPr/>
            <p:nvPr/>
          </p:nvSpPr>
          <p:spPr>
            <a:xfrm flipH="1">
              <a:off x="3314697" y="-11432"/>
              <a:ext cx="4667663"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30" name="TextBox 29">
              <a:extLst>
                <a:ext uri="{FF2B5EF4-FFF2-40B4-BE49-F238E27FC236}">
                  <a16:creationId xmlns:a16="http://schemas.microsoft.com/office/drawing/2014/main" id="{A6987461-19FE-244A-86E0-05083DAF6A71}"/>
                </a:ext>
              </a:extLst>
            </p:cNvPr>
            <p:cNvSpPr txBox="1"/>
            <p:nvPr/>
          </p:nvSpPr>
          <p:spPr>
            <a:xfrm>
              <a:off x="4250319" y="647039"/>
              <a:ext cx="3419323"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LE MENU HORIZONTAL</a:t>
              </a:r>
              <a:endParaRPr lang="fr-FR" dirty="0">
                <a:solidFill>
                  <a:schemeClr val="bg1"/>
                </a:solidFill>
                <a:latin typeface="Montserrat" pitchFamily="2" charset="77"/>
              </a:endParaRPr>
            </a:p>
          </p:txBody>
        </p:sp>
      </p:grpSp>
      <p:grpSp>
        <p:nvGrpSpPr>
          <p:cNvPr id="31" name="Group 30">
            <a:extLst>
              <a:ext uri="{FF2B5EF4-FFF2-40B4-BE49-F238E27FC236}">
                <a16:creationId xmlns:a16="http://schemas.microsoft.com/office/drawing/2014/main" id="{0137A211-B7A7-0144-834D-F41DBFBBFE34}"/>
              </a:ext>
            </a:extLst>
          </p:cNvPr>
          <p:cNvGrpSpPr/>
          <p:nvPr/>
        </p:nvGrpSpPr>
        <p:grpSpPr>
          <a:xfrm>
            <a:off x="-2" y="0"/>
            <a:ext cx="4398531" cy="1134318"/>
            <a:chOff x="-3" y="1"/>
            <a:chExt cx="6851375" cy="1134318"/>
          </a:xfrm>
        </p:grpSpPr>
        <p:sp>
          <p:nvSpPr>
            <p:cNvPr id="32" name="Round Single Corner Rectangle 31">
              <a:extLst>
                <a:ext uri="{FF2B5EF4-FFF2-40B4-BE49-F238E27FC236}">
                  <a16:creationId xmlns:a16="http://schemas.microsoft.com/office/drawing/2014/main" id="{9ABAF962-210B-EE42-A066-90B337D7B823}"/>
                </a:ext>
              </a:extLst>
            </p:cNvPr>
            <p:cNvSpPr/>
            <p:nvPr/>
          </p:nvSpPr>
          <p:spPr>
            <a:xfrm flipH="1">
              <a:off x="-3" y="1"/>
              <a:ext cx="6851375"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33" name="TextBox 32">
              <a:extLst>
                <a:ext uri="{FF2B5EF4-FFF2-40B4-BE49-F238E27FC236}">
                  <a16:creationId xmlns:a16="http://schemas.microsoft.com/office/drawing/2014/main" id="{A765D6BF-792F-F045-8EA6-4F545DB7F6A1}"/>
                </a:ext>
              </a:extLst>
            </p:cNvPr>
            <p:cNvSpPr txBox="1"/>
            <p:nvPr/>
          </p:nvSpPr>
          <p:spPr>
            <a:xfrm>
              <a:off x="-1" y="694812"/>
              <a:ext cx="6533321"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a:t>
              </a:r>
              <a:r>
                <a:rPr lang="fr-FR" b="1" dirty="0" smtClean="0">
                  <a:solidFill>
                    <a:schemeClr val="bg1"/>
                  </a:solidFill>
                  <a:latin typeface="Montserrat SemiBold" pitchFamily="2" charset="77"/>
                </a:rPr>
                <a:t>LA GESTION EDITORIALE</a:t>
              </a:r>
              <a:endParaRPr lang="fr-FR" b="1" dirty="0">
                <a:solidFill>
                  <a:schemeClr val="bg1"/>
                </a:solidFill>
                <a:latin typeface="Montserrat SemiBold" pitchFamily="2" charset="77"/>
              </a:endParaRP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43" name="TextBox 42">
            <a:extLst>
              <a:ext uri="{FF2B5EF4-FFF2-40B4-BE49-F238E27FC236}">
                <a16:creationId xmlns:a16="http://schemas.microsoft.com/office/drawing/2014/main" id="{7D49778B-5208-164C-8C6C-005BE8102D2A}"/>
              </a:ext>
            </a:extLst>
          </p:cNvPr>
          <p:cNvSpPr txBox="1"/>
          <p:nvPr/>
        </p:nvSpPr>
        <p:spPr>
          <a:xfrm>
            <a:off x="2211784" y="1352091"/>
            <a:ext cx="7768473" cy="338554"/>
          </a:xfrm>
          <a:prstGeom prst="rect">
            <a:avLst/>
          </a:prstGeom>
          <a:noFill/>
        </p:spPr>
        <p:txBody>
          <a:bodyPr wrap="none" rtlCol="0">
            <a:spAutoFit/>
          </a:bodyPr>
          <a:lstStyle/>
          <a:p>
            <a:pPr algn="ctr"/>
            <a:r>
              <a:rPr lang="fr-FR" sz="1600" b="1" dirty="0" smtClean="0">
                <a:solidFill>
                  <a:srgbClr val="1E516E"/>
                </a:solidFill>
                <a:latin typeface="Montserrat" pitchFamily="2" charset="77"/>
              </a:rPr>
              <a:t>Faut-il toujours une page de tête pour les rubriques </a:t>
            </a:r>
            <a:r>
              <a:rPr lang="fr-FR" sz="1600" b="1" dirty="0">
                <a:solidFill>
                  <a:srgbClr val="1E516E"/>
                </a:solidFill>
                <a:latin typeface="Montserrat" pitchFamily="2" charset="77"/>
              </a:rPr>
              <a:t>de 1</a:t>
            </a:r>
            <a:r>
              <a:rPr lang="fr-FR" sz="1600" b="1" baseline="30000" dirty="0">
                <a:solidFill>
                  <a:srgbClr val="1E516E"/>
                </a:solidFill>
                <a:latin typeface="Montserrat" pitchFamily="2" charset="77"/>
              </a:rPr>
              <a:t>er</a:t>
            </a:r>
            <a:r>
              <a:rPr lang="fr-FR" sz="1600" b="1" dirty="0">
                <a:solidFill>
                  <a:srgbClr val="1E516E"/>
                </a:solidFill>
                <a:latin typeface="Montserrat" pitchFamily="2" charset="77"/>
              </a:rPr>
              <a:t> </a:t>
            </a:r>
            <a:r>
              <a:rPr lang="fr-FR" sz="1600" b="1" dirty="0" smtClean="0">
                <a:solidFill>
                  <a:srgbClr val="1E516E"/>
                </a:solidFill>
                <a:latin typeface="Montserrat" pitchFamily="2" charset="77"/>
              </a:rPr>
              <a:t>niveau? Non</a:t>
            </a:r>
            <a:r>
              <a:rPr lang="fr-FR" sz="1600" dirty="0" smtClean="0">
                <a:solidFill>
                  <a:srgbClr val="1E516E"/>
                </a:solidFill>
                <a:latin typeface="Montserrat" pitchFamily="2" charset="77"/>
              </a:rPr>
              <a:t>.</a:t>
            </a:r>
            <a:endParaRPr lang="fr-FR" sz="1600" dirty="0">
              <a:solidFill>
                <a:srgbClr val="1E516E"/>
              </a:solidFill>
              <a:latin typeface="Montserrat" pitchFamily="2" charset="77"/>
            </a:endParaRPr>
          </a:p>
        </p:txBody>
      </p:sp>
      <p:sp>
        <p:nvSpPr>
          <p:cNvPr id="19" name="Rectangle 18">
            <a:extLst>
              <a:ext uri="{FF2B5EF4-FFF2-40B4-BE49-F238E27FC236}">
                <a16:creationId xmlns:a16="http://schemas.microsoft.com/office/drawing/2014/main" id="{8EB3CE29-5DA6-8444-A97F-D4CEDAC7F082}"/>
              </a:ext>
            </a:extLst>
          </p:cNvPr>
          <p:cNvSpPr/>
          <p:nvPr/>
        </p:nvSpPr>
        <p:spPr>
          <a:xfrm>
            <a:off x="264033" y="2918994"/>
            <a:ext cx="988695" cy="208254"/>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graphicFrame>
        <p:nvGraphicFramePr>
          <p:cNvPr id="10" name="Objet 9"/>
          <p:cNvGraphicFramePr>
            <a:graphicFrameLocks noChangeAspect="1"/>
          </p:cNvGraphicFramePr>
          <p:nvPr>
            <p:extLst/>
          </p:nvPr>
        </p:nvGraphicFramePr>
        <p:xfrm>
          <a:off x="4611414" y="3711563"/>
          <a:ext cx="2969171" cy="3374058"/>
        </p:xfrm>
        <a:graphic>
          <a:graphicData uri="http://schemas.openxmlformats.org/presentationml/2006/ole">
            <mc:AlternateContent xmlns:mc="http://schemas.openxmlformats.org/markup-compatibility/2006">
              <mc:Choice xmlns:v="urn:schemas-microsoft-com:vml" Requires="v">
                <p:oleObj spid="_x0000_s32821" r:id="rId5" imgW="7504560" imgH="8482320" progId="">
                  <p:embed/>
                </p:oleObj>
              </mc:Choice>
              <mc:Fallback>
                <p:oleObj r:id="rId5" imgW="7504560" imgH="8482320" progId="">
                  <p:embed/>
                  <p:pic>
                    <p:nvPicPr>
                      <p:cNvPr id="10" name="Objet 9"/>
                      <p:cNvPicPr/>
                      <p:nvPr/>
                    </p:nvPicPr>
                    <p:blipFill>
                      <a:blip r:embed="rId6"/>
                      <a:stretch>
                        <a:fillRect/>
                      </a:stretch>
                    </p:blipFill>
                    <p:spPr>
                      <a:xfrm>
                        <a:off x="4611414" y="3711563"/>
                        <a:ext cx="2969171" cy="3374058"/>
                      </a:xfrm>
                      <a:prstGeom prst="rect">
                        <a:avLst/>
                      </a:prstGeom>
                    </p:spPr>
                  </p:pic>
                </p:oleObj>
              </mc:Fallback>
            </mc:AlternateContent>
          </a:graphicData>
        </a:graphic>
      </p:graphicFrame>
      <p:sp>
        <p:nvSpPr>
          <p:cNvPr id="23" name="Rectangle 22">
            <a:extLst>
              <a:ext uri="{FF2B5EF4-FFF2-40B4-BE49-F238E27FC236}">
                <a16:creationId xmlns:a16="http://schemas.microsoft.com/office/drawing/2014/main" id="{60090B74-ADCB-BC4E-A9AC-6C15B4F18B1D}"/>
              </a:ext>
            </a:extLst>
          </p:cNvPr>
          <p:cNvSpPr/>
          <p:nvPr/>
        </p:nvSpPr>
        <p:spPr>
          <a:xfrm>
            <a:off x="5718268" y="6582642"/>
            <a:ext cx="893639" cy="30200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cxnSp>
        <p:nvCxnSpPr>
          <p:cNvPr id="24" name="Straight Arrow Connector 23">
            <a:extLst>
              <a:ext uri="{FF2B5EF4-FFF2-40B4-BE49-F238E27FC236}">
                <a16:creationId xmlns:a16="http://schemas.microsoft.com/office/drawing/2014/main" id="{0208FB6F-2F3A-AB41-81DD-28F6D256EE8B}"/>
              </a:ext>
            </a:extLst>
          </p:cNvPr>
          <p:cNvCxnSpPr>
            <a:cxnSpLocks/>
          </p:cNvCxnSpPr>
          <p:nvPr/>
        </p:nvCxnSpPr>
        <p:spPr>
          <a:xfrm>
            <a:off x="1106424" y="3266455"/>
            <a:ext cx="4483281" cy="3316187"/>
          </a:xfrm>
          <a:prstGeom prst="straightConnector1">
            <a:avLst/>
          </a:prstGeom>
          <a:ln w="47625">
            <a:solidFill>
              <a:srgbClr val="AA9F96"/>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9012148" y="1932331"/>
            <a:ext cx="3001591" cy="4801314"/>
          </a:xfrm>
          <a:prstGeom prst="rect">
            <a:avLst/>
          </a:prstGeom>
          <a:noFill/>
        </p:spPr>
        <p:txBody>
          <a:bodyPr wrap="none" rtlCol="0">
            <a:spAutoFit/>
          </a:bodyPr>
          <a:lstStyle/>
          <a:p>
            <a:r>
              <a:rPr lang="fr-FR" dirty="0" smtClean="0">
                <a:solidFill>
                  <a:srgbClr val="C00000"/>
                </a:solidFill>
              </a:rPr>
              <a:t>Une rubrique de 1</a:t>
            </a:r>
            <a:r>
              <a:rPr lang="fr-FR" baseline="30000" dirty="0" smtClean="0">
                <a:solidFill>
                  <a:srgbClr val="C00000"/>
                </a:solidFill>
              </a:rPr>
              <a:t>er</a:t>
            </a:r>
            <a:r>
              <a:rPr lang="fr-FR" dirty="0" smtClean="0">
                <a:solidFill>
                  <a:srgbClr val="C00000"/>
                </a:solidFill>
              </a:rPr>
              <a:t> niveau </a:t>
            </a:r>
            <a:br>
              <a:rPr lang="fr-FR" dirty="0" smtClean="0">
                <a:solidFill>
                  <a:srgbClr val="C00000"/>
                </a:solidFill>
              </a:rPr>
            </a:br>
            <a:r>
              <a:rPr lang="fr-FR" dirty="0" smtClean="0">
                <a:solidFill>
                  <a:srgbClr val="C00000"/>
                </a:solidFill>
              </a:rPr>
              <a:t>(sur fond rouge)</a:t>
            </a:r>
          </a:p>
          <a:p>
            <a:r>
              <a:rPr lang="fr-FR" dirty="0" smtClean="0"/>
              <a:t>peut être utilisée juste </a:t>
            </a:r>
          </a:p>
          <a:p>
            <a:r>
              <a:rPr lang="fr-FR" dirty="0" smtClean="0"/>
              <a:t>pour y classer </a:t>
            </a:r>
          </a:p>
          <a:p>
            <a:r>
              <a:rPr lang="fr-FR" dirty="0" smtClean="0"/>
              <a:t>des sous-rubriques.</a:t>
            </a:r>
            <a:br>
              <a:rPr lang="fr-FR" dirty="0" smtClean="0"/>
            </a:br>
            <a:r>
              <a:rPr lang="fr-FR" dirty="0" smtClean="0"/>
              <a:t>Elle ne comporte donc pas </a:t>
            </a:r>
            <a:br>
              <a:rPr lang="fr-FR" dirty="0" smtClean="0"/>
            </a:br>
            <a:r>
              <a:rPr lang="fr-FR" dirty="0" smtClean="0"/>
              <a:t>forcément de page de tête.</a:t>
            </a:r>
            <a:br>
              <a:rPr lang="fr-FR" dirty="0" smtClean="0"/>
            </a:br>
            <a:r>
              <a:rPr lang="fr-FR" dirty="0" smtClean="0"/>
              <a:t>Si elle comporte une page de</a:t>
            </a:r>
            <a:br>
              <a:rPr lang="fr-FR" dirty="0" smtClean="0"/>
            </a:br>
            <a:r>
              <a:rPr lang="fr-FR" dirty="0" smtClean="0"/>
              <a:t>tête, le titre de celle-ci </a:t>
            </a:r>
            <a:br>
              <a:rPr lang="fr-FR" dirty="0" smtClean="0"/>
            </a:br>
            <a:r>
              <a:rPr lang="fr-FR" dirty="0" smtClean="0"/>
              <a:t>(ex ci-contre « Accueil »)</a:t>
            </a:r>
          </a:p>
          <a:p>
            <a:r>
              <a:rPr lang="fr-FR" dirty="0" smtClean="0"/>
              <a:t>s’affichera dans le sous-menu </a:t>
            </a:r>
          </a:p>
          <a:p>
            <a:r>
              <a:rPr lang="fr-FR" dirty="0" smtClean="0"/>
              <a:t>comme un titre </a:t>
            </a:r>
            <a:br>
              <a:rPr lang="fr-FR" dirty="0" smtClean="0"/>
            </a:br>
            <a:r>
              <a:rPr lang="fr-FR" dirty="0" smtClean="0"/>
              <a:t>de sous-rubrique.</a:t>
            </a:r>
          </a:p>
          <a:p>
            <a:r>
              <a:rPr lang="fr-FR" dirty="0" smtClean="0">
                <a:solidFill>
                  <a:srgbClr val="C00000"/>
                </a:solidFill>
              </a:rPr>
              <a:t>En revanche, les rubriques de </a:t>
            </a:r>
            <a:br>
              <a:rPr lang="fr-FR" dirty="0" smtClean="0">
                <a:solidFill>
                  <a:srgbClr val="C00000"/>
                </a:solidFill>
              </a:rPr>
            </a:br>
            <a:r>
              <a:rPr lang="fr-FR" dirty="0" smtClean="0">
                <a:solidFill>
                  <a:srgbClr val="C00000"/>
                </a:solidFill>
              </a:rPr>
              <a:t>2</a:t>
            </a:r>
            <a:r>
              <a:rPr lang="fr-FR" baseline="30000" dirty="0" smtClean="0">
                <a:solidFill>
                  <a:srgbClr val="C00000"/>
                </a:solidFill>
              </a:rPr>
              <a:t>e</a:t>
            </a:r>
            <a:r>
              <a:rPr lang="fr-FR" dirty="0" smtClean="0">
                <a:solidFill>
                  <a:srgbClr val="C00000"/>
                </a:solidFill>
              </a:rPr>
              <a:t>, 3</a:t>
            </a:r>
            <a:r>
              <a:rPr lang="fr-FR" baseline="30000" dirty="0">
                <a:solidFill>
                  <a:srgbClr val="C00000"/>
                </a:solidFill>
              </a:rPr>
              <a:t>e</a:t>
            </a:r>
            <a:r>
              <a:rPr lang="fr-FR" dirty="0" smtClean="0">
                <a:solidFill>
                  <a:srgbClr val="C00000"/>
                </a:solidFill>
              </a:rPr>
              <a:t>… niveaux</a:t>
            </a:r>
            <a:br>
              <a:rPr lang="fr-FR" dirty="0" smtClean="0">
                <a:solidFill>
                  <a:srgbClr val="C00000"/>
                </a:solidFill>
              </a:rPr>
            </a:br>
            <a:r>
              <a:rPr lang="fr-FR" dirty="0" smtClean="0">
                <a:solidFill>
                  <a:srgbClr val="C00000"/>
                </a:solidFill>
              </a:rPr>
              <a:t>doivent obligatoirement </a:t>
            </a:r>
            <a:br>
              <a:rPr lang="fr-FR" dirty="0" smtClean="0">
                <a:solidFill>
                  <a:srgbClr val="C00000"/>
                </a:solidFill>
              </a:rPr>
            </a:br>
            <a:r>
              <a:rPr lang="fr-FR" dirty="0" smtClean="0">
                <a:solidFill>
                  <a:srgbClr val="C00000"/>
                </a:solidFill>
              </a:rPr>
              <a:t>comporter une page de tête.</a:t>
            </a:r>
            <a:endParaRPr lang="fr-FR" dirty="0">
              <a:solidFill>
                <a:srgbClr val="C00000"/>
              </a:solidFill>
            </a:endParaRPr>
          </a:p>
        </p:txBody>
      </p:sp>
    </p:spTree>
    <p:extLst>
      <p:ext uri="{BB962C8B-B14F-4D97-AF65-F5344CB8AC3E}">
        <p14:creationId xmlns:p14="http://schemas.microsoft.com/office/powerpoint/2010/main" val="77968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 fill="hold"/>
                                        <p:tgtEl>
                                          <p:spTgt spid="24"/>
                                        </p:tgtEl>
                                        <p:attrNameLst>
                                          <p:attrName>ppt_w</p:attrName>
                                        </p:attrNameLst>
                                      </p:cBhvr>
                                      <p:tavLst>
                                        <p:tav tm="0">
                                          <p:val>
                                            <p:fltVal val="0"/>
                                          </p:val>
                                        </p:tav>
                                        <p:tav tm="100000">
                                          <p:val>
                                            <p:strVal val="#ppt_w"/>
                                          </p:val>
                                        </p:tav>
                                      </p:tavLst>
                                    </p:anim>
                                    <p:anim calcmode="lin" valueType="num">
                                      <p:cBhvr>
                                        <p:cTn id="8" dur="200" fill="hold"/>
                                        <p:tgtEl>
                                          <p:spTgt spid="24"/>
                                        </p:tgtEl>
                                        <p:attrNameLst>
                                          <p:attrName>ppt_h</p:attrName>
                                        </p:attrNameLst>
                                      </p:cBhvr>
                                      <p:tavLst>
                                        <p:tav tm="0">
                                          <p:val>
                                            <p:fltVal val="0"/>
                                          </p:val>
                                        </p:tav>
                                        <p:tav tm="100000">
                                          <p:val>
                                            <p:strVal val="#ppt_h"/>
                                          </p:val>
                                        </p:tav>
                                      </p:tavLst>
                                    </p:anim>
                                    <p:animEffect transition="in" filter="fade">
                                      <p:cBhvr>
                                        <p:cTn id="9" dur="200"/>
                                        <p:tgtEl>
                                          <p:spTgt spid="24"/>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300" fill="hold"/>
                                        <p:tgtEl>
                                          <p:spTgt spid="23"/>
                                        </p:tgtEl>
                                        <p:attrNameLst>
                                          <p:attrName>ppt_w</p:attrName>
                                        </p:attrNameLst>
                                      </p:cBhvr>
                                      <p:tavLst>
                                        <p:tav tm="0">
                                          <p:val>
                                            <p:fltVal val="0"/>
                                          </p:val>
                                        </p:tav>
                                        <p:tav tm="100000">
                                          <p:val>
                                            <p:strVal val="#ppt_w"/>
                                          </p:val>
                                        </p:tav>
                                      </p:tavLst>
                                    </p:anim>
                                    <p:anim calcmode="lin" valueType="num">
                                      <p:cBhvr>
                                        <p:cTn id="13" dur="300" fill="hold"/>
                                        <p:tgtEl>
                                          <p:spTgt spid="23"/>
                                        </p:tgtEl>
                                        <p:attrNameLst>
                                          <p:attrName>ppt_h</p:attrName>
                                        </p:attrNameLst>
                                      </p:cBhvr>
                                      <p:tavLst>
                                        <p:tav tm="0">
                                          <p:val>
                                            <p:fltVal val="0"/>
                                          </p:val>
                                        </p:tav>
                                        <p:tav tm="100000">
                                          <p:val>
                                            <p:strVal val="#ppt_h"/>
                                          </p:val>
                                        </p:tav>
                                      </p:tavLst>
                                    </p:anim>
                                    <p:animEffect transition="in" filter="fade">
                                      <p:cBhvr>
                                        <p:cTn id="14"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892" t="35030" r="892" b="-35030"/>
          <a:stretch/>
        </p:blipFill>
        <p:spPr>
          <a:xfrm>
            <a:off x="4726326" y="1591887"/>
            <a:ext cx="7450864" cy="6858000"/>
          </a:xfrm>
          <a:prstGeom prst="rect">
            <a:avLst/>
          </a:prstGeom>
        </p:spPr>
      </p:pic>
      <p:grpSp>
        <p:nvGrpSpPr>
          <p:cNvPr id="16" name="Group 15">
            <a:extLst>
              <a:ext uri="{FF2B5EF4-FFF2-40B4-BE49-F238E27FC236}">
                <a16:creationId xmlns:a16="http://schemas.microsoft.com/office/drawing/2014/main" id="{C123EF22-82B8-1D49-86D8-0F18D90AFCC5}"/>
              </a:ext>
            </a:extLst>
          </p:cNvPr>
          <p:cNvGrpSpPr/>
          <p:nvPr/>
        </p:nvGrpSpPr>
        <p:grpSpPr>
          <a:xfrm>
            <a:off x="2795016" y="-11432"/>
            <a:ext cx="4158300" cy="1154961"/>
            <a:chOff x="3314700" y="-11432"/>
            <a:chExt cx="4256532" cy="1154961"/>
          </a:xfrm>
        </p:grpSpPr>
        <p:sp>
          <p:nvSpPr>
            <p:cNvPr id="8" name="Round Single Corner Rectangle 7">
              <a:extLst>
                <a:ext uri="{FF2B5EF4-FFF2-40B4-BE49-F238E27FC236}">
                  <a16:creationId xmlns:a16="http://schemas.microsoft.com/office/drawing/2014/main" id="{23AE3B82-A6D9-C846-8D9F-CBFB31AF0296}"/>
                </a:ext>
              </a:extLst>
            </p:cNvPr>
            <p:cNvSpPr/>
            <p:nvPr/>
          </p:nvSpPr>
          <p:spPr>
            <a:xfrm flipH="1">
              <a:off x="3314700" y="-11432"/>
              <a:ext cx="4256532"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1" name="TextBox 10">
              <a:extLst>
                <a:ext uri="{FF2B5EF4-FFF2-40B4-BE49-F238E27FC236}">
                  <a16:creationId xmlns:a16="http://schemas.microsoft.com/office/drawing/2014/main" id="{1B3DC0AB-D0BD-4342-9C2D-B55BC32D91D9}"/>
                </a:ext>
              </a:extLst>
            </p:cNvPr>
            <p:cNvSpPr txBox="1"/>
            <p:nvPr/>
          </p:nvSpPr>
          <p:spPr>
            <a:xfrm>
              <a:off x="4086828" y="551059"/>
              <a:ext cx="3262036" cy="592470"/>
            </a:xfrm>
            <a:prstGeom prst="rect">
              <a:avLst/>
            </a:prstGeom>
            <a:noFill/>
            <a:ln>
              <a:noFill/>
            </a:ln>
          </p:spPr>
          <p:txBody>
            <a:bodyPr wrap="square" rtlCol="0">
              <a:spAutoFit/>
            </a:bodyPr>
            <a:lstStyle/>
            <a:p>
              <a:pPr>
                <a:lnSpc>
                  <a:spcPts val="1300"/>
                </a:lnSpc>
              </a:pPr>
              <a:r>
                <a:rPr lang="fr-FR" b="1" dirty="0" smtClean="0">
                  <a:solidFill>
                    <a:schemeClr val="bg1"/>
                  </a:solidFill>
                  <a:latin typeface="Montserrat" pitchFamily="2" charset="77"/>
                </a:rPr>
                <a:t>RUBRIQUES PIED DE </a:t>
              </a:r>
            </a:p>
            <a:p>
              <a:pPr>
                <a:lnSpc>
                  <a:spcPts val="1300"/>
                </a:lnSpc>
              </a:pPr>
              <a:r>
                <a:rPr lang="fr-FR" b="1" dirty="0">
                  <a:solidFill>
                    <a:schemeClr val="bg1"/>
                  </a:solidFill>
                  <a:latin typeface="Montserrat" pitchFamily="2" charset="77"/>
                </a:rPr>
                <a:t/>
              </a:r>
              <a:br>
                <a:rPr lang="fr-FR" b="1" dirty="0">
                  <a:solidFill>
                    <a:schemeClr val="bg1"/>
                  </a:solidFill>
                  <a:latin typeface="Montserrat" pitchFamily="2" charset="77"/>
                </a:rPr>
              </a:br>
              <a:r>
                <a:rPr lang="fr-FR" b="1" dirty="0" smtClean="0">
                  <a:solidFill>
                    <a:schemeClr val="bg1"/>
                  </a:solidFill>
                  <a:latin typeface="Montserrat" pitchFamily="2" charset="77"/>
                </a:rPr>
                <a:t>PAGE &amp; ACCES DIRECTS</a:t>
              </a:r>
              <a:endParaRPr lang="fr-FR" b="1" dirty="0">
                <a:solidFill>
                  <a:schemeClr val="bg1"/>
                </a:solidFill>
                <a:latin typeface="Montserrat" pitchFamily="2" charset="77"/>
              </a:endParaRP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sp>
        <p:nvSpPr>
          <p:cNvPr id="17" name="Rectangle 16">
            <a:extLst>
              <a:ext uri="{FF2B5EF4-FFF2-40B4-BE49-F238E27FC236}">
                <a16:creationId xmlns:a16="http://schemas.microsoft.com/office/drawing/2014/main" id="{13335A26-5D4F-F147-A954-92AED0B385F5}"/>
              </a:ext>
            </a:extLst>
          </p:cNvPr>
          <p:cNvSpPr/>
          <p:nvPr/>
        </p:nvSpPr>
        <p:spPr>
          <a:xfrm>
            <a:off x="4874166" y="3166875"/>
            <a:ext cx="3691316" cy="2852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13335A26-5D4F-F147-A954-92AED0B385F5}"/>
              </a:ext>
            </a:extLst>
          </p:cNvPr>
          <p:cNvSpPr/>
          <p:nvPr/>
        </p:nvSpPr>
        <p:spPr>
          <a:xfrm>
            <a:off x="4864136" y="3841834"/>
            <a:ext cx="3691316" cy="3016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13335A26-5D4F-F147-A954-92AED0B385F5}"/>
              </a:ext>
            </a:extLst>
          </p:cNvPr>
          <p:cNvSpPr/>
          <p:nvPr/>
        </p:nvSpPr>
        <p:spPr>
          <a:xfrm>
            <a:off x="4874166" y="2785725"/>
            <a:ext cx="3681286" cy="285233"/>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157941" y="2201091"/>
            <a:ext cx="4253280" cy="2031325"/>
          </a:xfrm>
          <a:prstGeom prst="rect">
            <a:avLst/>
          </a:prstGeom>
          <a:noFill/>
        </p:spPr>
        <p:txBody>
          <a:bodyPr wrap="none" rtlCol="0">
            <a:spAutoFit/>
          </a:bodyPr>
          <a:lstStyle/>
          <a:p>
            <a:r>
              <a:rPr lang="fr-FR" dirty="0" smtClean="0"/>
              <a:t>Une rubrique sous le Pied de page </a:t>
            </a:r>
            <a:br>
              <a:rPr lang="fr-FR" dirty="0" smtClean="0"/>
            </a:br>
            <a:r>
              <a:rPr lang="fr-FR" dirty="0" smtClean="0"/>
              <a:t>ou au-dessus du bandeau « Accès directs » </a:t>
            </a:r>
            <a:br>
              <a:rPr lang="fr-FR" dirty="0" smtClean="0"/>
            </a:br>
            <a:r>
              <a:rPr lang="fr-FR" dirty="0" smtClean="0"/>
              <a:t>(si vous en avez) </a:t>
            </a:r>
            <a:br>
              <a:rPr lang="fr-FR" dirty="0" smtClean="0"/>
            </a:br>
            <a:r>
              <a:rPr lang="fr-FR" dirty="0" smtClean="0"/>
              <a:t>se crée et se modifie de la même façon.</a:t>
            </a:r>
          </a:p>
          <a:p>
            <a:r>
              <a:rPr lang="fr-FR" dirty="0" smtClean="0"/>
              <a:t>Il faut juste penser à bien la rattacher à</a:t>
            </a:r>
            <a:br>
              <a:rPr lang="fr-FR" dirty="0" smtClean="0"/>
            </a:br>
            <a:r>
              <a:rPr lang="fr-FR" dirty="0" smtClean="0"/>
              <a:t>une des rubriques (« techniques ») Pied de</a:t>
            </a:r>
            <a:br>
              <a:rPr lang="fr-FR" dirty="0" smtClean="0"/>
            </a:br>
            <a:r>
              <a:rPr lang="fr-FR" dirty="0" smtClean="0"/>
              <a:t>page ou Accès directs.</a:t>
            </a:r>
          </a:p>
        </p:txBody>
      </p:sp>
    </p:spTree>
    <p:extLst>
      <p:ext uri="{BB962C8B-B14F-4D97-AF65-F5344CB8AC3E}">
        <p14:creationId xmlns:p14="http://schemas.microsoft.com/office/powerpoint/2010/main" val="18114903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662" y="1314781"/>
            <a:ext cx="8312437" cy="5508639"/>
          </a:xfrm>
          <a:prstGeom prst="rect">
            <a:avLst/>
          </a:prstGeom>
        </p:spPr>
      </p:pic>
      <p:grpSp>
        <p:nvGrpSpPr>
          <p:cNvPr id="14" name="Group 13">
            <a:extLst>
              <a:ext uri="{FF2B5EF4-FFF2-40B4-BE49-F238E27FC236}">
                <a16:creationId xmlns:a16="http://schemas.microsoft.com/office/drawing/2014/main" id="{687878BA-9906-7D4D-B23A-6CFC33C4AF63}"/>
              </a:ext>
            </a:extLst>
          </p:cNvPr>
          <p:cNvGrpSpPr/>
          <p:nvPr/>
        </p:nvGrpSpPr>
        <p:grpSpPr>
          <a:xfrm>
            <a:off x="2795016" y="-11432"/>
            <a:ext cx="5024276" cy="1145751"/>
            <a:chOff x="3314700" y="-11432"/>
            <a:chExt cx="5142965" cy="1145751"/>
          </a:xfrm>
        </p:grpSpPr>
        <p:sp>
          <p:nvSpPr>
            <p:cNvPr id="15" name="Round Single Corner Rectangle 14">
              <a:extLst>
                <a:ext uri="{FF2B5EF4-FFF2-40B4-BE49-F238E27FC236}">
                  <a16:creationId xmlns:a16="http://schemas.microsoft.com/office/drawing/2014/main" id="{59EEB458-8DB1-9343-A9A0-52979BDE09D8}"/>
                </a:ext>
              </a:extLst>
            </p:cNvPr>
            <p:cNvSpPr/>
            <p:nvPr/>
          </p:nvSpPr>
          <p:spPr>
            <a:xfrm flipH="1">
              <a:off x="3314700" y="-11432"/>
              <a:ext cx="5142965" cy="1145751"/>
            </a:xfrm>
            <a:prstGeom prst="round1Rect">
              <a:avLst>
                <a:gd name="adj" fmla="val 50000"/>
              </a:avLst>
            </a:prstGeom>
            <a:solidFill>
              <a:srgbClr val="AA9F96"/>
            </a:solidFill>
            <a:ln>
              <a:noFill/>
            </a:ln>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nSpc>
                  <a:spcPts val="1200"/>
                </a:lnSpc>
              </a:pPr>
              <a:r>
                <a:rPr lang="fr-FR" dirty="0">
                  <a:latin typeface="Montserrat" pitchFamily="2" charset="77"/>
                </a:rPr>
                <a:t>-</a:t>
              </a:r>
            </a:p>
          </p:txBody>
        </p:sp>
        <p:sp>
          <p:nvSpPr>
            <p:cNvPr id="18" name="TextBox 17">
              <a:extLst>
                <a:ext uri="{FF2B5EF4-FFF2-40B4-BE49-F238E27FC236}">
                  <a16:creationId xmlns:a16="http://schemas.microsoft.com/office/drawing/2014/main" id="{06E549DA-D080-9C49-A1EA-EA966D1238E4}"/>
                </a:ext>
              </a:extLst>
            </p:cNvPr>
            <p:cNvSpPr txBox="1"/>
            <p:nvPr/>
          </p:nvSpPr>
          <p:spPr>
            <a:xfrm>
              <a:off x="4086828" y="694812"/>
              <a:ext cx="4370837" cy="259045"/>
            </a:xfrm>
            <a:prstGeom prst="rect">
              <a:avLst/>
            </a:prstGeom>
            <a:noFill/>
            <a:ln>
              <a:noFill/>
            </a:ln>
          </p:spPr>
          <p:txBody>
            <a:bodyPr wrap="square" rtlCol="0">
              <a:spAutoFit/>
            </a:bodyPr>
            <a:lstStyle/>
            <a:p>
              <a:pPr>
                <a:lnSpc>
                  <a:spcPts val="1300"/>
                </a:lnSpc>
              </a:pPr>
              <a:r>
                <a:rPr lang="fr-FR" dirty="0" smtClean="0">
                  <a:solidFill>
                    <a:schemeClr val="bg1"/>
                  </a:solidFill>
                  <a:latin typeface="Montserrat" pitchFamily="2" charset="77"/>
                </a:rPr>
                <a:t>DÉPLACER UNE SOUS-RUBRIQUE</a:t>
              </a:r>
              <a:endParaRPr lang="fr-FR" dirty="0">
                <a:solidFill>
                  <a:schemeClr val="bg1"/>
                </a:solidFill>
                <a:latin typeface="Montserrat" pitchFamily="2" charset="77"/>
              </a:endParaRPr>
            </a:p>
          </p:txBody>
        </p:sp>
      </p:grpSp>
      <p:grpSp>
        <p:nvGrpSpPr>
          <p:cNvPr id="21" name="Group 20">
            <a:extLst>
              <a:ext uri="{FF2B5EF4-FFF2-40B4-BE49-F238E27FC236}">
                <a16:creationId xmlns:a16="http://schemas.microsoft.com/office/drawing/2014/main" id="{FFC088F5-BE8B-134B-9E65-753F32ABFA6F}"/>
              </a:ext>
            </a:extLst>
          </p:cNvPr>
          <p:cNvGrpSpPr/>
          <p:nvPr/>
        </p:nvGrpSpPr>
        <p:grpSpPr>
          <a:xfrm>
            <a:off x="-1" y="1"/>
            <a:ext cx="3549326" cy="1134318"/>
            <a:chOff x="-1" y="1"/>
            <a:chExt cx="3549326" cy="1134318"/>
          </a:xfrm>
        </p:grpSpPr>
        <p:sp>
          <p:nvSpPr>
            <p:cNvPr id="22" name="Round Single Corner Rectangle 21">
              <a:extLst>
                <a:ext uri="{FF2B5EF4-FFF2-40B4-BE49-F238E27FC236}">
                  <a16:creationId xmlns:a16="http://schemas.microsoft.com/office/drawing/2014/main" id="{4BD17104-74E9-D24A-BAE8-C17ACF98CEF5}"/>
                </a:ext>
              </a:extLst>
            </p:cNvPr>
            <p:cNvSpPr/>
            <p:nvPr/>
          </p:nvSpPr>
          <p:spPr>
            <a:xfrm flipH="1">
              <a:off x="-1" y="1"/>
              <a:ext cx="3549326" cy="1134318"/>
            </a:xfrm>
            <a:prstGeom prst="round1Rect">
              <a:avLst>
                <a:gd name="adj" fmla="val 50000"/>
              </a:avLst>
            </a:prstGeom>
            <a:solidFill>
              <a:srgbClr val="C1002A"/>
            </a:solidFill>
            <a:ln>
              <a:noFill/>
            </a:ln>
            <a:effectLst>
              <a:outerShdw dist="63500" dir="16200000" algn="ctr" rotWithShape="0">
                <a:srgbClr val="0D0D0D">
                  <a:alpha val="0"/>
                </a:srgbClr>
              </a:outerShdw>
            </a:effectLst>
            <a:scene3d>
              <a:camera prst="orthographicFront">
                <a:rot lat="0" lon="0" rev="108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b">
              <a:scene3d>
                <a:camera prst="orthographicFront">
                  <a:rot lat="0" lon="0" rev="0"/>
                </a:camera>
                <a:lightRig rig="threePt" dir="t"/>
              </a:scene3d>
              <a:flatTx/>
            </a:bodyPr>
            <a:lstStyle/>
            <a:p>
              <a:pPr algn="ctr">
                <a:lnSpc>
                  <a:spcPts val="1300"/>
                </a:lnSpc>
              </a:pPr>
              <a:endParaRPr lang="fr-FR" b="1" dirty="0">
                <a:latin typeface="Montserrat SemiBold" pitchFamily="2" charset="77"/>
              </a:endParaRPr>
            </a:p>
          </p:txBody>
        </p:sp>
        <p:sp>
          <p:nvSpPr>
            <p:cNvPr id="23" name="TextBox 22">
              <a:extLst>
                <a:ext uri="{FF2B5EF4-FFF2-40B4-BE49-F238E27FC236}">
                  <a16:creationId xmlns:a16="http://schemas.microsoft.com/office/drawing/2014/main" id="{38860596-8EE1-6B4C-92F4-92BBFBF5DAE4}"/>
                </a:ext>
              </a:extLst>
            </p:cNvPr>
            <p:cNvSpPr txBox="1"/>
            <p:nvPr/>
          </p:nvSpPr>
          <p:spPr>
            <a:xfrm>
              <a:off x="0" y="694812"/>
              <a:ext cx="3210318" cy="259045"/>
            </a:xfrm>
            <a:prstGeom prst="rect">
              <a:avLst/>
            </a:prstGeom>
            <a:noFill/>
            <a:ln>
              <a:noFill/>
            </a:ln>
          </p:spPr>
          <p:txBody>
            <a:bodyPr wrap="square" rtlCol="0">
              <a:spAutoFit/>
            </a:bodyPr>
            <a:lstStyle/>
            <a:p>
              <a:pPr>
                <a:lnSpc>
                  <a:spcPts val="1300"/>
                </a:lnSpc>
              </a:pPr>
              <a:r>
                <a:rPr lang="fr-FR" b="1" dirty="0">
                  <a:solidFill>
                    <a:schemeClr val="bg1"/>
                  </a:solidFill>
                  <a:latin typeface="Montserrat SemiBold" pitchFamily="2" charset="77"/>
                </a:rPr>
                <a:t> LA GESTION ÉDITORIALE</a:t>
              </a:r>
            </a:p>
          </p:txBody>
        </p:sp>
      </p:grpSp>
      <p:grpSp>
        <p:nvGrpSpPr>
          <p:cNvPr id="2" name="Group 1">
            <a:extLst>
              <a:ext uri="{FF2B5EF4-FFF2-40B4-BE49-F238E27FC236}">
                <a16:creationId xmlns:a16="http://schemas.microsoft.com/office/drawing/2014/main" id="{2B799DCC-8872-7247-8F18-F565CEE1375E}"/>
              </a:ext>
            </a:extLst>
          </p:cNvPr>
          <p:cNvGrpSpPr/>
          <p:nvPr/>
        </p:nvGrpSpPr>
        <p:grpSpPr>
          <a:xfrm>
            <a:off x="0" y="-11432"/>
            <a:ext cx="12192000" cy="525782"/>
            <a:chOff x="0" y="-11432"/>
            <a:chExt cx="12192000" cy="525782"/>
          </a:xfrm>
        </p:grpSpPr>
        <p:sp>
          <p:nvSpPr>
            <p:cNvPr id="6" name="Rectangle 5">
              <a:extLst>
                <a:ext uri="{FF2B5EF4-FFF2-40B4-BE49-F238E27FC236}">
                  <a16:creationId xmlns:a16="http://schemas.microsoft.com/office/drawing/2014/main" id="{EBC419E4-35D8-AC4A-9E6F-8A2C069AA81F}"/>
                </a:ext>
              </a:extLst>
            </p:cNvPr>
            <p:cNvSpPr/>
            <p:nvPr/>
          </p:nvSpPr>
          <p:spPr>
            <a:xfrm>
              <a:off x="0" y="0"/>
              <a:ext cx="12192000" cy="514350"/>
            </a:xfrm>
            <a:prstGeom prst="rect">
              <a:avLst/>
            </a:prstGeom>
            <a:solidFill>
              <a:srgbClr val="0D0D0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9876B3B5-538B-7E45-84B7-6B454DDC0D95}"/>
                </a:ext>
              </a:extLst>
            </p:cNvPr>
            <p:cNvSpPr/>
            <p:nvPr/>
          </p:nvSpPr>
          <p:spPr>
            <a:xfrm>
              <a:off x="0" y="-11432"/>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pitchFamily="2" charset="77"/>
                </a:rPr>
                <a:t> FORMATION KSUP V6</a:t>
              </a:r>
            </a:p>
          </p:txBody>
        </p:sp>
        <p:sp>
          <p:nvSpPr>
            <p:cNvPr id="5" name="Rectangle 4">
              <a:extLst>
                <a:ext uri="{FF2B5EF4-FFF2-40B4-BE49-F238E27FC236}">
                  <a16:creationId xmlns:a16="http://schemas.microsoft.com/office/drawing/2014/main" id="{C3A24112-8BC6-4C46-9073-CAA49E900BE5}"/>
                </a:ext>
              </a:extLst>
            </p:cNvPr>
            <p:cNvSpPr/>
            <p:nvPr/>
          </p:nvSpPr>
          <p:spPr>
            <a:xfrm>
              <a:off x="5832297" y="-11431"/>
              <a:ext cx="6359703" cy="441789"/>
            </a:xfrm>
            <a:prstGeom prst="rect">
              <a:avLst/>
            </a:prstGeom>
            <a:solidFill>
              <a:srgbClr val="1E5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dirty="0">
                  <a:latin typeface="Montserrat" pitchFamily="2" charset="77"/>
                </a:rPr>
                <a:t> </a:t>
              </a:r>
              <a:r>
                <a:rPr lang="fr-FR" dirty="0" smtClean="0">
                  <a:latin typeface="Montserrat" pitchFamily="2" charset="77"/>
                </a:rPr>
                <a:t>décembre 2020</a:t>
              </a:r>
              <a:endParaRPr lang="fr-FR" dirty="0">
                <a:latin typeface="Montserrat" pitchFamily="2" charset="77"/>
              </a:endParaRPr>
            </a:p>
          </p:txBody>
        </p:sp>
      </p:grpSp>
      <p:sp>
        <p:nvSpPr>
          <p:cNvPr id="17" name="Rectangle 16">
            <a:extLst>
              <a:ext uri="{FF2B5EF4-FFF2-40B4-BE49-F238E27FC236}">
                <a16:creationId xmlns:a16="http://schemas.microsoft.com/office/drawing/2014/main" id="{13335A26-5D4F-F147-A954-92AED0B385F5}"/>
              </a:ext>
            </a:extLst>
          </p:cNvPr>
          <p:cNvSpPr/>
          <p:nvPr/>
        </p:nvSpPr>
        <p:spPr>
          <a:xfrm>
            <a:off x="2110289" y="3835020"/>
            <a:ext cx="1652464" cy="2210937"/>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F0A2B729-EF63-0443-83C0-70FE2F96412C}"/>
              </a:ext>
            </a:extLst>
          </p:cNvPr>
          <p:cNvSpPr/>
          <p:nvPr/>
        </p:nvSpPr>
        <p:spPr>
          <a:xfrm>
            <a:off x="9113898" y="2466685"/>
            <a:ext cx="871451" cy="318052"/>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10192574" y="3491345"/>
            <a:ext cx="2057615" cy="1477328"/>
          </a:xfrm>
          <a:prstGeom prst="rect">
            <a:avLst/>
          </a:prstGeom>
          <a:noFill/>
        </p:spPr>
        <p:txBody>
          <a:bodyPr wrap="none" rtlCol="0">
            <a:spAutoFit/>
          </a:bodyPr>
          <a:lstStyle/>
          <a:p>
            <a:r>
              <a:rPr lang="fr-FR" dirty="0" smtClean="0">
                <a:solidFill>
                  <a:srgbClr val="FF0000"/>
                </a:solidFill>
              </a:rPr>
              <a:t>Attention!</a:t>
            </a:r>
            <a:br>
              <a:rPr lang="fr-FR" dirty="0" smtClean="0">
                <a:solidFill>
                  <a:srgbClr val="FF0000"/>
                </a:solidFill>
              </a:rPr>
            </a:br>
            <a:r>
              <a:rPr lang="fr-FR" dirty="0" smtClean="0">
                <a:solidFill>
                  <a:srgbClr val="FF0000"/>
                </a:solidFill>
              </a:rPr>
              <a:t>N’oubliez pas </a:t>
            </a:r>
            <a:br>
              <a:rPr lang="fr-FR" dirty="0" smtClean="0">
                <a:solidFill>
                  <a:srgbClr val="FF0000"/>
                </a:solidFill>
              </a:rPr>
            </a:br>
            <a:r>
              <a:rPr lang="fr-FR" dirty="0" smtClean="0">
                <a:solidFill>
                  <a:srgbClr val="FF0000"/>
                </a:solidFill>
              </a:rPr>
              <a:t>d’ enregistrer, </a:t>
            </a:r>
            <a:br>
              <a:rPr lang="fr-FR" dirty="0" smtClean="0">
                <a:solidFill>
                  <a:srgbClr val="FF0000"/>
                </a:solidFill>
              </a:rPr>
            </a:br>
            <a:r>
              <a:rPr lang="fr-FR" dirty="0" smtClean="0">
                <a:solidFill>
                  <a:srgbClr val="FF0000"/>
                </a:solidFill>
              </a:rPr>
              <a:t>après avoir déplacé </a:t>
            </a:r>
            <a:br>
              <a:rPr lang="fr-FR" dirty="0" smtClean="0">
                <a:solidFill>
                  <a:srgbClr val="FF0000"/>
                </a:solidFill>
              </a:rPr>
            </a:br>
            <a:r>
              <a:rPr lang="fr-FR" dirty="0" smtClean="0">
                <a:solidFill>
                  <a:srgbClr val="FF0000"/>
                </a:solidFill>
              </a:rPr>
              <a:t>une rubrique.</a:t>
            </a:r>
          </a:p>
        </p:txBody>
      </p:sp>
      <p:sp>
        <p:nvSpPr>
          <p:cNvPr id="20" name="Rectangle 19">
            <a:extLst>
              <a:ext uri="{FF2B5EF4-FFF2-40B4-BE49-F238E27FC236}">
                <a16:creationId xmlns:a16="http://schemas.microsoft.com/office/drawing/2014/main" id="{CF875863-DF2B-4241-B81C-6E3AA4EA27C2}"/>
              </a:ext>
            </a:extLst>
          </p:cNvPr>
          <p:cNvSpPr/>
          <p:nvPr/>
        </p:nvSpPr>
        <p:spPr>
          <a:xfrm>
            <a:off x="3411310" y="2950596"/>
            <a:ext cx="1067558" cy="364518"/>
          </a:xfrm>
          <a:prstGeom prst="rect">
            <a:avLst/>
          </a:prstGeom>
          <a:solidFill>
            <a:srgbClr val="FFFF00">
              <a:alpha val="12000"/>
            </a:srgbClr>
          </a:solidFill>
          <a:ln w="38100">
            <a:solidFill>
              <a:srgbClr val="C100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24083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animEffect transition="in" filter="fade">
                                      <p:cBhvr>
                                        <p:cTn id="9"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5393</TotalTime>
  <Words>5955</Words>
  <Application>Microsoft Office PowerPoint</Application>
  <PresentationFormat>Grand écran</PresentationFormat>
  <Paragraphs>1125</Paragraphs>
  <Slides>121</Slides>
  <Notes>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121</vt:i4>
      </vt:variant>
    </vt:vector>
  </HeadingPairs>
  <TitlesOfParts>
    <vt:vector size="130" baseType="lpstr">
      <vt:lpstr>Arial</vt:lpstr>
      <vt:lpstr>Calibri</vt:lpstr>
      <vt:lpstr>Calibri Light</vt:lpstr>
      <vt:lpstr>Montserrat</vt:lpstr>
      <vt:lpstr>Montserrat SemiBold</vt:lpstr>
      <vt:lpstr>Symbol</vt:lpstr>
      <vt:lpstr>Times New Roman</vt:lpstr>
      <vt:lpstr>Office Theme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THEVENIN Loup</dc:creator>
  <cp:lastModifiedBy>Arnaud MALGORN</cp:lastModifiedBy>
  <cp:revision>393</cp:revision>
  <dcterms:created xsi:type="dcterms:W3CDTF">2018-02-09T14:19:38Z</dcterms:created>
  <dcterms:modified xsi:type="dcterms:W3CDTF">2021-03-05T10:20:10Z</dcterms:modified>
</cp:coreProperties>
</file>